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3"/>
  </p:notesMasterIdLst>
  <p:sldIdLst>
    <p:sldId id="296" r:id="rId2"/>
    <p:sldId id="320" r:id="rId3"/>
    <p:sldId id="1178" r:id="rId4"/>
    <p:sldId id="1174" r:id="rId5"/>
    <p:sldId id="1182" r:id="rId6"/>
    <p:sldId id="319" r:id="rId7"/>
    <p:sldId id="375" r:id="rId8"/>
    <p:sldId id="1134" r:id="rId9"/>
    <p:sldId id="1171" r:id="rId10"/>
    <p:sldId id="301" r:id="rId11"/>
    <p:sldId id="315" r:id="rId12"/>
    <p:sldId id="1181" r:id="rId13"/>
    <p:sldId id="1179" r:id="rId14"/>
    <p:sldId id="1180" r:id="rId15"/>
    <p:sldId id="1177" r:id="rId16"/>
    <p:sldId id="1172" r:id="rId17"/>
    <p:sldId id="1169" r:id="rId18"/>
    <p:sldId id="1175" r:id="rId19"/>
    <p:sldId id="1165" r:id="rId20"/>
    <p:sldId id="1166" r:id="rId21"/>
    <p:sldId id="1121" r:id="rId22"/>
    <p:sldId id="1155" r:id="rId23"/>
    <p:sldId id="1167" r:id="rId24"/>
    <p:sldId id="1156" r:id="rId25"/>
    <p:sldId id="1168" r:id="rId26"/>
    <p:sldId id="1122" r:id="rId27"/>
    <p:sldId id="1164" r:id="rId28"/>
    <p:sldId id="1163" r:id="rId29"/>
    <p:sldId id="1161" r:id="rId30"/>
    <p:sldId id="354" r:id="rId31"/>
    <p:sldId id="353" r:id="rId32"/>
    <p:sldId id="356" r:id="rId33"/>
    <p:sldId id="1159" r:id="rId34"/>
    <p:sldId id="1160" r:id="rId35"/>
    <p:sldId id="1158" r:id="rId36"/>
    <p:sldId id="1120" r:id="rId37"/>
    <p:sldId id="359" r:id="rId38"/>
    <p:sldId id="374" r:id="rId39"/>
    <p:sldId id="1170" r:id="rId40"/>
    <p:sldId id="308" r:id="rId41"/>
    <p:sldId id="297" r:id="rId42"/>
    <p:sldId id="1173" r:id="rId43"/>
    <p:sldId id="1130" r:id="rId44"/>
    <p:sldId id="1144" r:id="rId45"/>
    <p:sldId id="1141" r:id="rId46"/>
    <p:sldId id="1142" r:id="rId47"/>
    <p:sldId id="1143" r:id="rId48"/>
    <p:sldId id="1135" r:id="rId49"/>
    <p:sldId id="1145" r:id="rId50"/>
    <p:sldId id="357" r:id="rId51"/>
    <p:sldId id="358" r:id="rId52"/>
    <p:sldId id="1140" r:id="rId53"/>
    <p:sldId id="355" r:id="rId54"/>
    <p:sldId id="362" r:id="rId55"/>
    <p:sldId id="1123" r:id="rId56"/>
    <p:sldId id="360" r:id="rId57"/>
    <p:sldId id="371" r:id="rId58"/>
    <p:sldId id="350" r:id="rId59"/>
    <p:sldId id="370" r:id="rId60"/>
    <p:sldId id="298" r:id="rId61"/>
    <p:sldId id="314" r:id="rId62"/>
    <p:sldId id="352" r:id="rId63"/>
    <p:sldId id="302" r:id="rId64"/>
    <p:sldId id="336" r:id="rId65"/>
    <p:sldId id="361" r:id="rId66"/>
    <p:sldId id="303" r:id="rId67"/>
    <p:sldId id="304" r:id="rId68"/>
    <p:sldId id="305" r:id="rId69"/>
    <p:sldId id="306" r:id="rId70"/>
    <p:sldId id="258" r:id="rId71"/>
    <p:sldId id="257" r:id="rId72"/>
    <p:sldId id="307" r:id="rId73"/>
    <p:sldId id="317" r:id="rId74"/>
    <p:sldId id="318" r:id="rId75"/>
    <p:sldId id="1119" r:id="rId76"/>
    <p:sldId id="1115" r:id="rId77"/>
    <p:sldId id="373" r:id="rId78"/>
    <p:sldId id="1131" r:id="rId79"/>
    <p:sldId id="1132" r:id="rId80"/>
    <p:sldId id="1162" r:id="rId81"/>
    <p:sldId id="1176" r:id="rId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  <a:srgbClr val="FF7C80"/>
    <a:srgbClr val="A4C7E8"/>
    <a:srgbClr val="124191"/>
    <a:srgbClr val="FF00FF"/>
    <a:srgbClr val="00B0F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5" autoAdjust="0"/>
    <p:restoredTop sz="95118" autoAdjust="0"/>
  </p:normalViewPr>
  <p:slideViewPr>
    <p:cSldViewPr snapToGrid="0">
      <p:cViewPr varScale="1">
        <p:scale>
          <a:sx n="90" d="100"/>
          <a:sy n="90" d="100"/>
        </p:scale>
        <p:origin x="28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4" d="100"/>
        <a:sy n="104" d="100"/>
      </p:scale>
      <p:origin x="0" y="-76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7F0A4-A42A-44BA-8F69-45608BEAB7AE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E8AA0-0A82-4DD8-8DED-2DC8E58C00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5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E8AA0-0A82-4DD8-8DED-2DC8E58C00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55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707DD5-B6C4-475C-A264-B01B08B7973C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70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44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2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3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MAS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52669"/>
            <a:ext cx="6480720" cy="576064"/>
          </a:xfrm>
        </p:spPr>
        <p:txBody>
          <a:bodyPr anchor="t"/>
          <a:lstStyle>
            <a:lvl1pPr algn="l">
              <a:defRPr sz="2800" b="1" cap="all"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7596337" y="6501343"/>
            <a:ext cx="5210175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 smtClean="0">
                <a:solidFill>
                  <a:srgbClr val="898989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800" dirty="0"/>
              <a:t>© ETSI 2018. All rights reserved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67545" y="1700808"/>
            <a:ext cx="8280920" cy="4704523"/>
          </a:xfrm>
          <a:prstGeom prst="rect">
            <a:avLst/>
          </a:prstGeom>
        </p:spPr>
        <p:txBody>
          <a:bodyPr anchor="t" anchorCtr="0"/>
          <a:lstStyle>
            <a:lvl1pPr marL="342892" marR="0" indent="-342892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 sz="2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42931" marR="0" indent="-285743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42972" marR="0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160" marR="0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348" marR="0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892" marR="0" lvl="0" indent="-342892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Tx/>
              <a:buBlip>
                <a:blip r:embed="rId3"/>
              </a:buBlip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Click to add text</a:t>
            </a:r>
          </a:p>
          <a:p>
            <a:pPr marL="742931" marR="0" lvl="1" indent="-285743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Second level</a:t>
            </a:r>
          </a:p>
          <a:p>
            <a:pPr marL="1142972" marR="0" lvl="2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Third level</a:t>
            </a:r>
          </a:p>
          <a:p>
            <a:pPr marL="1600160" marR="0" lvl="3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Fourth level</a:t>
            </a:r>
          </a:p>
          <a:p>
            <a:pPr marL="2057348" marR="0" lvl="4" indent="-228594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31" marR="0" lvl="1" indent="-285743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892" marR="0" lvl="0" indent="-342892" algn="l" defTabSz="91437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56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1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0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0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6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5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3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9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59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9CA3-44F7-4F22-819A-59AF3D0914CD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8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5.png"/><Relationship Id="rId3" Type="http://schemas.openxmlformats.org/officeDocument/2006/relationships/image" Target="../media/image11.emf"/><Relationship Id="rId7" Type="http://schemas.openxmlformats.org/officeDocument/2006/relationships/image" Target="../media/image42.png"/><Relationship Id="rId12" Type="http://schemas.openxmlformats.org/officeDocument/2006/relationships/image" Target="../media/image46.png"/><Relationship Id="rId17" Type="http://schemas.openxmlformats.org/officeDocument/2006/relationships/image" Target="../media/image50.png"/><Relationship Id="rId2" Type="http://schemas.openxmlformats.org/officeDocument/2006/relationships/image" Target="../media/image10.jp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5" Type="http://schemas.openxmlformats.org/officeDocument/2006/relationships/image" Target="../media/image48.png"/><Relationship Id="rId10" Type="http://schemas.openxmlformats.org/officeDocument/2006/relationships/image" Target="../media/image44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Relationship Id="rId1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4.jpg"/><Relationship Id="rId7" Type="http://schemas.openxmlformats.org/officeDocument/2006/relationships/image" Target="../media/image35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6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10.jp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5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34.jpg"/><Relationship Id="rId7" Type="http://schemas.openxmlformats.org/officeDocument/2006/relationships/image" Target="../media/image1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6.png"/><Relationship Id="rId10" Type="http://schemas.openxmlformats.org/officeDocument/2006/relationships/image" Target="../media/image54.png"/><Relationship Id="rId4" Type="http://schemas.openxmlformats.org/officeDocument/2006/relationships/image" Target="../media/image33.png"/><Relationship Id="rId9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12" Type="http://schemas.openxmlformats.org/officeDocument/2006/relationships/image" Target="../media/image58.sv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7.png"/><Relationship Id="rId5" Type="http://schemas.openxmlformats.org/officeDocument/2006/relationships/image" Target="../media/image5.png"/><Relationship Id="rId10" Type="http://schemas.openxmlformats.org/officeDocument/2006/relationships/image" Target="../media/image56.svg"/><Relationship Id="rId4" Type="http://schemas.openxmlformats.org/officeDocument/2006/relationships/image" Target="../media/image12.png"/><Relationship Id="rId9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3.png"/><Relationship Id="rId3" Type="http://schemas.openxmlformats.org/officeDocument/2006/relationships/image" Target="../media/image10.jpg"/><Relationship Id="rId7" Type="http://schemas.openxmlformats.org/officeDocument/2006/relationships/image" Target="../media/image42.png"/><Relationship Id="rId12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7.png"/><Relationship Id="rId5" Type="http://schemas.openxmlformats.org/officeDocument/2006/relationships/image" Target="../media/image12.png"/><Relationship Id="rId10" Type="http://schemas.openxmlformats.org/officeDocument/2006/relationships/image" Target="../media/image44.png"/><Relationship Id="rId4" Type="http://schemas.openxmlformats.org/officeDocument/2006/relationships/image" Target="../media/image11.emf"/><Relationship Id="rId9" Type="http://schemas.openxmlformats.org/officeDocument/2006/relationships/image" Target="../media/image45.png"/><Relationship Id="rId1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3.png"/><Relationship Id="rId3" Type="http://schemas.openxmlformats.org/officeDocument/2006/relationships/image" Target="../media/image10.jpg"/><Relationship Id="rId7" Type="http://schemas.openxmlformats.org/officeDocument/2006/relationships/image" Target="../media/image42.png"/><Relationship Id="rId12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7.png"/><Relationship Id="rId5" Type="http://schemas.openxmlformats.org/officeDocument/2006/relationships/image" Target="../media/image12.png"/><Relationship Id="rId10" Type="http://schemas.openxmlformats.org/officeDocument/2006/relationships/image" Target="../media/image44.png"/><Relationship Id="rId4" Type="http://schemas.openxmlformats.org/officeDocument/2006/relationships/image" Target="../media/image11.emf"/><Relationship Id="rId9" Type="http://schemas.openxmlformats.org/officeDocument/2006/relationships/image" Target="../media/image45.png"/><Relationship Id="rId1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8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12" Type="http://schemas.openxmlformats.org/officeDocument/2006/relationships/image" Target="../media/image58.sv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7.png"/><Relationship Id="rId5" Type="http://schemas.openxmlformats.org/officeDocument/2006/relationships/image" Target="../media/image5.png"/><Relationship Id="rId10" Type="http://schemas.openxmlformats.org/officeDocument/2006/relationships/image" Target="../media/image56.svg"/><Relationship Id="rId4" Type="http://schemas.openxmlformats.org/officeDocument/2006/relationships/image" Target="../media/image12.png"/><Relationship Id="rId9" Type="http://schemas.openxmlformats.org/officeDocument/2006/relationships/image" Target="../media/image55.png"/><Relationship Id="rId1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1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10" Type="http://schemas.openxmlformats.org/officeDocument/2006/relationships/image" Target="../media/image38.png"/><Relationship Id="rId4" Type="http://schemas.openxmlformats.org/officeDocument/2006/relationships/image" Target="../media/image12.png"/><Relationship Id="rId9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10.jp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5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4.png"/><Relationship Id="rId10" Type="http://schemas.openxmlformats.org/officeDocument/2006/relationships/image" Target="../media/image25.png"/><Relationship Id="rId4" Type="http://schemas.openxmlformats.org/officeDocument/2006/relationships/image" Target="../media/image27.png"/><Relationship Id="rId9" Type="http://schemas.openxmlformats.org/officeDocument/2006/relationships/image" Target="../media/image35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4.png"/><Relationship Id="rId5" Type="http://schemas.openxmlformats.org/officeDocument/2006/relationships/image" Target="../media/image62.png"/><Relationship Id="rId10" Type="http://schemas.openxmlformats.org/officeDocument/2006/relationships/image" Target="../media/image36.png"/><Relationship Id="rId4" Type="http://schemas.openxmlformats.org/officeDocument/2006/relationships/image" Target="../media/image37.png"/><Relationship Id="rId9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2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emf"/><Relationship Id="rId7" Type="http://schemas.openxmlformats.org/officeDocument/2006/relationships/image" Target="../media/image3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22.png"/><Relationship Id="rId7" Type="http://schemas.openxmlformats.org/officeDocument/2006/relationships/image" Target="../media/image10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7.png"/><Relationship Id="rId4" Type="http://schemas.openxmlformats.org/officeDocument/2006/relationships/image" Target="../media/image35.jp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png"/><Relationship Id="rId18" Type="http://schemas.openxmlformats.org/officeDocument/2006/relationships/image" Target="../media/image30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12" Type="http://schemas.openxmlformats.org/officeDocument/2006/relationships/image" Target="../media/image23.png"/><Relationship Id="rId17" Type="http://schemas.openxmlformats.org/officeDocument/2006/relationships/image" Target="../media/image29.png"/><Relationship Id="rId2" Type="http://schemas.openxmlformats.org/officeDocument/2006/relationships/image" Target="../media/image10.jp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1.png"/><Relationship Id="rId4" Type="http://schemas.openxmlformats.org/officeDocument/2006/relationships/image" Target="../media/image12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11.emf"/><Relationship Id="rId7" Type="http://schemas.openxmlformats.org/officeDocument/2006/relationships/image" Target="../media/image37.png"/><Relationship Id="rId12" Type="http://schemas.openxmlformats.org/officeDocument/2006/relationships/image" Target="../media/image2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22.png"/><Relationship Id="rId5" Type="http://schemas.openxmlformats.org/officeDocument/2006/relationships/image" Target="../media/image34.jp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26.png"/><Relationship Id="rId3" Type="http://schemas.openxmlformats.org/officeDocument/2006/relationships/image" Target="../media/image11.emf"/><Relationship Id="rId7" Type="http://schemas.openxmlformats.org/officeDocument/2006/relationships/image" Target="../media/image64.tiff"/><Relationship Id="rId12" Type="http://schemas.openxmlformats.org/officeDocument/2006/relationships/image" Target="../media/image1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5.jpg"/><Relationship Id="rId5" Type="http://schemas.openxmlformats.org/officeDocument/2006/relationships/image" Target="../media/image51.jpg"/><Relationship Id="rId10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Relationship Id="rId14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4.tiff"/><Relationship Id="rId4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VNFRQTS-497" TargetMode="External"/><Relationship Id="rId3" Type="http://schemas.openxmlformats.org/officeDocument/2006/relationships/image" Target="../media/image11.emf"/><Relationship Id="rId7" Type="http://schemas.openxmlformats.org/officeDocument/2006/relationships/hyperlink" Target="https://jira.onap.org/browse/VNFRQTS-499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VNFRQTS-508" TargetMode="External"/><Relationship Id="rId11" Type="http://schemas.openxmlformats.org/officeDocument/2006/relationships/hyperlink" Target="https://jira.onap.org/browse/VNFRQTS-496" TargetMode="External"/><Relationship Id="rId5" Type="http://schemas.openxmlformats.org/officeDocument/2006/relationships/hyperlink" Target="https://jira.onap.org/browse/VNFRQTS-506" TargetMode="External"/><Relationship Id="rId10" Type="http://schemas.openxmlformats.org/officeDocument/2006/relationships/hyperlink" Target="https://jira.onap.org/browse/VNFRQTS-498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jira.onap.org/browse/VNFRQTS-505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5/Tosca.html#R-46527" TargetMode="External"/><Relationship Id="rId13" Type="http://schemas.openxmlformats.org/officeDocument/2006/relationships/hyperlink" Target="https://onap.readthedocs.io/en/latest/submodules/vnfrqts/requirements.git/docs/Chapter5/Tosca.html#R-95321" TargetMode="External"/><Relationship Id="rId3" Type="http://schemas.openxmlformats.org/officeDocument/2006/relationships/image" Target="../media/image11.emf"/><Relationship Id="rId7" Type="http://schemas.openxmlformats.org/officeDocument/2006/relationships/hyperlink" Target="https://onap.readthedocs.io/en/latest/submodules/vnfrqts/requirements.git/docs/Chapter5/Tosca.html#R-17852" TargetMode="External"/><Relationship Id="rId12" Type="http://schemas.openxmlformats.org/officeDocument/2006/relationships/hyperlink" Target="https://onap.readthedocs.io/en/latest/submodules/vnfrqts/requirements.git/docs/Chapter5/Tosca.html#R-67895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ap.readthedocs.io/en/latest/submodules/vnfrqts/requirements.git/docs/Chapter5/Tosca.html#R-65486" TargetMode="External"/><Relationship Id="rId11" Type="http://schemas.openxmlformats.org/officeDocument/2006/relationships/hyperlink" Target="https://onap.readthedocs.io/en/latest/submodules/vnfrqts/requirements.git/docs/Chapter5/Tosca.html#R-54876" TargetMode="External"/><Relationship Id="rId5" Type="http://schemas.openxmlformats.org/officeDocument/2006/relationships/hyperlink" Target="https://onap.readthedocs.io/en/latest/submodules/vnfrqts/requirements.git/docs/Chapter5/Tosca.html#R-35854" TargetMode="External"/><Relationship Id="rId10" Type="http://schemas.openxmlformats.org/officeDocument/2006/relationships/hyperlink" Target="https://onap.readthedocs.io/en/latest/submodules/vnfrqts/requirements.git/docs/Chapter5/Tosca.html#R-54356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onap.readthedocs.io/en/latest/submodules/vnfrqts/requirements.git/docs/Chapter5/Tosca.html#R-15837" TargetMode="External"/><Relationship Id="rId14" Type="http://schemas.openxmlformats.org/officeDocument/2006/relationships/hyperlink" Target="https://onap.readthedocs.io/en/latest/submodules/vnfrqts/requirements.git/docs/Chapter5/Tosca.html#R-32155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5/Tosca.html#R-01123" TargetMode="External"/><Relationship Id="rId3" Type="http://schemas.openxmlformats.org/officeDocument/2006/relationships/image" Target="../media/image11.emf"/><Relationship Id="rId7" Type="http://schemas.openxmlformats.org/officeDocument/2006/relationships/hyperlink" Target="https://onap.readthedocs.io/en/latest/submodules/vnfrqts/requirements.git/docs/Chapter5/Tosca.html#R-10087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ap.readthedocs.io/en/latest/submodules/vnfrqts/requirements.git/docs/Chapter5/Tosca.html#R-87234" TargetMode="External"/><Relationship Id="rId11" Type="http://schemas.openxmlformats.org/officeDocument/2006/relationships/hyperlink" Target="https://onap.readthedocs.io/en/latest/submodules/vnfrqts/requirements.git/docs/Chapter5/Tosca.html#R-40820" TargetMode="External"/><Relationship Id="rId5" Type="http://schemas.openxmlformats.org/officeDocument/2006/relationships/hyperlink" Target="https://onap.readthedocs.io/en/latest/submodules/vnfrqts/requirements.git/docs/Chapter5/Tosca.html#R-51347" TargetMode="External"/><Relationship Id="rId10" Type="http://schemas.openxmlformats.org/officeDocument/2006/relationships/hyperlink" Target="https://onap.readthedocs.io/en/latest/submodules/vnfrqts/requirements.git/docs/Chapter5/Tosca.html#R-26885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onap.readthedocs.io/en/latest/submodules/vnfrqts/requirements.git/docs/Chapter5/Tosca.html#R-21322" TargetMode="Externa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.readthedocs.io/en/latest/submodules/vnfrqts/requirements.git/docs/Chapter7/VNF-On-boarding-and-package-management.html#R-98617" TargetMode="External"/><Relationship Id="rId13" Type="http://schemas.openxmlformats.org/officeDocument/2006/relationships/hyperlink" Target="https://onap.readthedocs.io/en/latest/submodules/vnfrqts/requirements.git/docs/Chapter7/VNF-On-boarding-and-package-management.html#R-74763" TargetMode="External"/><Relationship Id="rId18" Type="http://schemas.openxmlformats.org/officeDocument/2006/relationships/hyperlink" Target="https://onap.readthedocs.io/en/latest/submodules/vnfrqts/requirements.git/docs/Chapter7/VNF-On-boarding-and-package-management.html#R-04298" TargetMode="External"/><Relationship Id="rId3" Type="http://schemas.openxmlformats.org/officeDocument/2006/relationships/image" Target="../media/image11.emf"/><Relationship Id="rId21" Type="http://schemas.openxmlformats.org/officeDocument/2006/relationships/hyperlink" Target="https://onap.readthedocs.io/en/latest/submodules/vnfrqts/requirements.git/docs/Chapter7/VNF-On-boarding-and-package-management.html#R-40827" TargetMode="External"/><Relationship Id="rId7" Type="http://schemas.openxmlformats.org/officeDocument/2006/relationships/hyperlink" Target="https://onap.readthedocs.io/en/latest/submodules/vnfrqts/requirements.git/docs/Chapter7/VNF-On-boarding-and-package-management.html#R-66070" TargetMode="External"/><Relationship Id="rId12" Type="http://schemas.openxmlformats.org/officeDocument/2006/relationships/hyperlink" Target="https://onap.readthedocs.io/en/latest/submodules/vnfrqts/requirements.git/docs/Chapter7/VNF-On-boarding-and-package-management.html#R-27711" TargetMode="External"/><Relationship Id="rId17" Type="http://schemas.openxmlformats.org/officeDocument/2006/relationships/hyperlink" Target="https://onap.readthedocs.io/en/latest/submodules/vnfrqts/requirements.git/docs/Chapter7/VNF-On-boarding-and-package-management.html#R-96634" TargetMode="External"/><Relationship Id="rId2" Type="http://schemas.openxmlformats.org/officeDocument/2006/relationships/image" Target="../media/image10.jpg"/><Relationship Id="rId16" Type="http://schemas.openxmlformats.org/officeDocument/2006/relationships/hyperlink" Target="https://onap.readthedocs.io/en/latest/submodules/vnfrqts/requirements.git/docs/Chapter7/VNF-On-boarding-and-package-management.html#R-26881" TargetMode="External"/><Relationship Id="rId20" Type="http://schemas.openxmlformats.org/officeDocument/2006/relationships/hyperlink" Target="https://onap.readthedocs.io/en/latest/submodules/vnfrqts/requirements.git/docs/Chapter7/VNF-On-boarding-and-package-management.html#R-8565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ap.readthedocs.io/en/latest/submodules/vnfrqts/requirements.git/docs/Chapter5/Tosca.html#R-10087" TargetMode="External"/><Relationship Id="rId11" Type="http://schemas.openxmlformats.org/officeDocument/2006/relationships/hyperlink" Target="https://onap.readthedocs.io/en/latest/submodules/vnfrqts/requirements.git/docs/Chapter7/VNF-On-boarding-and-package-management.html#R-30278" TargetMode="External"/><Relationship Id="rId5" Type="http://schemas.openxmlformats.org/officeDocument/2006/relationships/hyperlink" Target="https://onap.readthedocs.io/en/latest/submodules/vnfrqts/requirements.git/docs/Chapter7/VNF-On-boarding-and-package-management.html?highlight=vnf%20package%20must%20provide%20ves%20event%20registration%20all%20ves%20events%20provided%20xnf" TargetMode="External"/><Relationship Id="rId15" Type="http://schemas.openxmlformats.org/officeDocument/2006/relationships/hyperlink" Target="https://onap.readthedocs.io/en/latest/submodules/vnfrqts/requirements.git/docs/Chapter7/VNF-On-boarding-and-package-management.html#R-35851" TargetMode="External"/><Relationship Id="rId23" Type="http://schemas.openxmlformats.org/officeDocument/2006/relationships/hyperlink" Target="https://onap.readthedocs.io/en/latest/submodules/vnfrqts/requirements.git/docs/Chapter7/VNF-On-boarding-and-package-management.html#R-47849" TargetMode="External"/><Relationship Id="rId10" Type="http://schemas.openxmlformats.org/officeDocument/2006/relationships/hyperlink" Target="https://onap.readthedocs.io/en/latest/submodules/vnfrqts/requirements.git/docs/Chapter7/VNF-On-boarding-and-package-management.html#R-89571" TargetMode="External"/><Relationship Id="rId19" Type="http://schemas.openxmlformats.org/officeDocument/2006/relationships/hyperlink" Target="https://onap.readthedocs.io/en/latest/submodules/vnfrqts/requirements.git/docs/Chapter7/VNF-On-boarding-and-package-management.html#R-58775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onap.readthedocs.io/en/latest/submodules/vnfrqts/requirements.git/docs/Chapter7/VNF-On-boarding-and-package-management.html#R-22346" TargetMode="External"/><Relationship Id="rId14" Type="http://schemas.openxmlformats.org/officeDocument/2006/relationships/hyperlink" Target="https://onap.readthedocs.io/en/latest/submodules/vnfsdk/model.git/docs/files/VESEventListener.html" TargetMode="External"/><Relationship Id="rId22" Type="http://schemas.openxmlformats.org/officeDocument/2006/relationships/hyperlink" Target="https://onap.readthedocs.io/en/latest/submodules/vnfrqts/requirements.git/docs/Chapter7/VNF-On-boarding-and-package-management.html#R-85991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png"/><Relationship Id="rId18" Type="http://schemas.openxmlformats.org/officeDocument/2006/relationships/image" Target="../media/image32.png"/><Relationship Id="rId3" Type="http://schemas.openxmlformats.org/officeDocument/2006/relationships/image" Target="../media/image11.emf"/><Relationship Id="rId7" Type="http://schemas.openxmlformats.org/officeDocument/2006/relationships/image" Target="../media/image14.png"/><Relationship Id="rId12" Type="http://schemas.openxmlformats.org/officeDocument/2006/relationships/image" Target="../media/image23.png"/><Relationship Id="rId17" Type="http://schemas.openxmlformats.org/officeDocument/2006/relationships/image" Target="../media/image31.png"/><Relationship Id="rId2" Type="http://schemas.openxmlformats.org/officeDocument/2006/relationships/image" Target="../media/image10.jp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2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8.png"/><Relationship Id="rId7" Type="http://schemas.openxmlformats.org/officeDocument/2006/relationships/image" Target="../media/image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image" Target="../media/image10.jpg"/><Relationship Id="rId9" Type="http://schemas.openxmlformats.org/officeDocument/2006/relationships/image" Target="../media/image13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1.emf"/><Relationship Id="rId7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0.jpg"/><Relationship Id="rId7" Type="http://schemas.openxmlformats.org/officeDocument/2006/relationships/image" Target="../media/image2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VNFSDK-340" TargetMode="External"/><Relationship Id="rId3" Type="http://schemas.openxmlformats.org/officeDocument/2006/relationships/image" Target="../media/image11.emf"/><Relationship Id="rId7" Type="http://schemas.openxmlformats.org/officeDocument/2006/relationships/hyperlink" Target="https://jira.onap.org/browse/VNFSDK-339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VNFSDK-338" TargetMode="External"/><Relationship Id="rId11" Type="http://schemas.openxmlformats.org/officeDocument/2006/relationships/hyperlink" Target="https://jira.onap.org/browse/VNFSDK-343" TargetMode="External"/><Relationship Id="rId5" Type="http://schemas.openxmlformats.org/officeDocument/2006/relationships/hyperlink" Target="https://jira.onap.org/browse/VNFSDK-337" TargetMode="External"/><Relationship Id="rId10" Type="http://schemas.openxmlformats.org/officeDocument/2006/relationships/hyperlink" Target="https://jira.onap.org/browse/VNFSDK-342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jira.onap.org/browse/VNFSDK-341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1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2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2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1.emf"/><Relationship Id="rId21" Type="http://schemas.openxmlformats.org/officeDocument/2006/relationships/image" Target="../media/image35.jpg"/><Relationship Id="rId7" Type="http://schemas.openxmlformats.org/officeDocument/2006/relationships/image" Target="../media/image34.jpg"/><Relationship Id="rId12" Type="http://schemas.openxmlformats.org/officeDocument/2006/relationships/image" Target="../media/image17.png"/><Relationship Id="rId17" Type="http://schemas.openxmlformats.org/officeDocument/2006/relationships/image" Target="../media/image24.png"/><Relationship Id="rId2" Type="http://schemas.openxmlformats.org/officeDocument/2006/relationships/image" Target="../media/image10.jpg"/><Relationship Id="rId16" Type="http://schemas.openxmlformats.org/officeDocument/2006/relationships/image" Target="../media/image21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27.png"/><Relationship Id="rId19" Type="http://schemas.openxmlformats.org/officeDocument/2006/relationships/image" Target="../media/image20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png"/><Relationship Id="rId22" Type="http://schemas.openxmlformats.org/officeDocument/2006/relationships/image" Target="../media/image36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1.emf"/><Relationship Id="rId7" Type="http://schemas.openxmlformats.org/officeDocument/2006/relationships/image" Target="../media/image37.png"/><Relationship Id="rId12" Type="http://schemas.openxmlformats.org/officeDocument/2006/relationships/image" Target="../media/image2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22.png"/><Relationship Id="rId5" Type="http://schemas.openxmlformats.org/officeDocument/2006/relationships/image" Target="../media/image34.jp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33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3.png"/><Relationship Id="rId7" Type="http://schemas.openxmlformats.org/officeDocument/2006/relationships/image" Target="../media/image1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jpg"/><Relationship Id="rId9" Type="http://schemas.openxmlformats.org/officeDocument/2006/relationships/image" Target="../media/image2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1.png"/><Relationship Id="rId18" Type="http://schemas.openxmlformats.org/officeDocument/2006/relationships/image" Target="../media/image86.png"/><Relationship Id="rId3" Type="http://schemas.openxmlformats.org/officeDocument/2006/relationships/image" Target="../media/image10.jpg"/><Relationship Id="rId7" Type="http://schemas.openxmlformats.org/officeDocument/2006/relationships/image" Target="../media/image76.png"/><Relationship Id="rId12" Type="http://schemas.openxmlformats.org/officeDocument/2006/relationships/image" Target="../media/image7.png"/><Relationship Id="rId17" Type="http://schemas.openxmlformats.org/officeDocument/2006/relationships/image" Target="../media/image85.png"/><Relationship Id="rId2" Type="http://schemas.openxmlformats.org/officeDocument/2006/relationships/image" Target="../media/image74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12.png"/><Relationship Id="rId15" Type="http://schemas.openxmlformats.org/officeDocument/2006/relationships/image" Target="../media/image83.png"/><Relationship Id="rId10" Type="http://schemas.openxmlformats.org/officeDocument/2006/relationships/image" Target="../media/image79.png"/><Relationship Id="rId4" Type="http://schemas.openxmlformats.org/officeDocument/2006/relationships/image" Target="../media/image11.emf"/><Relationship Id="rId9" Type="http://schemas.openxmlformats.org/officeDocument/2006/relationships/image" Target="../media/image78.png"/><Relationship Id="rId14" Type="http://schemas.openxmlformats.org/officeDocument/2006/relationships/image" Target="../media/image82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11.emf"/><Relationship Id="rId7" Type="http://schemas.openxmlformats.org/officeDocument/2006/relationships/image" Target="../media/image88.png"/><Relationship Id="rId12" Type="http://schemas.openxmlformats.org/officeDocument/2006/relationships/image" Target="../media/image9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90.png"/><Relationship Id="rId5" Type="http://schemas.openxmlformats.org/officeDocument/2006/relationships/image" Target="../media/image86.png"/><Relationship Id="rId10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image" Target="../media/image8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tiff"/><Relationship Id="rId13" Type="http://schemas.openxmlformats.org/officeDocument/2006/relationships/image" Target="../media/image99.tiff"/><Relationship Id="rId18" Type="http://schemas.openxmlformats.org/officeDocument/2006/relationships/image" Target="../media/image102.png"/><Relationship Id="rId3" Type="http://schemas.openxmlformats.org/officeDocument/2006/relationships/image" Target="../media/image11.emf"/><Relationship Id="rId7" Type="http://schemas.openxmlformats.org/officeDocument/2006/relationships/image" Target="../media/image93.tiff"/><Relationship Id="rId12" Type="http://schemas.openxmlformats.org/officeDocument/2006/relationships/image" Target="../media/image98.tiff"/><Relationship Id="rId17" Type="http://schemas.openxmlformats.org/officeDocument/2006/relationships/image" Target="../media/image101.jpg"/><Relationship Id="rId2" Type="http://schemas.openxmlformats.org/officeDocument/2006/relationships/image" Target="../media/image10.jp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2.tiff"/><Relationship Id="rId11" Type="http://schemas.openxmlformats.org/officeDocument/2006/relationships/image" Target="../media/image97.tiff"/><Relationship Id="rId5" Type="http://schemas.openxmlformats.org/officeDocument/2006/relationships/image" Target="../media/image64.tiff"/><Relationship Id="rId15" Type="http://schemas.microsoft.com/office/2007/relationships/hdphoto" Target="../media/hdphoto1.wdp"/><Relationship Id="rId10" Type="http://schemas.openxmlformats.org/officeDocument/2006/relationships/image" Target="../media/image96.tiff"/><Relationship Id="rId19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1.emf"/><Relationship Id="rId7" Type="http://schemas.openxmlformats.org/officeDocument/2006/relationships/image" Target="../media/image6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tiff"/><Relationship Id="rId5" Type="http://schemas.openxmlformats.org/officeDocument/2006/relationships/image" Target="../media/image51.jpg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4.tiff"/><Relationship Id="rId4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png"/><Relationship Id="rId3" Type="http://schemas.openxmlformats.org/officeDocument/2006/relationships/image" Target="../media/image34.jpg"/><Relationship Id="rId7" Type="http://schemas.openxmlformats.org/officeDocument/2006/relationships/image" Target="../media/image13.png"/><Relationship Id="rId12" Type="http://schemas.openxmlformats.org/officeDocument/2006/relationships/image" Target="../media/image14.png"/><Relationship Id="rId2" Type="http://schemas.openxmlformats.org/officeDocument/2006/relationships/image" Target="../media/image33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3.png"/><Relationship Id="rId5" Type="http://schemas.openxmlformats.org/officeDocument/2006/relationships/image" Target="../media/image27.png"/><Relationship Id="rId15" Type="http://schemas.openxmlformats.org/officeDocument/2006/relationships/image" Target="../media/image36.png"/><Relationship Id="rId10" Type="http://schemas.openxmlformats.org/officeDocument/2006/relationships/image" Target="../media/image21.png"/><Relationship Id="rId4" Type="http://schemas.openxmlformats.org/officeDocument/2006/relationships/image" Target="../media/image37.png"/><Relationship Id="rId9" Type="http://schemas.openxmlformats.org/officeDocument/2006/relationships/image" Target="../media/image20.png"/><Relationship Id="rId14" Type="http://schemas.openxmlformats.org/officeDocument/2006/relationships/image" Target="../media/image35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tiff"/><Relationship Id="rId4" Type="http://schemas.openxmlformats.org/officeDocument/2006/relationships/image" Target="../media/image1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103.png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SDC-1970" TargetMode="External"/><Relationship Id="rId13" Type="http://schemas.openxmlformats.org/officeDocument/2006/relationships/hyperlink" Target="https://jira.onap.org/browse/SDC-1977" TargetMode="External"/><Relationship Id="rId18" Type="http://schemas.openxmlformats.org/officeDocument/2006/relationships/hyperlink" Target="https://jira.onap.org/browse/VNFSDK-338" TargetMode="External"/><Relationship Id="rId26" Type="http://schemas.openxmlformats.org/officeDocument/2006/relationships/hyperlink" Target="https://jira.onap.org/browse/VNFRQTS-497" TargetMode="External"/><Relationship Id="rId3" Type="http://schemas.openxmlformats.org/officeDocument/2006/relationships/image" Target="../media/image11.emf"/><Relationship Id="rId21" Type="http://schemas.openxmlformats.org/officeDocument/2006/relationships/hyperlink" Target="https://jira.onap.org/browse/VNFSDK-341" TargetMode="External"/><Relationship Id="rId7" Type="http://schemas.openxmlformats.org/officeDocument/2006/relationships/image" Target="../media/image24.png"/><Relationship Id="rId12" Type="http://schemas.openxmlformats.org/officeDocument/2006/relationships/hyperlink" Target="https://jira.onap.org/browse/SDC-1976" TargetMode="External"/><Relationship Id="rId17" Type="http://schemas.openxmlformats.org/officeDocument/2006/relationships/hyperlink" Target="https://jira.onap.org/browse/VNFSDK-337" TargetMode="External"/><Relationship Id="rId25" Type="http://schemas.openxmlformats.org/officeDocument/2006/relationships/hyperlink" Target="https://jira.onap.org/browse/VNFRQTS-496" TargetMode="External"/><Relationship Id="rId2" Type="http://schemas.openxmlformats.org/officeDocument/2006/relationships/image" Target="../media/image10.jpg"/><Relationship Id="rId16" Type="http://schemas.openxmlformats.org/officeDocument/2006/relationships/hyperlink" Target="https://jira.onap.org/browse/SDC-1980" TargetMode="External"/><Relationship Id="rId20" Type="http://schemas.openxmlformats.org/officeDocument/2006/relationships/hyperlink" Target="https://jira.onap.org/browse/VNFSDK-340" TargetMode="External"/><Relationship Id="rId29" Type="http://schemas.openxmlformats.org/officeDocument/2006/relationships/hyperlink" Target="https://jira.onap.org/browse/VNFRQTS-50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hyperlink" Target="https://jira.onap.org/browse/SDC-1975" TargetMode="External"/><Relationship Id="rId24" Type="http://schemas.openxmlformats.org/officeDocument/2006/relationships/hyperlink" Target="https://jira.onap.org/browse/VNFRQTS-506" TargetMode="External"/><Relationship Id="rId5" Type="http://schemas.openxmlformats.org/officeDocument/2006/relationships/image" Target="../media/image19.png"/><Relationship Id="rId15" Type="http://schemas.openxmlformats.org/officeDocument/2006/relationships/hyperlink" Target="https://jira.onap.org/browse/SDC-1979" TargetMode="External"/><Relationship Id="rId23" Type="http://schemas.openxmlformats.org/officeDocument/2006/relationships/hyperlink" Target="https://jira.onap.org/browse/VNFSDK-343" TargetMode="External"/><Relationship Id="rId28" Type="http://schemas.openxmlformats.org/officeDocument/2006/relationships/hyperlink" Target="https://jira.onap.org/browse/VNFRQTS-499" TargetMode="External"/><Relationship Id="rId10" Type="http://schemas.openxmlformats.org/officeDocument/2006/relationships/hyperlink" Target="https://jira.onap.org/browse/SDC-1974" TargetMode="External"/><Relationship Id="rId19" Type="http://schemas.openxmlformats.org/officeDocument/2006/relationships/hyperlink" Target="https://jira.onap.org/browse/VNFSDK-339" TargetMode="External"/><Relationship Id="rId31" Type="http://schemas.openxmlformats.org/officeDocument/2006/relationships/hyperlink" Target="https://jira.onap.org/browse/VNFRQTS-508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jira.onap.org/browse/SDC-1973" TargetMode="External"/><Relationship Id="rId14" Type="http://schemas.openxmlformats.org/officeDocument/2006/relationships/hyperlink" Target="https://jira.onap.org/browse/SDC-1978" TargetMode="External"/><Relationship Id="rId22" Type="http://schemas.openxmlformats.org/officeDocument/2006/relationships/hyperlink" Target="https://jira.onap.org/browse/VNFSDK-342" TargetMode="External"/><Relationship Id="rId27" Type="http://schemas.openxmlformats.org/officeDocument/2006/relationships/hyperlink" Target="https://jira.onap.org/browse/VNFRQTS-498" TargetMode="External"/><Relationship Id="rId30" Type="http://schemas.openxmlformats.org/officeDocument/2006/relationships/hyperlink" Target="https://jira.onap.org/browse/VNFRQTS-507" TargetMode="Externa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7748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PNF Pre-Onboarding / Onboarding &amp; Modeling to Support 5G RAN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059756E0-EBAC-4283-8284-1FCB32F1B26E}"/>
              </a:ext>
            </a:extLst>
          </p:cNvPr>
          <p:cNvSpPr txBox="1">
            <a:spLocks/>
          </p:cNvSpPr>
          <p:nvPr/>
        </p:nvSpPr>
        <p:spPr>
          <a:xfrm>
            <a:off x="295065" y="4692255"/>
            <a:ext cx="5292191" cy="89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ONAP Modeling</a:t>
            </a:r>
          </a:p>
          <a:p>
            <a:r>
              <a:rPr lang="en-US" dirty="0">
                <a:solidFill>
                  <a:schemeClr val="bg1"/>
                </a:solidFill>
              </a:rPr>
              <a:t>PNF Onboarding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435E52E-8DD2-4F96-84A0-FECDFA3E22A6}"/>
              </a:ext>
            </a:extLst>
          </p:cNvPr>
          <p:cNvSpPr txBox="1"/>
          <p:nvPr/>
        </p:nvSpPr>
        <p:spPr>
          <a:xfrm>
            <a:off x="346522" y="6395136"/>
            <a:ext cx="4469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Mar 18, 2019 version 6 / 3:45PM </a:t>
            </a:r>
            <a:r>
              <a:rPr lang="en-US" sz="1400" dirty="0" err="1">
                <a:solidFill>
                  <a:schemeClr val="bg1"/>
                </a:solidFill>
              </a:rPr>
              <a:t>Pythagore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Nozay</a:t>
            </a:r>
            <a:r>
              <a:rPr lang="en-US" sz="1400" dirty="0">
                <a:solidFill>
                  <a:schemeClr val="bg1"/>
                </a:solidFill>
              </a:rPr>
              <a:t>, France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5640725"/>
            <a:ext cx="18553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  <a:p>
            <a:r>
              <a:rPr lang="en-US" sz="1400" dirty="0">
                <a:solidFill>
                  <a:schemeClr val="bg1"/>
                </a:solidFill>
              </a:rPr>
              <a:t>Michela Bevilacqua</a:t>
            </a:r>
          </a:p>
          <a:p>
            <a:r>
              <a:rPr lang="en-US" sz="1400" dirty="0">
                <a:solidFill>
                  <a:schemeClr val="bg1"/>
                </a:solidFill>
              </a:rPr>
              <a:t>Zu Qiang</a:t>
            </a:r>
          </a:p>
        </p:txBody>
      </p:sp>
      <p:pic>
        <p:nvPicPr>
          <p:cNvPr id="12" name="Picture 2" descr="C:\Users\cheung\AppData\Local\Temp\SNAGHTML31cda19.PNG">
            <a:extLst>
              <a:ext uri="{FF2B5EF4-FFF2-40B4-BE49-F238E27FC236}">
                <a16:creationId xmlns:a16="http://schemas.microsoft.com/office/drawing/2014/main" id="{38634947-F820-4148-A57C-71289E4E5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3080152"/>
            <a:ext cx="1468184" cy="14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cheung\AppData\Local\Temp\SNAGHTML224c3c67.PNG">
            <a:extLst>
              <a:ext uri="{FF2B5EF4-FFF2-40B4-BE49-F238E27FC236}">
                <a16:creationId xmlns:a16="http://schemas.microsoft.com/office/drawing/2014/main" id="{53449D28-5BB8-401D-B70E-0FE29A28D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6" y="3080152"/>
            <a:ext cx="1468185" cy="146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cheung\AppData\Local\Temp\SNAGHTML225242ed.PNG">
            <a:extLst>
              <a:ext uri="{FF2B5EF4-FFF2-40B4-BE49-F238E27FC236}">
                <a16:creationId xmlns:a16="http://schemas.microsoft.com/office/drawing/2014/main" id="{1DCF8229-F49E-4A29-A38B-9ED39BEBB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554" y="3080152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14CFFEF-9AC1-4868-8BBB-1C16456C5C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4303" y="5675991"/>
            <a:ext cx="737797" cy="1911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543510-B64D-4D67-B32E-B70AABB373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7103" y="5910650"/>
            <a:ext cx="847996" cy="1909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D8860D-838F-4B4D-BC65-EA64B90F29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974" y="6127954"/>
            <a:ext cx="847996" cy="19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22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PNF PACKAGE CREATION &amp; DELIVERY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pic>
        <p:nvPicPr>
          <p:cNvPr id="18" name="Picture 2" descr="C:\Users\cheung\AppData\Local\Temp\SNAGHTML2e50ef7f.PNG">
            <a:extLst>
              <a:ext uri="{FF2B5EF4-FFF2-40B4-BE49-F238E27FC236}">
                <a16:creationId xmlns:a16="http://schemas.microsoft.com/office/drawing/2014/main" id="{F2B73282-95EB-4B96-8F07-82C3B0279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914" y="3004561"/>
            <a:ext cx="1558712" cy="159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C:\Users\cheung\AppData\Local\Temp\SNAGHTML27d24173.PNG">
            <a:extLst>
              <a:ext uri="{FF2B5EF4-FFF2-40B4-BE49-F238E27FC236}">
                <a16:creationId xmlns:a16="http://schemas.microsoft.com/office/drawing/2014/main" id="{E4024D57-C9DD-4F68-85DF-3D666B5E3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570" y="3004561"/>
            <a:ext cx="1558712" cy="159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C:\Users\cheung\AppData\Local\Temp\SNAGHTMLa9d1b83.PNG">
            <a:extLst>
              <a:ext uri="{FF2B5EF4-FFF2-40B4-BE49-F238E27FC236}">
                <a16:creationId xmlns:a16="http://schemas.microsoft.com/office/drawing/2014/main" id="{F0B7FE39-94A0-4DD5-B995-7AEF65BAC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58" y="3004561"/>
            <a:ext cx="1558712" cy="1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2614984-664C-484F-8C45-24189EE7CD4F}"/>
              </a:ext>
            </a:extLst>
          </p:cNvPr>
          <p:cNvSpPr/>
          <p:nvPr/>
        </p:nvSpPr>
        <p:spPr>
          <a:xfrm>
            <a:off x="6805408" y="6292666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CC7CA7-8C6C-4C86-A24B-BC2CB4090289}"/>
              </a:ext>
            </a:extLst>
          </p:cNvPr>
          <p:cNvSpPr txBox="1"/>
          <p:nvPr/>
        </p:nvSpPr>
        <p:spPr>
          <a:xfrm>
            <a:off x="6827441" y="6321053"/>
            <a:ext cx="790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Vendor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38E533-7EF9-41AA-8A53-7A76F49197A5}"/>
              </a:ext>
            </a:extLst>
          </p:cNvPr>
          <p:cNvSpPr/>
          <p:nvPr/>
        </p:nvSpPr>
        <p:spPr>
          <a:xfrm>
            <a:off x="6816535" y="536702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A524B7-7322-48B2-8E21-E0C20F8E73EA}"/>
              </a:ext>
            </a:extLst>
          </p:cNvPr>
          <p:cNvSpPr txBox="1"/>
          <p:nvPr/>
        </p:nvSpPr>
        <p:spPr>
          <a:xfrm>
            <a:off x="6762368" y="5382716"/>
            <a:ext cx="188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1960A53-F847-4D0D-B170-E872C4FBC61E}"/>
              </a:ext>
            </a:extLst>
          </p:cNvPr>
          <p:cNvSpPr/>
          <p:nvPr/>
        </p:nvSpPr>
        <p:spPr>
          <a:xfrm>
            <a:off x="6807763" y="5809278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9B8895-F60E-4B08-A219-73CE9771A858}"/>
              </a:ext>
            </a:extLst>
          </p:cNvPr>
          <p:cNvSpPr txBox="1"/>
          <p:nvPr/>
        </p:nvSpPr>
        <p:spPr>
          <a:xfrm>
            <a:off x="6791696" y="5857535"/>
            <a:ext cx="12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Onboarding</a:t>
            </a:r>
          </a:p>
        </p:txBody>
      </p:sp>
      <p:pic>
        <p:nvPicPr>
          <p:cNvPr id="35" name="Picture 2" descr="C:\Users\cheung\AppData\Local\Temp\SNAGHTML2e50ef7f.PNG">
            <a:extLst>
              <a:ext uri="{FF2B5EF4-FFF2-40B4-BE49-F238E27FC236}">
                <a16:creationId xmlns:a16="http://schemas.microsoft.com/office/drawing/2014/main" id="{EF1A0150-F0F2-4B49-A451-381823E40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097" y="5817290"/>
            <a:ext cx="416616" cy="41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 descr="C:\Users\cheung\AppData\Local\Temp\SNAGHTMLa9d1b83.PNG">
            <a:extLst>
              <a:ext uri="{FF2B5EF4-FFF2-40B4-BE49-F238E27FC236}">
                <a16:creationId xmlns:a16="http://schemas.microsoft.com/office/drawing/2014/main" id="{DA71C526-9ADE-40DF-BF6B-028C309E8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418" y="6291480"/>
            <a:ext cx="429333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C:\Users\cheung\AppData\Local\Temp\SNAGHTML27d24173.PNG">
            <a:extLst>
              <a:ext uri="{FF2B5EF4-FFF2-40B4-BE49-F238E27FC236}">
                <a16:creationId xmlns:a16="http://schemas.microsoft.com/office/drawing/2014/main" id="{8908F6E3-DC8C-4A3E-AFA0-51C31D105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090" y="5364357"/>
            <a:ext cx="412930" cy="42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25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2307740" y="-13353"/>
              <a:ext cx="45079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ONBOARDING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2766213" y="745929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93550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2741324" y="2278188"/>
            <a:ext cx="1673728" cy="747476"/>
            <a:chOff x="2335426" y="2514837"/>
            <a:chExt cx="1589451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246776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5C2A8E-224F-42DC-B05D-558816B8600C}"/>
              </a:ext>
            </a:extLst>
          </p:cNvPr>
          <p:cNvGrpSpPr/>
          <p:nvPr/>
        </p:nvGrpSpPr>
        <p:grpSpPr>
          <a:xfrm>
            <a:off x="2741324" y="3124743"/>
            <a:ext cx="1684333" cy="669477"/>
            <a:chOff x="2135565" y="2514256"/>
            <a:chExt cx="1789312" cy="1145699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0674E15-EBAD-4CFB-B7B1-61B1472558F4}"/>
                </a:ext>
              </a:extLst>
            </p:cNvPr>
            <p:cNvSpPr/>
            <p:nvPr/>
          </p:nvSpPr>
          <p:spPr>
            <a:xfrm>
              <a:off x="2135565" y="2514837"/>
              <a:ext cx="1789312" cy="1145118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43B9C3-8B4C-4ED3-BDA4-3F26BB7E3AA2}"/>
                </a:ext>
              </a:extLst>
            </p:cNvPr>
            <p:cNvSpPr txBox="1"/>
            <p:nvPr/>
          </p:nvSpPr>
          <p:spPr>
            <a:xfrm>
              <a:off x="2391009" y="2514256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2722121" y="4830709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2722120" y="5705476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39" name="Right Brace 38">
            <a:extLst>
              <a:ext uri="{FF2B5EF4-FFF2-40B4-BE49-F238E27FC236}">
                <a16:creationId xmlns:a16="http://schemas.microsoft.com/office/drawing/2014/main" id="{FE92BF83-8870-4BC9-8A27-14D7A33245EF}"/>
              </a:ext>
            </a:extLst>
          </p:cNvPr>
          <p:cNvSpPr/>
          <p:nvPr/>
        </p:nvSpPr>
        <p:spPr>
          <a:xfrm>
            <a:off x="4380427" y="516121"/>
            <a:ext cx="510631" cy="62023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1366459" y="2277612"/>
            <a:ext cx="1206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Registration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1858068" y="937840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PNF-D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77D241-42D9-49DE-8908-1634BEEA262F}"/>
              </a:ext>
            </a:extLst>
          </p:cNvPr>
          <p:cNvSpPr txBox="1"/>
          <p:nvPr/>
        </p:nvSpPr>
        <p:spPr>
          <a:xfrm>
            <a:off x="1098591" y="3147107"/>
            <a:ext cx="1400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396514" y="4707866"/>
            <a:ext cx="2176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Customer Doc Products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Test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Licensing agreement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842213" y="5753296"/>
            <a:ext cx="1731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Resource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02158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913722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1E29B22-B126-4D87-A8B3-32232E97909C}"/>
              </a:ext>
            </a:extLst>
          </p:cNvPr>
          <p:cNvSpPr/>
          <p:nvPr/>
        </p:nvSpPr>
        <p:spPr>
          <a:xfrm>
            <a:off x="2737772" y="3919483"/>
            <a:ext cx="1702169" cy="74396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FEEE22-9C77-440A-B2FF-335EC091A9D1}"/>
              </a:ext>
            </a:extLst>
          </p:cNvPr>
          <p:cNvSpPr txBox="1"/>
          <p:nvPr/>
        </p:nvSpPr>
        <p:spPr>
          <a:xfrm>
            <a:off x="2657488" y="3915938"/>
            <a:ext cx="1870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Communication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Files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663255" y="3859153"/>
            <a:ext cx="1895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Netconf Yang model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Chef Cookbooks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57" y="419737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 descr="C:\Users\cheung\AppData\Local\Temp\SNAGHTMLa9d1b83.PNG">
            <a:extLst>
              <a:ext uri="{FF2B5EF4-FFF2-40B4-BE49-F238E27FC236}">
                <a16:creationId xmlns:a16="http://schemas.microsoft.com/office/drawing/2014/main" id="{8D97E687-8538-435D-906E-0FF7C3958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2e50ef7f.PNG">
            <a:extLst>
              <a:ext uri="{FF2B5EF4-FFF2-40B4-BE49-F238E27FC236}">
                <a16:creationId xmlns:a16="http://schemas.microsoft.com/office/drawing/2014/main" id="{39D9770B-DCAF-4771-8E4E-FF04A9F15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C:\Users\cheung\AppData\Local\Temp\SNAGHTML27d24173.PNG">
            <a:extLst>
              <a:ext uri="{FF2B5EF4-FFF2-40B4-BE49-F238E27FC236}">
                <a16:creationId xmlns:a16="http://schemas.microsoft.com/office/drawing/2014/main" id="{DA1B0B18-E23A-40DB-A270-CEAD1CD3B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933EE0B-EC5E-435E-AB5D-DC6B81D49F9F}"/>
              </a:ext>
            </a:extLst>
          </p:cNvPr>
          <p:cNvSpPr txBox="1"/>
          <p:nvPr/>
        </p:nvSpPr>
        <p:spPr>
          <a:xfrm>
            <a:off x="4734761" y="463169"/>
            <a:ext cx="181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PNF Onboarding Package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AB1D0B-2F54-4871-9EFE-EAD0D0A9C185}"/>
              </a:ext>
            </a:extLst>
          </p:cNvPr>
          <p:cNvSpPr/>
          <p:nvPr/>
        </p:nvSpPr>
        <p:spPr>
          <a:xfrm>
            <a:off x="454095" y="591470"/>
            <a:ext cx="4090246" cy="1570480"/>
          </a:xfrm>
          <a:prstGeom prst="roundRect">
            <a:avLst>
              <a:gd name="adj" fmla="val 3217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840079-3AC1-47F0-8C0B-37D25A84938E}"/>
              </a:ext>
            </a:extLst>
          </p:cNvPr>
          <p:cNvSpPr txBox="1"/>
          <p:nvPr/>
        </p:nvSpPr>
        <p:spPr>
          <a:xfrm>
            <a:off x="2639128" y="1514321"/>
            <a:ext cx="940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Manifest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45C0063-EF61-4AE9-ADBF-59FCCEFBBFC7}"/>
              </a:ext>
            </a:extLst>
          </p:cNvPr>
          <p:cNvSpPr/>
          <p:nvPr/>
        </p:nvSpPr>
        <p:spPr>
          <a:xfrm>
            <a:off x="6123144" y="1891206"/>
            <a:ext cx="1466656" cy="914302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7C8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57EEABF-EEC8-4DAF-818A-BC062766A38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2158087"/>
            <a:ext cx="283820" cy="369093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3733235-447B-4645-B54E-F231DB02CAD9}"/>
              </a:ext>
            </a:extLst>
          </p:cNvPr>
          <p:cNvSpPr txBox="1"/>
          <p:nvPr/>
        </p:nvSpPr>
        <p:spPr>
          <a:xfrm>
            <a:off x="6234764" y="1892385"/>
            <a:ext cx="1119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TOSCA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Metadata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(SDC)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D849C-6A42-415E-913A-A698A62C4A06}"/>
              </a:ext>
            </a:extLst>
          </p:cNvPr>
          <p:cNvSpPr txBox="1"/>
          <p:nvPr/>
        </p:nvSpPr>
        <p:spPr>
          <a:xfrm>
            <a:off x="5944234" y="626774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Added Files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41A5F1F-7B8E-4028-B7AF-6F7EAEBF6AFF}"/>
              </a:ext>
            </a:extLst>
          </p:cNvPr>
          <p:cNvSpPr txBox="1"/>
          <p:nvPr/>
        </p:nvSpPr>
        <p:spPr>
          <a:xfrm>
            <a:off x="782074" y="1529570"/>
            <a:ext cx="1014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TOSCA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Metadata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6F66803B-305D-4527-803B-F94931759F45}"/>
              </a:ext>
            </a:extLst>
          </p:cNvPr>
          <p:cNvSpPr/>
          <p:nvPr/>
        </p:nvSpPr>
        <p:spPr>
          <a:xfrm>
            <a:off x="466795" y="2212042"/>
            <a:ext cx="4090246" cy="4342487"/>
          </a:xfrm>
          <a:prstGeom prst="roundRect">
            <a:avLst>
              <a:gd name="adj" fmla="val 1975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-1909507" y="4267139"/>
            <a:ext cx="4238372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-940263" y="5178582"/>
            <a:ext cx="225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Package Artifacts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-605620" y="1272097"/>
            <a:ext cx="1620571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-608409" y="1216295"/>
            <a:ext cx="16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Definition Files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458E4-5413-4CFF-A8CF-36695C2CEDCD}"/>
              </a:ext>
            </a:extLst>
          </p:cNvPr>
          <p:cNvSpPr txBox="1"/>
          <p:nvPr/>
        </p:nvSpPr>
        <p:spPr>
          <a:xfrm>
            <a:off x="514903" y="6526819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Vendor Provided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C6EFF752-4D69-43B0-9A81-A06744BE76CC}"/>
              </a:ext>
            </a:extLst>
          </p:cNvPr>
          <p:cNvSpPr/>
          <p:nvPr/>
        </p:nvSpPr>
        <p:spPr>
          <a:xfrm>
            <a:off x="5786581" y="1059180"/>
            <a:ext cx="1846599" cy="5208563"/>
          </a:xfrm>
          <a:prstGeom prst="roundRect">
            <a:avLst>
              <a:gd name="adj" fmla="val 3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21FDA8E9-F3DD-4D78-B8ED-230F360AB3DC}"/>
              </a:ext>
            </a:extLst>
          </p:cNvPr>
          <p:cNvSpPr/>
          <p:nvPr/>
        </p:nvSpPr>
        <p:spPr>
          <a:xfrm>
            <a:off x="7515951" y="580062"/>
            <a:ext cx="510631" cy="607502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" name="Picture 70" descr="C:\Users\cheung\AppData\Local\Temp\SNAGHTML27d24173.PNG">
            <a:extLst>
              <a:ext uri="{FF2B5EF4-FFF2-40B4-BE49-F238E27FC236}">
                <a16:creationId xmlns:a16="http://schemas.microsoft.com/office/drawing/2014/main" id="{8CF2CB71-497E-4C0E-8542-8BDA07B0C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323" y="3120539"/>
            <a:ext cx="960416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 descr="C:\Users\cheung\AppData\Local\Temp\SNAGHTML1420a109.PNG">
            <a:extLst>
              <a:ext uri="{FF2B5EF4-FFF2-40B4-BE49-F238E27FC236}">
                <a16:creationId xmlns:a16="http://schemas.microsoft.com/office/drawing/2014/main" id="{0CFFD607-3A4B-443A-8FB6-0394843B9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10" y="3120539"/>
            <a:ext cx="953642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499B74F5-CD2F-47E8-B4BA-6AD2EAF03314}"/>
              </a:ext>
            </a:extLst>
          </p:cNvPr>
          <p:cNvSpPr txBox="1"/>
          <p:nvPr/>
        </p:nvSpPr>
        <p:spPr>
          <a:xfrm>
            <a:off x="7993563" y="1961383"/>
            <a:ext cx="1176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Service</a:t>
            </a:r>
          </a:p>
          <a:p>
            <a:r>
              <a:rPr lang="en-US" b="1" dirty="0">
                <a:solidFill>
                  <a:srgbClr val="FF0000"/>
                </a:solidFill>
              </a:rPr>
              <a:t>CSAR </a:t>
            </a:r>
          </a:p>
          <a:p>
            <a:r>
              <a:rPr lang="en-US" b="1" dirty="0">
                <a:solidFill>
                  <a:srgbClr val="FF0000"/>
                </a:solidFill>
              </a:rPr>
              <a:t>Package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0A8CF82-FA97-46BA-8C30-794A0EFAF097}"/>
              </a:ext>
            </a:extLst>
          </p:cNvPr>
          <p:cNvSpPr txBox="1"/>
          <p:nvPr/>
        </p:nvSpPr>
        <p:spPr>
          <a:xfrm>
            <a:off x="8152350" y="3996181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</a:t>
            </a:r>
          </a:p>
          <a:p>
            <a:r>
              <a:rPr lang="en-US" b="1" dirty="0">
                <a:solidFill>
                  <a:srgbClr val="FF0000"/>
                </a:solidFill>
              </a:rPr>
              <a:t>Design</a:t>
            </a:r>
          </a:p>
          <a:p>
            <a:r>
              <a:rPr lang="en-US" b="1" dirty="0">
                <a:solidFill>
                  <a:srgbClr val="FF0000"/>
                </a:solidFill>
              </a:rPr>
              <a:t>Time</a:t>
            </a:r>
          </a:p>
        </p:txBody>
      </p:sp>
      <p:pic>
        <p:nvPicPr>
          <p:cNvPr id="78" name="Picture 2" descr="C:\Users\cheung\AppData\Local\Temp\SNAGHTML648e60b.PNG">
            <a:extLst>
              <a:ext uri="{FF2B5EF4-FFF2-40B4-BE49-F238E27FC236}">
                <a16:creationId xmlns:a16="http://schemas.microsoft.com/office/drawing/2014/main" id="{EC0E37F2-FD3C-464C-A61D-77704A84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3237666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C:\Users\cheung\AppData\Local\Temp\SNAGHTML648e60b.PNG">
            <a:extLst>
              <a:ext uri="{FF2B5EF4-FFF2-40B4-BE49-F238E27FC236}">
                <a16:creationId xmlns:a16="http://schemas.microsoft.com/office/drawing/2014/main" id="{0E22653E-56C4-4623-8D38-8A8F96308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67" y="164149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648e60b.PNG">
            <a:extLst>
              <a:ext uri="{FF2B5EF4-FFF2-40B4-BE49-F238E27FC236}">
                <a16:creationId xmlns:a16="http://schemas.microsoft.com/office/drawing/2014/main" id="{8D5EF8A0-1325-4B29-8A4C-73758D95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25" y="163533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3D9C7CDD-AF9E-4AD9-B97B-C4C653AB62EE}"/>
              </a:ext>
            </a:extLst>
          </p:cNvPr>
          <p:cNvGrpSpPr/>
          <p:nvPr/>
        </p:nvGrpSpPr>
        <p:grpSpPr>
          <a:xfrm>
            <a:off x="5829743" y="3015415"/>
            <a:ext cx="1769527" cy="924553"/>
            <a:chOff x="5805033" y="1835235"/>
            <a:chExt cx="1769527" cy="924553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8DE0F128-325C-48BF-B2E5-B77B0944C800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3DBA8429-06C6-44F4-A812-919E8E415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FBC2E61-13FA-43F2-BF9B-1D5F4F1B349D}"/>
                </a:ext>
              </a:extLst>
            </p:cNvPr>
            <p:cNvSpPr txBox="1"/>
            <p:nvPr/>
          </p:nvSpPr>
          <p:spPr>
            <a:xfrm>
              <a:off x="6219524" y="1835235"/>
              <a:ext cx="11769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TOSCA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Descriptor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(SDC)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A3E0DCF-16D7-4DC0-B613-81BC37FEFBAA}"/>
              </a:ext>
            </a:extLst>
          </p:cNvPr>
          <p:cNvGrpSpPr/>
          <p:nvPr/>
        </p:nvGrpSpPr>
        <p:grpSpPr>
          <a:xfrm>
            <a:off x="5829743" y="4061065"/>
            <a:ext cx="1769527" cy="914302"/>
            <a:chOff x="5805033" y="1845486"/>
            <a:chExt cx="1769527" cy="914302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515AF321-5F81-4A68-BE20-875E01705968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1AEED7B-39CF-4DA7-972E-DA9CA649C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D2F08F5-8F4B-4A24-9D81-B4B1C19A7C26}"/>
                </a:ext>
              </a:extLst>
            </p:cNvPr>
            <p:cNvSpPr txBox="1"/>
            <p:nvPr/>
          </p:nvSpPr>
          <p:spPr>
            <a:xfrm>
              <a:off x="6219524" y="1979695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X License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Model Files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8545EC5-8BBF-4BAC-9580-C78DEAF93D38}"/>
              </a:ext>
            </a:extLst>
          </p:cNvPr>
          <p:cNvGrpSpPr/>
          <p:nvPr/>
        </p:nvGrpSpPr>
        <p:grpSpPr>
          <a:xfrm>
            <a:off x="5829743" y="5156196"/>
            <a:ext cx="1769527" cy="914302"/>
            <a:chOff x="5805033" y="1845486"/>
            <a:chExt cx="1769527" cy="914302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A208D16-C52E-47E1-A4B4-A7D0D493BB2F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247DCE68-B6A2-4172-9889-36EDAA65A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9BE1498-02C7-401A-B3F4-F4033205010E}"/>
                </a:ext>
              </a:extLst>
            </p:cNvPr>
            <p:cNvSpPr txBox="1"/>
            <p:nvPr/>
          </p:nvSpPr>
          <p:spPr>
            <a:xfrm>
              <a:off x="6219524" y="1979695"/>
              <a:ext cx="1180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Additional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Artifacts</a:t>
              </a:r>
            </a:p>
          </p:txBody>
        </p: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16FC3DC0-5324-4B8B-946F-830944011D6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1285634"/>
            <a:ext cx="283820" cy="369093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9A024577-7693-4F5D-9BE8-8E34815B3576}"/>
              </a:ext>
            </a:extLst>
          </p:cNvPr>
          <p:cNvSpPr txBox="1"/>
          <p:nvPr/>
        </p:nvSpPr>
        <p:spPr>
          <a:xfrm>
            <a:off x="6098180" y="1309829"/>
            <a:ext cx="1514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UUID Metadata</a:t>
            </a:r>
          </a:p>
        </p:txBody>
      </p:sp>
    </p:spTree>
    <p:extLst>
      <p:ext uri="{BB962C8B-B14F-4D97-AF65-F5344CB8AC3E}">
        <p14:creationId xmlns:p14="http://schemas.microsoft.com/office/powerpoint/2010/main" val="1669509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7CE139-F54B-490A-880E-63E1DC6E5B52}"/>
              </a:ext>
            </a:extLst>
          </p:cNvPr>
          <p:cNvSpPr txBox="1"/>
          <p:nvPr/>
        </p:nvSpPr>
        <p:spPr>
          <a:xfrm>
            <a:off x="148577" y="286423"/>
            <a:ext cx="88543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Controller Blueprint Archive file (manually in R4 only manual, or incorporated into a package? [FUTURE])</a:t>
            </a:r>
          </a:p>
          <a:p>
            <a:r>
              <a:rPr lang="en-US" sz="1600" dirty="0"/>
              <a:t>Jinja (Python-based dynamic content) Template</a:t>
            </a:r>
          </a:p>
          <a:p>
            <a:r>
              <a:rPr lang="en-US" sz="1600" dirty="0"/>
              <a:t>Velocity Template</a:t>
            </a:r>
          </a:p>
          <a:p>
            <a:r>
              <a:rPr lang="en-US" sz="1600" dirty="0"/>
              <a:t>Schema vendor specific/agnostic</a:t>
            </a:r>
          </a:p>
          <a:p>
            <a:r>
              <a:rPr lang="en-US" sz="1600" dirty="0"/>
              <a:t>Generic or Per PNF type (customized)</a:t>
            </a:r>
          </a:p>
        </p:txBody>
      </p:sp>
    </p:spTree>
    <p:extLst>
      <p:ext uri="{BB962C8B-B14F-4D97-AF65-F5344CB8AC3E}">
        <p14:creationId xmlns:p14="http://schemas.microsoft.com/office/powerpoint/2010/main" val="3981486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537824" y="-13353"/>
              <a:ext cx="69733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VNF (TOSCA format) ONBOARDING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2766213" y="745929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93550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2741324" y="2278188"/>
            <a:ext cx="1673728" cy="747476"/>
            <a:chOff x="2335426" y="2514837"/>
            <a:chExt cx="1589451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246776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5C2A8E-224F-42DC-B05D-558816B8600C}"/>
              </a:ext>
            </a:extLst>
          </p:cNvPr>
          <p:cNvGrpSpPr/>
          <p:nvPr/>
        </p:nvGrpSpPr>
        <p:grpSpPr>
          <a:xfrm>
            <a:off x="2741324" y="3124743"/>
            <a:ext cx="1684333" cy="669477"/>
            <a:chOff x="2135565" y="2514256"/>
            <a:chExt cx="1789312" cy="1145699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0674E15-EBAD-4CFB-B7B1-61B1472558F4}"/>
                </a:ext>
              </a:extLst>
            </p:cNvPr>
            <p:cNvSpPr/>
            <p:nvPr/>
          </p:nvSpPr>
          <p:spPr>
            <a:xfrm>
              <a:off x="2135565" y="2514837"/>
              <a:ext cx="1789312" cy="1145118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43B9C3-8B4C-4ED3-BDA4-3F26BB7E3AA2}"/>
                </a:ext>
              </a:extLst>
            </p:cNvPr>
            <p:cNvSpPr txBox="1"/>
            <p:nvPr/>
          </p:nvSpPr>
          <p:spPr>
            <a:xfrm>
              <a:off x="2391009" y="2514256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2722121" y="4830709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2722120" y="5705476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39" name="Right Brace 38">
            <a:extLst>
              <a:ext uri="{FF2B5EF4-FFF2-40B4-BE49-F238E27FC236}">
                <a16:creationId xmlns:a16="http://schemas.microsoft.com/office/drawing/2014/main" id="{FE92BF83-8870-4BC9-8A27-14D7A33245EF}"/>
              </a:ext>
            </a:extLst>
          </p:cNvPr>
          <p:cNvSpPr/>
          <p:nvPr/>
        </p:nvSpPr>
        <p:spPr>
          <a:xfrm>
            <a:off x="4380427" y="516121"/>
            <a:ext cx="510631" cy="62023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1366459" y="2277612"/>
            <a:ext cx="1206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Registration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1845244" y="937840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VNF-D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77D241-42D9-49DE-8908-1634BEEA262F}"/>
              </a:ext>
            </a:extLst>
          </p:cNvPr>
          <p:cNvSpPr txBox="1"/>
          <p:nvPr/>
        </p:nvSpPr>
        <p:spPr>
          <a:xfrm>
            <a:off x="1098591" y="3147107"/>
            <a:ext cx="1400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396514" y="4707866"/>
            <a:ext cx="2176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Customer Doc Products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Test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Licensing agreement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842213" y="5753296"/>
            <a:ext cx="1731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Resource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02158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913722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1E29B22-B126-4D87-A8B3-32232E97909C}"/>
              </a:ext>
            </a:extLst>
          </p:cNvPr>
          <p:cNvSpPr/>
          <p:nvPr/>
        </p:nvSpPr>
        <p:spPr>
          <a:xfrm>
            <a:off x="2737772" y="3919483"/>
            <a:ext cx="1702169" cy="74396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FEEE22-9C77-440A-B2FF-335EC091A9D1}"/>
              </a:ext>
            </a:extLst>
          </p:cNvPr>
          <p:cNvSpPr txBox="1"/>
          <p:nvPr/>
        </p:nvSpPr>
        <p:spPr>
          <a:xfrm>
            <a:off x="2657488" y="3915938"/>
            <a:ext cx="1870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Communication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Files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663255" y="3859153"/>
            <a:ext cx="1895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Netconf Yang model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Chef Cookbooks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57" y="419737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 descr="C:\Users\cheung\AppData\Local\Temp\SNAGHTMLa9d1b83.PNG">
            <a:extLst>
              <a:ext uri="{FF2B5EF4-FFF2-40B4-BE49-F238E27FC236}">
                <a16:creationId xmlns:a16="http://schemas.microsoft.com/office/drawing/2014/main" id="{8D97E687-8538-435D-906E-0FF7C3958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2e50ef7f.PNG">
            <a:extLst>
              <a:ext uri="{FF2B5EF4-FFF2-40B4-BE49-F238E27FC236}">
                <a16:creationId xmlns:a16="http://schemas.microsoft.com/office/drawing/2014/main" id="{39D9770B-DCAF-4771-8E4E-FF04A9F15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C:\Users\cheung\AppData\Local\Temp\SNAGHTML27d24173.PNG">
            <a:extLst>
              <a:ext uri="{FF2B5EF4-FFF2-40B4-BE49-F238E27FC236}">
                <a16:creationId xmlns:a16="http://schemas.microsoft.com/office/drawing/2014/main" id="{DA1B0B18-E23A-40DB-A270-CEAD1CD3B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933EE0B-EC5E-435E-AB5D-DC6B81D49F9F}"/>
              </a:ext>
            </a:extLst>
          </p:cNvPr>
          <p:cNvSpPr txBox="1"/>
          <p:nvPr/>
        </p:nvSpPr>
        <p:spPr>
          <a:xfrm>
            <a:off x="4734761" y="463169"/>
            <a:ext cx="181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VNF Onboarding Package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AB1D0B-2F54-4871-9EFE-EAD0D0A9C185}"/>
              </a:ext>
            </a:extLst>
          </p:cNvPr>
          <p:cNvSpPr/>
          <p:nvPr/>
        </p:nvSpPr>
        <p:spPr>
          <a:xfrm>
            <a:off x="454095" y="591470"/>
            <a:ext cx="4090246" cy="1570480"/>
          </a:xfrm>
          <a:prstGeom prst="roundRect">
            <a:avLst>
              <a:gd name="adj" fmla="val 3217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840079-3AC1-47F0-8C0B-37D25A84938E}"/>
              </a:ext>
            </a:extLst>
          </p:cNvPr>
          <p:cNvSpPr txBox="1"/>
          <p:nvPr/>
        </p:nvSpPr>
        <p:spPr>
          <a:xfrm>
            <a:off x="2639128" y="1514321"/>
            <a:ext cx="940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Manifest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45C0063-EF61-4AE9-ADBF-59FCCEFBBFC7}"/>
              </a:ext>
            </a:extLst>
          </p:cNvPr>
          <p:cNvSpPr/>
          <p:nvPr/>
        </p:nvSpPr>
        <p:spPr>
          <a:xfrm>
            <a:off x="6123144" y="1891206"/>
            <a:ext cx="1466656" cy="914302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7C8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57EEABF-EEC8-4DAF-818A-BC062766A38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2158087"/>
            <a:ext cx="283820" cy="369093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3733235-447B-4645-B54E-F231DB02CAD9}"/>
              </a:ext>
            </a:extLst>
          </p:cNvPr>
          <p:cNvSpPr txBox="1"/>
          <p:nvPr/>
        </p:nvSpPr>
        <p:spPr>
          <a:xfrm>
            <a:off x="6234764" y="1892385"/>
            <a:ext cx="1119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TOSCA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Metadata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(SDC)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D849C-6A42-415E-913A-A698A62C4A06}"/>
              </a:ext>
            </a:extLst>
          </p:cNvPr>
          <p:cNvSpPr txBox="1"/>
          <p:nvPr/>
        </p:nvSpPr>
        <p:spPr>
          <a:xfrm>
            <a:off x="5944234" y="626774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Added Files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41A5F1F-7B8E-4028-B7AF-6F7EAEBF6AFF}"/>
              </a:ext>
            </a:extLst>
          </p:cNvPr>
          <p:cNvSpPr txBox="1"/>
          <p:nvPr/>
        </p:nvSpPr>
        <p:spPr>
          <a:xfrm>
            <a:off x="782074" y="1529570"/>
            <a:ext cx="1014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TOSCA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Metadata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6F66803B-305D-4527-803B-F94931759F45}"/>
              </a:ext>
            </a:extLst>
          </p:cNvPr>
          <p:cNvSpPr/>
          <p:nvPr/>
        </p:nvSpPr>
        <p:spPr>
          <a:xfrm>
            <a:off x="466795" y="2212042"/>
            <a:ext cx="4090246" cy="4342487"/>
          </a:xfrm>
          <a:prstGeom prst="roundRect">
            <a:avLst>
              <a:gd name="adj" fmla="val 1975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-1909507" y="4267139"/>
            <a:ext cx="4238372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-1880794" y="4221655"/>
            <a:ext cx="417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VNF Package Artifacts (not SOL004 based)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-605620" y="1272097"/>
            <a:ext cx="1620571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-608409" y="1216295"/>
            <a:ext cx="16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Definition Files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458E4-5413-4CFF-A8CF-36695C2CEDCD}"/>
              </a:ext>
            </a:extLst>
          </p:cNvPr>
          <p:cNvSpPr txBox="1"/>
          <p:nvPr/>
        </p:nvSpPr>
        <p:spPr>
          <a:xfrm>
            <a:off x="514903" y="6526819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Vendor Provided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C6EFF752-4D69-43B0-9A81-A06744BE76CC}"/>
              </a:ext>
            </a:extLst>
          </p:cNvPr>
          <p:cNvSpPr/>
          <p:nvPr/>
        </p:nvSpPr>
        <p:spPr>
          <a:xfrm>
            <a:off x="5786581" y="1059180"/>
            <a:ext cx="1846599" cy="5208563"/>
          </a:xfrm>
          <a:prstGeom prst="roundRect">
            <a:avLst>
              <a:gd name="adj" fmla="val 3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21FDA8E9-F3DD-4D78-B8ED-230F360AB3DC}"/>
              </a:ext>
            </a:extLst>
          </p:cNvPr>
          <p:cNvSpPr/>
          <p:nvPr/>
        </p:nvSpPr>
        <p:spPr>
          <a:xfrm>
            <a:off x="7515951" y="580062"/>
            <a:ext cx="510631" cy="607502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" name="Picture 70" descr="C:\Users\cheung\AppData\Local\Temp\SNAGHTML27d24173.PNG">
            <a:extLst>
              <a:ext uri="{FF2B5EF4-FFF2-40B4-BE49-F238E27FC236}">
                <a16:creationId xmlns:a16="http://schemas.microsoft.com/office/drawing/2014/main" id="{8CF2CB71-497E-4C0E-8542-8BDA07B0C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323" y="3120539"/>
            <a:ext cx="960416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 descr="C:\Users\cheung\AppData\Local\Temp\SNAGHTML1420a109.PNG">
            <a:extLst>
              <a:ext uri="{FF2B5EF4-FFF2-40B4-BE49-F238E27FC236}">
                <a16:creationId xmlns:a16="http://schemas.microsoft.com/office/drawing/2014/main" id="{0CFFD607-3A4B-443A-8FB6-0394843B9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10" y="3120539"/>
            <a:ext cx="953642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499B74F5-CD2F-47E8-B4BA-6AD2EAF03314}"/>
              </a:ext>
            </a:extLst>
          </p:cNvPr>
          <p:cNvSpPr txBox="1"/>
          <p:nvPr/>
        </p:nvSpPr>
        <p:spPr>
          <a:xfrm>
            <a:off x="7993563" y="1961383"/>
            <a:ext cx="1176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Service</a:t>
            </a:r>
          </a:p>
          <a:p>
            <a:r>
              <a:rPr lang="en-US" b="1" dirty="0">
                <a:solidFill>
                  <a:srgbClr val="FF0000"/>
                </a:solidFill>
              </a:rPr>
              <a:t>CSAR </a:t>
            </a:r>
          </a:p>
          <a:p>
            <a:r>
              <a:rPr lang="en-US" b="1" dirty="0">
                <a:solidFill>
                  <a:srgbClr val="FF0000"/>
                </a:solidFill>
              </a:rPr>
              <a:t>Package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0A8CF82-FA97-46BA-8C30-794A0EFAF097}"/>
              </a:ext>
            </a:extLst>
          </p:cNvPr>
          <p:cNvSpPr txBox="1"/>
          <p:nvPr/>
        </p:nvSpPr>
        <p:spPr>
          <a:xfrm>
            <a:off x="8152350" y="3996181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</a:t>
            </a:r>
          </a:p>
          <a:p>
            <a:r>
              <a:rPr lang="en-US" b="1" dirty="0">
                <a:solidFill>
                  <a:srgbClr val="FF0000"/>
                </a:solidFill>
              </a:rPr>
              <a:t>Design</a:t>
            </a:r>
          </a:p>
          <a:p>
            <a:r>
              <a:rPr lang="en-US" b="1" dirty="0">
                <a:solidFill>
                  <a:srgbClr val="FF0000"/>
                </a:solidFill>
              </a:rPr>
              <a:t>Time</a:t>
            </a:r>
          </a:p>
        </p:txBody>
      </p:sp>
      <p:pic>
        <p:nvPicPr>
          <p:cNvPr id="78" name="Picture 2" descr="C:\Users\cheung\AppData\Local\Temp\SNAGHTML648e60b.PNG">
            <a:extLst>
              <a:ext uri="{FF2B5EF4-FFF2-40B4-BE49-F238E27FC236}">
                <a16:creationId xmlns:a16="http://schemas.microsoft.com/office/drawing/2014/main" id="{EC0E37F2-FD3C-464C-A61D-77704A84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3237666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C:\Users\cheung\AppData\Local\Temp\SNAGHTML648e60b.PNG">
            <a:extLst>
              <a:ext uri="{FF2B5EF4-FFF2-40B4-BE49-F238E27FC236}">
                <a16:creationId xmlns:a16="http://schemas.microsoft.com/office/drawing/2014/main" id="{0E22653E-56C4-4623-8D38-8A8F96308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67" y="164149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648e60b.PNG">
            <a:extLst>
              <a:ext uri="{FF2B5EF4-FFF2-40B4-BE49-F238E27FC236}">
                <a16:creationId xmlns:a16="http://schemas.microsoft.com/office/drawing/2014/main" id="{8D5EF8A0-1325-4B29-8A4C-73758D95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25" y="163533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3D9C7CDD-AF9E-4AD9-B97B-C4C653AB62EE}"/>
              </a:ext>
            </a:extLst>
          </p:cNvPr>
          <p:cNvGrpSpPr/>
          <p:nvPr/>
        </p:nvGrpSpPr>
        <p:grpSpPr>
          <a:xfrm>
            <a:off x="5829743" y="3015415"/>
            <a:ext cx="1769527" cy="924553"/>
            <a:chOff x="5805033" y="1835235"/>
            <a:chExt cx="1769527" cy="924553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8DE0F128-325C-48BF-B2E5-B77B0944C800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3DBA8429-06C6-44F4-A812-919E8E415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FBC2E61-13FA-43F2-BF9B-1D5F4F1B349D}"/>
                </a:ext>
              </a:extLst>
            </p:cNvPr>
            <p:cNvSpPr txBox="1"/>
            <p:nvPr/>
          </p:nvSpPr>
          <p:spPr>
            <a:xfrm>
              <a:off x="6219524" y="1835235"/>
              <a:ext cx="11769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TOSCA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Descriptor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(SDC)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A3E0DCF-16D7-4DC0-B613-81BC37FEFBAA}"/>
              </a:ext>
            </a:extLst>
          </p:cNvPr>
          <p:cNvGrpSpPr/>
          <p:nvPr/>
        </p:nvGrpSpPr>
        <p:grpSpPr>
          <a:xfrm>
            <a:off x="5829743" y="4061065"/>
            <a:ext cx="1769527" cy="914302"/>
            <a:chOff x="5805033" y="1845486"/>
            <a:chExt cx="1769527" cy="914302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515AF321-5F81-4A68-BE20-875E01705968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1AEED7B-39CF-4DA7-972E-DA9CA649C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D2F08F5-8F4B-4A24-9D81-B4B1C19A7C26}"/>
                </a:ext>
              </a:extLst>
            </p:cNvPr>
            <p:cNvSpPr txBox="1"/>
            <p:nvPr/>
          </p:nvSpPr>
          <p:spPr>
            <a:xfrm>
              <a:off x="6219524" y="1979695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X License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Model Files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8545EC5-8BBF-4BAC-9580-C78DEAF93D38}"/>
              </a:ext>
            </a:extLst>
          </p:cNvPr>
          <p:cNvGrpSpPr/>
          <p:nvPr/>
        </p:nvGrpSpPr>
        <p:grpSpPr>
          <a:xfrm>
            <a:off x="5829743" y="5156196"/>
            <a:ext cx="1769527" cy="914302"/>
            <a:chOff x="5805033" y="1845486"/>
            <a:chExt cx="1769527" cy="914302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A208D16-C52E-47E1-A4B4-A7D0D493BB2F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247DCE68-B6A2-4172-9889-36EDAA65A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9BE1498-02C7-401A-B3F4-F4033205010E}"/>
                </a:ext>
              </a:extLst>
            </p:cNvPr>
            <p:cNvSpPr txBox="1"/>
            <p:nvPr/>
          </p:nvSpPr>
          <p:spPr>
            <a:xfrm>
              <a:off x="6219524" y="1979695"/>
              <a:ext cx="1180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Additional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Artifacts</a:t>
              </a:r>
            </a:p>
          </p:txBody>
        </p: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16FC3DC0-5324-4B8B-946F-830944011D6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1285634"/>
            <a:ext cx="283820" cy="369093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9A024577-7693-4F5D-9BE8-8E34815B3576}"/>
              </a:ext>
            </a:extLst>
          </p:cNvPr>
          <p:cNvSpPr txBox="1"/>
          <p:nvPr/>
        </p:nvSpPr>
        <p:spPr>
          <a:xfrm>
            <a:off x="6098180" y="1309829"/>
            <a:ext cx="1514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UUID Metadata</a:t>
            </a:r>
          </a:p>
        </p:txBody>
      </p:sp>
    </p:spTree>
    <p:extLst>
      <p:ext uri="{BB962C8B-B14F-4D97-AF65-F5344CB8AC3E}">
        <p14:creationId xmlns:p14="http://schemas.microsoft.com/office/powerpoint/2010/main" val="4117175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382336" y="-13353"/>
              <a:ext cx="72843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VNF (HEAT Template) ONBOARDING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2766213" y="745929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67374" y="2543469"/>
              <a:ext cx="1108104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Heat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Template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642" y="77438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2741324" y="2533380"/>
            <a:ext cx="1673728" cy="747476"/>
            <a:chOff x="2335426" y="2514837"/>
            <a:chExt cx="1589451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2722960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5C2A8E-224F-42DC-B05D-558816B8600C}"/>
              </a:ext>
            </a:extLst>
          </p:cNvPr>
          <p:cNvGrpSpPr/>
          <p:nvPr/>
        </p:nvGrpSpPr>
        <p:grpSpPr>
          <a:xfrm>
            <a:off x="2741324" y="3348036"/>
            <a:ext cx="1684333" cy="669477"/>
            <a:chOff x="2135565" y="2514256"/>
            <a:chExt cx="1789312" cy="1145699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0674E15-EBAD-4CFB-B7B1-61B1472558F4}"/>
                </a:ext>
              </a:extLst>
            </p:cNvPr>
            <p:cNvSpPr/>
            <p:nvPr/>
          </p:nvSpPr>
          <p:spPr>
            <a:xfrm>
              <a:off x="2135565" y="2514837"/>
              <a:ext cx="1789312" cy="114511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43B9C3-8B4C-4ED3-BDA4-3F26BB7E3AA2}"/>
                </a:ext>
              </a:extLst>
            </p:cNvPr>
            <p:cNvSpPr txBox="1"/>
            <p:nvPr/>
          </p:nvSpPr>
          <p:spPr>
            <a:xfrm>
              <a:off x="2391009" y="2514256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2722121" y="4937039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2722120" y="5748008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39" name="Right Brace 38">
            <a:extLst>
              <a:ext uri="{FF2B5EF4-FFF2-40B4-BE49-F238E27FC236}">
                <a16:creationId xmlns:a16="http://schemas.microsoft.com/office/drawing/2014/main" id="{FE92BF83-8870-4BC9-8A27-14D7A33245EF}"/>
              </a:ext>
            </a:extLst>
          </p:cNvPr>
          <p:cNvSpPr/>
          <p:nvPr/>
        </p:nvSpPr>
        <p:spPr>
          <a:xfrm>
            <a:off x="4380427" y="516121"/>
            <a:ext cx="510631" cy="62023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1366459" y="2532804"/>
            <a:ext cx="1206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Registration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77D241-42D9-49DE-8908-1634BEEA262F}"/>
              </a:ext>
            </a:extLst>
          </p:cNvPr>
          <p:cNvSpPr txBox="1"/>
          <p:nvPr/>
        </p:nvSpPr>
        <p:spPr>
          <a:xfrm>
            <a:off x="1098591" y="3370400"/>
            <a:ext cx="1400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396514" y="4814196"/>
            <a:ext cx="2176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Customer Doc Products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Test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Licensing agreement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842213" y="5795828"/>
            <a:ext cx="1731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Resource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12791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595625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1E29B22-B126-4D87-A8B3-32232E97909C}"/>
              </a:ext>
            </a:extLst>
          </p:cNvPr>
          <p:cNvSpPr/>
          <p:nvPr/>
        </p:nvSpPr>
        <p:spPr>
          <a:xfrm>
            <a:off x="2737772" y="4089611"/>
            <a:ext cx="1702169" cy="743966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FEEE22-9C77-440A-B2FF-335EC091A9D1}"/>
              </a:ext>
            </a:extLst>
          </p:cNvPr>
          <p:cNvSpPr txBox="1"/>
          <p:nvPr/>
        </p:nvSpPr>
        <p:spPr>
          <a:xfrm>
            <a:off x="2657488" y="4086066"/>
            <a:ext cx="1870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Communication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Files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663255" y="4061180"/>
            <a:ext cx="1895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Netconf Yang model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Chef Cookbooks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57" y="4367507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 descr="C:\Users\cheung\AppData\Local\Temp\SNAGHTMLa9d1b83.PNG">
            <a:extLst>
              <a:ext uri="{FF2B5EF4-FFF2-40B4-BE49-F238E27FC236}">
                <a16:creationId xmlns:a16="http://schemas.microsoft.com/office/drawing/2014/main" id="{8D97E687-8538-435D-906E-0FF7C3958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2e50ef7f.PNG">
            <a:extLst>
              <a:ext uri="{FF2B5EF4-FFF2-40B4-BE49-F238E27FC236}">
                <a16:creationId xmlns:a16="http://schemas.microsoft.com/office/drawing/2014/main" id="{39D9770B-DCAF-4771-8E4E-FF04A9F15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C:\Users\cheung\AppData\Local\Temp\SNAGHTML27d24173.PNG">
            <a:extLst>
              <a:ext uri="{FF2B5EF4-FFF2-40B4-BE49-F238E27FC236}">
                <a16:creationId xmlns:a16="http://schemas.microsoft.com/office/drawing/2014/main" id="{DA1B0B18-E23A-40DB-A270-CEAD1CD3B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933EE0B-EC5E-435E-AB5D-DC6B81D49F9F}"/>
              </a:ext>
            </a:extLst>
          </p:cNvPr>
          <p:cNvSpPr txBox="1"/>
          <p:nvPr/>
        </p:nvSpPr>
        <p:spPr>
          <a:xfrm>
            <a:off x="4734761" y="463169"/>
            <a:ext cx="181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VNF Onboarding Package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AB1D0B-2F54-4871-9EFE-EAD0D0A9C185}"/>
              </a:ext>
            </a:extLst>
          </p:cNvPr>
          <p:cNvSpPr/>
          <p:nvPr/>
        </p:nvSpPr>
        <p:spPr>
          <a:xfrm>
            <a:off x="454095" y="591470"/>
            <a:ext cx="4090246" cy="1838448"/>
          </a:xfrm>
          <a:prstGeom prst="roundRect">
            <a:avLst>
              <a:gd name="adj" fmla="val 3217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840079-3AC1-47F0-8C0B-37D25A84938E}"/>
              </a:ext>
            </a:extLst>
          </p:cNvPr>
          <p:cNvSpPr txBox="1"/>
          <p:nvPr/>
        </p:nvSpPr>
        <p:spPr>
          <a:xfrm>
            <a:off x="2639128" y="1610015"/>
            <a:ext cx="1152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Proprietary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Manifest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45C0063-EF61-4AE9-ADBF-59FCCEFBBFC7}"/>
              </a:ext>
            </a:extLst>
          </p:cNvPr>
          <p:cNvSpPr/>
          <p:nvPr/>
        </p:nvSpPr>
        <p:spPr>
          <a:xfrm>
            <a:off x="6123144" y="1891206"/>
            <a:ext cx="1466656" cy="914302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7C8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57EEABF-EEC8-4DAF-818A-BC062766A38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2158087"/>
            <a:ext cx="283820" cy="369093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3733235-447B-4645-B54E-F231DB02CAD9}"/>
              </a:ext>
            </a:extLst>
          </p:cNvPr>
          <p:cNvSpPr txBox="1"/>
          <p:nvPr/>
        </p:nvSpPr>
        <p:spPr>
          <a:xfrm>
            <a:off x="6234764" y="1892385"/>
            <a:ext cx="805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AID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Model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(SDC)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D849C-6A42-415E-913A-A698A62C4A06}"/>
              </a:ext>
            </a:extLst>
          </p:cNvPr>
          <p:cNvSpPr txBox="1"/>
          <p:nvPr/>
        </p:nvSpPr>
        <p:spPr>
          <a:xfrm>
            <a:off x="5944234" y="626774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Added Files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6F66803B-305D-4527-803B-F94931759F45}"/>
              </a:ext>
            </a:extLst>
          </p:cNvPr>
          <p:cNvSpPr/>
          <p:nvPr/>
        </p:nvSpPr>
        <p:spPr>
          <a:xfrm>
            <a:off x="466795" y="2475456"/>
            <a:ext cx="4090246" cy="4079073"/>
          </a:xfrm>
          <a:prstGeom prst="roundRect">
            <a:avLst>
              <a:gd name="adj" fmla="val 1975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-1831851" y="4387327"/>
            <a:ext cx="4083060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-918997" y="5221114"/>
            <a:ext cx="225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Package Artifacts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-714560" y="1381036"/>
            <a:ext cx="1838449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-608409" y="1425845"/>
            <a:ext cx="161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Definition Files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458E4-5413-4CFF-A8CF-36695C2CEDCD}"/>
              </a:ext>
            </a:extLst>
          </p:cNvPr>
          <p:cNvSpPr txBox="1"/>
          <p:nvPr/>
        </p:nvSpPr>
        <p:spPr>
          <a:xfrm>
            <a:off x="514903" y="6526819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Vendor Provided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C6EFF752-4D69-43B0-9A81-A06744BE76CC}"/>
              </a:ext>
            </a:extLst>
          </p:cNvPr>
          <p:cNvSpPr/>
          <p:nvPr/>
        </p:nvSpPr>
        <p:spPr>
          <a:xfrm>
            <a:off x="5786581" y="1059180"/>
            <a:ext cx="1846599" cy="5208563"/>
          </a:xfrm>
          <a:prstGeom prst="roundRect">
            <a:avLst>
              <a:gd name="adj" fmla="val 3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21FDA8E9-F3DD-4D78-B8ED-230F360AB3DC}"/>
              </a:ext>
            </a:extLst>
          </p:cNvPr>
          <p:cNvSpPr/>
          <p:nvPr/>
        </p:nvSpPr>
        <p:spPr>
          <a:xfrm>
            <a:off x="7515951" y="580062"/>
            <a:ext cx="510631" cy="607502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" name="Picture 70" descr="C:\Users\cheung\AppData\Local\Temp\SNAGHTML27d24173.PNG">
            <a:extLst>
              <a:ext uri="{FF2B5EF4-FFF2-40B4-BE49-F238E27FC236}">
                <a16:creationId xmlns:a16="http://schemas.microsoft.com/office/drawing/2014/main" id="{8CF2CB71-497E-4C0E-8542-8BDA07B0C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323" y="3120539"/>
            <a:ext cx="960416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 descr="C:\Users\cheung\AppData\Local\Temp\SNAGHTML1420a109.PNG">
            <a:extLst>
              <a:ext uri="{FF2B5EF4-FFF2-40B4-BE49-F238E27FC236}">
                <a16:creationId xmlns:a16="http://schemas.microsoft.com/office/drawing/2014/main" id="{0CFFD607-3A4B-443A-8FB6-0394843B9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10" y="3120539"/>
            <a:ext cx="953642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499B74F5-CD2F-47E8-B4BA-6AD2EAF03314}"/>
              </a:ext>
            </a:extLst>
          </p:cNvPr>
          <p:cNvSpPr txBox="1"/>
          <p:nvPr/>
        </p:nvSpPr>
        <p:spPr>
          <a:xfrm>
            <a:off x="7993563" y="1961383"/>
            <a:ext cx="1176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Service</a:t>
            </a:r>
          </a:p>
          <a:p>
            <a:r>
              <a:rPr lang="en-US" b="1" dirty="0">
                <a:solidFill>
                  <a:srgbClr val="FF0000"/>
                </a:solidFill>
              </a:rPr>
              <a:t>CSAR </a:t>
            </a:r>
          </a:p>
          <a:p>
            <a:r>
              <a:rPr lang="en-US" b="1" dirty="0">
                <a:solidFill>
                  <a:srgbClr val="FF0000"/>
                </a:solidFill>
              </a:rPr>
              <a:t>Package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0A8CF82-FA97-46BA-8C30-794A0EFAF097}"/>
              </a:ext>
            </a:extLst>
          </p:cNvPr>
          <p:cNvSpPr txBox="1"/>
          <p:nvPr/>
        </p:nvSpPr>
        <p:spPr>
          <a:xfrm>
            <a:off x="8152350" y="3996181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</a:t>
            </a:r>
          </a:p>
          <a:p>
            <a:r>
              <a:rPr lang="en-US" b="1" dirty="0">
                <a:solidFill>
                  <a:srgbClr val="FF0000"/>
                </a:solidFill>
              </a:rPr>
              <a:t>Design</a:t>
            </a:r>
          </a:p>
          <a:p>
            <a:r>
              <a:rPr lang="en-US" b="1" dirty="0">
                <a:solidFill>
                  <a:srgbClr val="FF0000"/>
                </a:solidFill>
              </a:rPr>
              <a:t>Time</a:t>
            </a:r>
          </a:p>
        </p:txBody>
      </p:sp>
      <p:pic>
        <p:nvPicPr>
          <p:cNvPr id="78" name="Picture 2" descr="C:\Users\cheung\AppData\Local\Temp\SNAGHTML648e60b.PNG">
            <a:extLst>
              <a:ext uri="{FF2B5EF4-FFF2-40B4-BE49-F238E27FC236}">
                <a16:creationId xmlns:a16="http://schemas.microsoft.com/office/drawing/2014/main" id="{EC0E37F2-FD3C-464C-A61D-77704A84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83" y="346095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648e60b.PNG">
            <a:extLst>
              <a:ext uri="{FF2B5EF4-FFF2-40B4-BE49-F238E27FC236}">
                <a16:creationId xmlns:a16="http://schemas.microsoft.com/office/drawing/2014/main" id="{8D5EF8A0-1325-4B29-8A4C-73758D95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725" y="191178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A3E0DCF-16D7-4DC0-B613-81BC37FEFBAA}"/>
              </a:ext>
            </a:extLst>
          </p:cNvPr>
          <p:cNvGrpSpPr/>
          <p:nvPr/>
        </p:nvGrpSpPr>
        <p:grpSpPr>
          <a:xfrm>
            <a:off x="5829743" y="4061065"/>
            <a:ext cx="1769527" cy="914302"/>
            <a:chOff x="5805033" y="1845486"/>
            <a:chExt cx="1769527" cy="914302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515AF321-5F81-4A68-BE20-875E01705968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1AEED7B-39CF-4DA7-972E-DA9CA649C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D2F08F5-8F4B-4A24-9D81-B4B1C19A7C26}"/>
                </a:ext>
              </a:extLst>
            </p:cNvPr>
            <p:cNvSpPr txBox="1"/>
            <p:nvPr/>
          </p:nvSpPr>
          <p:spPr>
            <a:xfrm>
              <a:off x="6219524" y="1979695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X License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Model Files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8545EC5-8BBF-4BAC-9580-C78DEAF93D38}"/>
              </a:ext>
            </a:extLst>
          </p:cNvPr>
          <p:cNvGrpSpPr/>
          <p:nvPr/>
        </p:nvGrpSpPr>
        <p:grpSpPr>
          <a:xfrm>
            <a:off x="5829743" y="5156196"/>
            <a:ext cx="1769527" cy="914302"/>
            <a:chOff x="5805033" y="1845486"/>
            <a:chExt cx="1769527" cy="914302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A208D16-C52E-47E1-A4B4-A7D0D493BB2F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247DCE68-B6A2-4172-9889-36EDAA65A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9BE1498-02C7-401A-B3F4-F4033205010E}"/>
                </a:ext>
              </a:extLst>
            </p:cNvPr>
            <p:cNvSpPr txBox="1"/>
            <p:nvPr/>
          </p:nvSpPr>
          <p:spPr>
            <a:xfrm>
              <a:off x="6219524" y="1979695"/>
              <a:ext cx="1180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Additional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Artifacts</a:t>
              </a:r>
            </a:p>
          </p:txBody>
        </p: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16FC3DC0-5324-4B8B-946F-830944011D6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1285634"/>
            <a:ext cx="283820" cy="369093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9A024577-7693-4F5D-9BE8-8E34815B3576}"/>
              </a:ext>
            </a:extLst>
          </p:cNvPr>
          <p:cNvSpPr txBox="1"/>
          <p:nvPr/>
        </p:nvSpPr>
        <p:spPr>
          <a:xfrm>
            <a:off x="6098180" y="1309829"/>
            <a:ext cx="1514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UUID Metadata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60B9DBC-620C-4019-BA78-989714927A8D}"/>
              </a:ext>
            </a:extLst>
          </p:cNvPr>
          <p:cNvSpPr txBox="1"/>
          <p:nvPr/>
        </p:nvSpPr>
        <p:spPr>
          <a:xfrm>
            <a:off x="1549610" y="791749"/>
            <a:ext cx="967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#x HEAT 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Template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26C1D09-F5AC-4197-9C38-B85BE7CE36F6}"/>
              </a:ext>
            </a:extLst>
          </p:cNvPr>
          <p:cNvSpPr txBox="1"/>
          <p:nvPr/>
        </p:nvSpPr>
        <p:spPr>
          <a:xfrm>
            <a:off x="658904" y="1732136"/>
            <a:ext cx="1280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Environment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pic>
        <p:nvPicPr>
          <p:cNvPr id="91" name="Picture 2" descr="C:\Users\cheung\AppData\Local\Temp\SNAGHTML648e60b.PNG">
            <a:extLst>
              <a:ext uri="{FF2B5EF4-FFF2-40B4-BE49-F238E27FC236}">
                <a16:creationId xmlns:a16="http://schemas.microsoft.com/office/drawing/2014/main" id="{DCAEFEB4-77B8-4103-A63A-74B07A5AF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305" y="186390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C:\Users\cheung\AppData\Local\Temp\SNAGHTML648e60b.PNG">
            <a:extLst>
              <a:ext uri="{FF2B5EF4-FFF2-40B4-BE49-F238E27FC236}">
                <a16:creationId xmlns:a16="http://schemas.microsoft.com/office/drawing/2014/main" id="{BAADEC70-14E2-4D08-B010-9EBE5D907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042" y="92678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C:\Users\cheung\AppData\Local\Temp\SNAGHTML648e60b.PNG">
            <a:extLst>
              <a:ext uri="{FF2B5EF4-FFF2-40B4-BE49-F238E27FC236}">
                <a16:creationId xmlns:a16="http://schemas.microsoft.com/office/drawing/2014/main" id="{057CDEDF-5C25-4EC2-BD1F-A916E7DA4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442" y="107918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26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2601091" y="-13353"/>
              <a:ext cx="39212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SDC INTERNAL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933EE0B-EC5E-435E-AB5D-DC6B81D49F9F}"/>
              </a:ext>
            </a:extLst>
          </p:cNvPr>
          <p:cNvSpPr txBox="1"/>
          <p:nvPr/>
        </p:nvSpPr>
        <p:spPr>
          <a:xfrm>
            <a:off x="1058111" y="463169"/>
            <a:ext cx="181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SDC Internal Package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45C0063-EF61-4AE9-ADBF-59FCCEFBBFC7}"/>
              </a:ext>
            </a:extLst>
          </p:cNvPr>
          <p:cNvSpPr/>
          <p:nvPr/>
        </p:nvSpPr>
        <p:spPr>
          <a:xfrm>
            <a:off x="2446494" y="1891206"/>
            <a:ext cx="1466656" cy="914302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7C8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57EEABF-EEC8-4DAF-818A-BC062766A3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623" y="2158087"/>
            <a:ext cx="283820" cy="369093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3733235-447B-4645-B54E-F231DB02CAD9}"/>
              </a:ext>
            </a:extLst>
          </p:cNvPr>
          <p:cNvSpPr txBox="1"/>
          <p:nvPr/>
        </p:nvSpPr>
        <p:spPr>
          <a:xfrm>
            <a:off x="2558114" y="1915245"/>
            <a:ext cx="1119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TOSCA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Metadata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(SDC)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D849C-6A42-415E-913A-A698A62C4A06}"/>
              </a:ext>
            </a:extLst>
          </p:cNvPr>
          <p:cNvSpPr txBox="1"/>
          <p:nvPr/>
        </p:nvSpPr>
        <p:spPr>
          <a:xfrm>
            <a:off x="2267584" y="626774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Added Files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-1909507" y="4267139"/>
            <a:ext cx="4238372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-1556551" y="4581896"/>
            <a:ext cx="3486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SDC Internal PNF Package Artifacts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-605620" y="1272097"/>
            <a:ext cx="1620571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-566760" y="1216295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SDC Additions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C6EFF752-4D69-43B0-9A81-A06744BE76CC}"/>
              </a:ext>
            </a:extLst>
          </p:cNvPr>
          <p:cNvSpPr/>
          <p:nvPr/>
        </p:nvSpPr>
        <p:spPr>
          <a:xfrm>
            <a:off x="2109931" y="1059180"/>
            <a:ext cx="1846599" cy="5208563"/>
          </a:xfrm>
          <a:prstGeom prst="roundRect">
            <a:avLst>
              <a:gd name="adj" fmla="val 3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21FDA8E9-F3DD-4D78-B8ED-230F360AB3DC}"/>
              </a:ext>
            </a:extLst>
          </p:cNvPr>
          <p:cNvSpPr/>
          <p:nvPr/>
        </p:nvSpPr>
        <p:spPr>
          <a:xfrm>
            <a:off x="3839301" y="580062"/>
            <a:ext cx="510631" cy="607502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7" name="Picture 2" descr="C:\Users\cheung\AppData\Local\Temp\SNAGHTML1420a109.PNG">
            <a:extLst>
              <a:ext uri="{FF2B5EF4-FFF2-40B4-BE49-F238E27FC236}">
                <a16:creationId xmlns:a16="http://schemas.microsoft.com/office/drawing/2014/main" id="{0CFFD607-3A4B-443A-8FB6-0394843B9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860" y="3120539"/>
            <a:ext cx="953642" cy="81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499B74F5-CD2F-47E8-B4BA-6AD2EAF03314}"/>
              </a:ext>
            </a:extLst>
          </p:cNvPr>
          <p:cNvSpPr txBox="1"/>
          <p:nvPr/>
        </p:nvSpPr>
        <p:spPr>
          <a:xfrm>
            <a:off x="4316913" y="1961383"/>
            <a:ext cx="1176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Service</a:t>
            </a:r>
          </a:p>
          <a:p>
            <a:r>
              <a:rPr lang="en-US" b="1" dirty="0">
                <a:solidFill>
                  <a:srgbClr val="FF0000"/>
                </a:solidFill>
              </a:rPr>
              <a:t>CSAR </a:t>
            </a:r>
          </a:p>
          <a:p>
            <a:r>
              <a:rPr lang="en-US" b="1" dirty="0">
                <a:solidFill>
                  <a:srgbClr val="FF0000"/>
                </a:solidFill>
              </a:rPr>
              <a:t>Package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0A8CF82-FA97-46BA-8C30-794A0EFAF097}"/>
              </a:ext>
            </a:extLst>
          </p:cNvPr>
          <p:cNvSpPr txBox="1"/>
          <p:nvPr/>
        </p:nvSpPr>
        <p:spPr>
          <a:xfrm>
            <a:off x="4475700" y="3996181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</a:t>
            </a:r>
          </a:p>
          <a:p>
            <a:r>
              <a:rPr lang="en-US" b="1" dirty="0">
                <a:solidFill>
                  <a:srgbClr val="FF0000"/>
                </a:solidFill>
              </a:rPr>
              <a:t>Design</a:t>
            </a:r>
          </a:p>
          <a:p>
            <a:r>
              <a:rPr lang="en-US" b="1" dirty="0">
                <a:solidFill>
                  <a:srgbClr val="FF0000"/>
                </a:solidFill>
              </a:rPr>
              <a:t>Time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D9C7CDD-AF9E-4AD9-B97B-C4C653AB62EE}"/>
              </a:ext>
            </a:extLst>
          </p:cNvPr>
          <p:cNvGrpSpPr/>
          <p:nvPr/>
        </p:nvGrpSpPr>
        <p:grpSpPr>
          <a:xfrm>
            <a:off x="2153093" y="3025666"/>
            <a:ext cx="1769527" cy="947369"/>
            <a:chOff x="5805033" y="1845486"/>
            <a:chExt cx="1769527" cy="947369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8DE0F128-325C-48BF-B2E5-B77B0944C800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3DBA8429-06C6-44F4-A812-919E8E415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FBC2E61-13FA-43F2-BF9B-1D5F4F1B349D}"/>
                </a:ext>
              </a:extLst>
            </p:cNvPr>
            <p:cNvSpPr txBox="1"/>
            <p:nvPr/>
          </p:nvSpPr>
          <p:spPr>
            <a:xfrm>
              <a:off x="6219524" y="1869525"/>
              <a:ext cx="11769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TOSCA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Descriptor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(SDC)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A3E0DCF-16D7-4DC0-B613-81BC37FEFBAA}"/>
              </a:ext>
            </a:extLst>
          </p:cNvPr>
          <p:cNvGrpSpPr/>
          <p:nvPr/>
        </p:nvGrpSpPr>
        <p:grpSpPr>
          <a:xfrm>
            <a:off x="2153093" y="4061065"/>
            <a:ext cx="1769527" cy="914302"/>
            <a:chOff x="5805033" y="1845486"/>
            <a:chExt cx="1769527" cy="914302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515AF321-5F81-4A68-BE20-875E01705968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1AEED7B-39CF-4DA7-972E-DA9CA649C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D2F08F5-8F4B-4A24-9D81-B4B1C19A7C26}"/>
                </a:ext>
              </a:extLst>
            </p:cNvPr>
            <p:cNvSpPr txBox="1"/>
            <p:nvPr/>
          </p:nvSpPr>
          <p:spPr>
            <a:xfrm>
              <a:off x="6219524" y="1979695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X License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Model Files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8545EC5-8BBF-4BAC-9580-C78DEAF93D38}"/>
              </a:ext>
            </a:extLst>
          </p:cNvPr>
          <p:cNvGrpSpPr/>
          <p:nvPr/>
        </p:nvGrpSpPr>
        <p:grpSpPr>
          <a:xfrm>
            <a:off x="2153093" y="5156196"/>
            <a:ext cx="1769527" cy="914302"/>
            <a:chOff x="5805033" y="1845486"/>
            <a:chExt cx="1769527" cy="914302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A208D16-C52E-47E1-A4B4-A7D0D493BB2F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247DCE68-B6A2-4172-9889-36EDAA65A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9BE1498-02C7-401A-B3F4-F4033205010E}"/>
                </a:ext>
              </a:extLst>
            </p:cNvPr>
            <p:cNvSpPr txBox="1"/>
            <p:nvPr/>
          </p:nvSpPr>
          <p:spPr>
            <a:xfrm>
              <a:off x="6219524" y="1979695"/>
              <a:ext cx="1180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Additional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Artifacts</a:t>
              </a:r>
            </a:p>
          </p:txBody>
        </p: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16FC3DC0-5324-4B8B-946F-830944011D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623" y="1285634"/>
            <a:ext cx="283820" cy="369093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9A024577-7693-4F5D-9BE8-8E34815B3576}"/>
              </a:ext>
            </a:extLst>
          </p:cNvPr>
          <p:cNvSpPr txBox="1"/>
          <p:nvPr/>
        </p:nvSpPr>
        <p:spPr>
          <a:xfrm>
            <a:off x="2421530" y="1309829"/>
            <a:ext cx="1514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UUID Metadata</a:t>
            </a:r>
          </a:p>
        </p:txBody>
      </p:sp>
      <p:pic>
        <p:nvPicPr>
          <p:cNvPr id="91" name="Picture 12" descr="C:\Users\cheung\AppData\Local\Temp\SNAGHTML30848b2.PNG">
            <a:extLst>
              <a:ext uri="{FF2B5EF4-FFF2-40B4-BE49-F238E27FC236}">
                <a16:creationId xmlns:a16="http://schemas.microsoft.com/office/drawing/2014/main" id="{DE371855-8275-4ABB-849E-37ABB8459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734" y="2579"/>
            <a:ext cx="649100" cy="64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" descr="C:\Users\cheung\AppData\Local\Temp\SNAGHTMLab552d8.PNG">
            <a:extLst>
              <a:ext uri="{FF2B5EF4-FFF2-40B4-BE49-F238E27FC236}">
                <a16:creationId xmlns:a16="http://schemas.microsoft.com/office/drawing/2014/main" id="{F74620A6-042A-4C03-82AA-81C16C877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243" y="-13353"/>
            <a:ext cx="649101" cy="6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8" descr="C:\Users\cheung\AppData\Local\Temp\SNAGHTMLb2abe0b.PNG">
            <a:extLst>
              <a:ext uri="{FF2B5EF4-FFF2-40B4-BE49-F238E27FC236}">
                <a16:creationId xmlns:a16="http://schemas.microsoft.com/office/drawing/2014/main" id="{AE80DCC8-1341-4318-9ED7-D16D27427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4" y="2579"/>
            <a:ext cx="605029" cy="61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580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E7E08D3-1D0D-4EA9-9674-B67FDDECBD71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3EB9F3A-CCDB-4109-9DBE-DD8971A9052F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A23242D-236C-4CE9-8025-1AF025AA54D4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1DF9F7-B52B-4B88-A636-447F8D035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8" name="Shape 72">
              <a:extLst>
                <a:ext uri="{FF2B5EF4-FFF2-40B4-BE49-F238E27FC236}">
                  <a16:creationId xmlns:a16="http://schemas.microsoft.com/office/drawing/2014/main" id="{8D06D953-138B-4CEB-BF08-5EAB7458B3EE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439C2CC-CE03-488C-8EB8-029960ED6445}"/>
              </a:ext>
            </a:extLst>
          </p:cNvPr>
          <p:cNvSpPr/>
          <p:nvPr/>
        </p:nvSpPr>
        <p:spPr>
          <a:xfrm>
            <a:off x="241729" y="-2880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Modelling VES Events</a:t>
            </a:r>
            <a:endParaRPr lang="en-US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160422-A343-430C-9C7D-0E827CDCB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61" y="694063"/>
            <a:ext cx="9037656" cy="5929316"/>
          </a:xfrm>
          <a:prstGeom prst="rect">
            <a:avLst/>
          </a:prstGeom>
        </p:spPr>
      </p:pic>
      <p:pic>
        <p:nvPicPr>
          <p:cNvPr id="11" name="Picture 2" descr="C:\Users\cheung\AppData\Local\Temp\SNAGHTMLf4144.PNG">
            <a:extLst>
              <a:ext uri="{FF2B5EF4-FFF2-40B4-BE49-F238E27FC236}">
                <a16:creationId xmlns:a16="http://schemas.microsoft.com/office/drawing/2014/main" id="{066E6B47-BEAB-455E-B346-D477BA2E8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769" y="4249108"/>
            <a:ext cx="706939" cy="70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cheung\AppData\Local\Temp\SNAGHTMLa74240a.PNG">
            <a:extLst>
              <a:ext uri="{FF2B5EF4-FFF2-40B4-BE49-F238E27FC236}">
                <a16:creationId xmlns:a16="http://schemas.microsoft.com/office/drawing/2014/main" id="{BC81EA21-837D-4AF4-8E49-85A96E7CB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46030"/>
            <a:ext cx="706939" cy="7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cheung\AppData\Local\Temp\SNAGHTMLa7b04d7.PNG">
            <a:extLst>
              <a:ext uri="{FF2B5EF4-FFF2-40B4-BE49-F238E27FC236}">
                <a16:creationId xmlns:a16="http://schemas.microsoft.com/office/drawing/2014/main" id="{DE93B4BA-73C0-459C-9AEF-8D5609513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538" y="4234692"/>
            <a:ext cx="706939" cy="71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27d24173.PNG">
            <a:extLst>
              <a:ext uri="{FF2B5EF4-FFF2-40B4-BE49-F238E27FC236}">
                <a16:creationId xmlns:a16="http://schemas.microsoft.com/office/drawing/2014/main" id="{A3434425-C704-49D3-B065-1A2FE38C7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404" y="5919442"/>
            <a:ext cx="706939" cy="70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cheung\AppData\Local\Temp\SNAGHTML2e585534.PNG">
            <a:extLst>
              <a:ext uri="{FF2B5EF4-FFF2-40B4-BE49-F238E27FC236}">
                <a16:creationId xmlns:a16="http://schemas.microsoft.com/office/drawing/2014/main" id="{E41F55E7-306E-4D7F-A10F-0AD6CB20F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629" y="5909344"/>
            <a:ext cx="701491" cy="70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cheung\AppData\Local\Temp\SNAGHTML27dc4d36.PNG">
            <a:extLst>
              <a:ext uri="{FF2B5EF4-FFF2-40B4-BE49-F238E27FC236}">
                <a16:creationId xmlns:a16="http://schemas.microsoft.com/office/drawing/2014/main" id="{4E19860E-3AED-45CD-9E09-9D7D4C485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966" y="4247219"/>
            <a:ext cx="707367" cy="71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cheung\AppData\Local\Temp\SNAGHTML27dd953e.PNG">
            <a:extLst>
              <a:ext uri="{FF2B5EF4-FFF2-40B4-BE49-F238E27FC236}">
                <a16:creationId xmlns:a16="http://schemas.microsoft.com/office/drawing/2014/main" id="{66AF1BAE-1A95-42D7-85FC-C52E84E1C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929" y="4234158"/>
            <a:ext cx="707367" cy="71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cheung\AppData\Local\Temp\SNAGHTML31cda19.PNG">
            <a:extLst>
              <a:ext uri="{FF2B5EF4-FFF2-40B4-BE49-F238E27FC236}">
                <a16:creationId xmlns:a16="http://schemas.microsoft.com/office/drawing/2014/main" id="{945C69C7-8F96-41E4-86AC-4FE3E14B5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623" y="5909344"/>
            <a:ext cx="686309" cy="69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cheung\AppData\Local\Temp\SNAGHTML27e5338f.PNG">
            <a:extLst>
              <a:ext uri="{FF2B5EF4-FFF2-40B4-BE49-F238E27FC236}">
                <a16:creationId xmlns:a16="http://schemas.microsoft.com/office/drawing/2014/main" id="{0754BECF-4B95-42DB-AA74-166A6DFE0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562" y="5920360"/>
            <a:ext cx="701491" cy="70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C:\Users\cheung\AppData\Local\Temp\SNAGHTML27e87511.PNG">
            <a:extLst>
              <a:ext uri="{FF2B5EF4-FFF2-40B4-BE49-F238E27FC236}">
                <a16:creationId xmlns:a16="http://schemas.microsoft.com/office/drawing/2014/main" id="{885B5FA7-C19B-44C6-B2B2-0048FB705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174" y="4246030"/>
            <a:ext cx="690184" cy="6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cheung\AppData\Local\Temp\SNAGHTML27f1e522.PNG">
            <a:extLst>
              <a:ext uri="{FF2B5EF4-FFF2-40B4-BE49-F238E27FC236}">
                <a16:creationId xmlns:a16="http://schemas.microsoft.com/office/drawing/2014/main" id="{E4A936B8-ADF4-44C2-AC61-0E7B7A54A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283" y="5898022"/>
            <a:ext cx="709317" cy="71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cheung\AppData\Local\Temp\SNAGHTML27f4a709.PNG">
            <a:extLst>
              <a:ext uri="{FF2B5EF4-FFF2-40B4-BE49-F238E27FC236}">
                <a16:creationId xmlns:a16="http://schemas.microsoft.com/office/drawing/2014/main" id="{68934421-4B26-4910-AEE9-6E957DCBA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94" y="5896800"/>
            <a:ext cx="715618" cy="71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cheung\AppData\Local\Temp\SNAGHTML31cda19.PNG">
            <a:extLst>
              <a:ext uri="{FF2B5EF4-FFF2-40B4-BE49-F238E27FC236}">
                <a16:creationId xmlns:a16="http://schemas.microsoft.com/office/drawing/2014/main" id="{140A5D9F-C432-484B-AE0E-43B98D74E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69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332254" y="-13353"/>
              <a:ext cx="73901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SDK VALIDATION - PNF ONBOARDING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6849689" y="745929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93550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6824800" y="3333206"/>
            <a:ext cx="1673728" cy="707888"/>
            <a:chOff x="2335426" y="2590800"/>
            <a:chExt cx="1589451" cy="781554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656683"/>
              <a:ext cx="1589451" cy="683417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90800"/>
              <a:ext cx="1389909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3453982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5C2A8E-224F-42DC-B05D-558816B8600C}"/>
              </a:ext>
            </a:extLst>
          </p:cNvPr>
          <p:cNvGrpSpPr/>
          <p:nvPr/>
        </p:nvGrpSpPr>
        <p:grpSpPr>
          <a:xfrm>
            <a:off x="6824800" y="4026849"/>
            <a:ext cx="1684333" cy="646331"/>
            <a:chOff x="2135565" y="2465352"/>
            <a:chExt cx="1789312" cy="110608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0674E15-EBAD-4CFB-B7B1-61B1472558F4}"/>
                </a:ext>
              </a:extLst>
            </p:cNvPr>
            <p:cNvSpPr/>
            <p:nvPr/>
          </p:nvSpPr>
          <p:spPr>
            <a:xfrm>
              <a:off x="2135565" y="2514838"/>
              <a:ext cx="1789312" cy="101505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43B9C3-8B4C-4ED3-BDA4-3F26BB7E3AA2}"/>
                </a:ext>
              </a:extLst>
            </p:cNvPr>
            <p:cNvSpPr txBox="1"/>
            <p:nvPr/>
          </p:nvSpPr>
          <p:spPr>
            <a:xfrm>
              <a:off x="2391009" y="2465352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6805597" y="5219015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6805596" y="6031152"/>
            <a:ext cx="1703535" cy="444152"/>
            <a:chOff x="2335426" y="2514838"/>
            <a:chExt cx="1703535" cy="490374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8"/>
              <a:ext cx="1703535" cy="490374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63462"/>
              <a:ext cx="1635640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5449935" y="3384476"/>
            <a:ext cx="1206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Registration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5941544" y="937840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PNF-D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77D241-42D9-49DE-8908-1634BEEA262F}"/>
              </a:ext>
            </a:extLst>
          </p:cNvPr>
          <p:cNvSpPr txBox="1"/>
          <p:nvPr/>
        </p:nvSpPr>
        <p:spPr>
          <a:xfrm>
            <a:off x="5182067" y="4077789"/>
            <a:ext cx="1400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4849899" y="5192292"/>
            <a:ext cx="1806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Customer Docs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Test files, Licensing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4925689" y="6078972"/>
            <a:ext cx="1731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5409895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60806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1E29B22-B126-4D87-A8B3-32232E97909C}"/>
              </a:ext>
            </a:extLst>
          </p:cNvPr>
          <p:cNvSpPr/>
          <p:nvPr/>
        </p:nvSpPr>
        <p:spPr>
          <a:xfrm>
            <a:off x="6821248" y="4708621"/>
            <a:ext cx="1702169" cy="4594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FEEE22-9C77-440A-B2FF-335EC091A9D1}"/>
              </a:ext>
            </a:extLst>
          </p:cNvPr>
          <p:cNvSpPr txBox="1"/>
          <p:nvPr/>
        </p:nvSpPr>
        <p:spPr>
          <a:xfrm>
            <a:off x="6740964" y="4724126"/>
            <a:ext cx="1870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Communication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4746731" y="4623935"/>
            <a:ext cx="1895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Netconf Yang model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533" y="4757917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 descr="C:\Users\cheung\AppData\Local\Temp\SNAGHTMLa9d1b83.PNG">
            <a:extLst>
              <a:ext uri="{FF2B5EF4-FFF2-40B4-BE49-F238E27FC236}">
                <a16:creationId xmlns:a16="http://schemas.microsoft.com/office/drawing/2014/main" id="{8D97E687-8538-435D-906E-0FF7C3958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171" y="-2880"/>
            <a:ext cx="496623" cy="49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2e50ef7f.PNG">
            <a:extLst>
              <a:ext uri="{FF2B5EF4-FFF2-40B4-BE49-F238E27FC236}">
                <a16:creationId xmlns:a16="http://schemas.microsoft.com/office/drawing/2014/main" id="{39D9770B-DCAF-4771-8E4E-FF04A9F15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176" y="-4314"/>
            <a:ext cx="484615" cy="49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C:\Users\cheung\AppData\Local\Temp\SNAGHTML27d24173.PNG">
            <a:extLst>
              <a:ext uri="{FF2B5EF4-FFF2-40B4-BE49-F238E27FC236}">
                <a16:creationId xmlns:a16="http://schemas.microsoft.com/office/drawing/2014/main" id="{DA1B0B18-E23A-40DB-A270-CEAD1CD3B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823" y="0"/>
            <a:ext cx="484614" cy="49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AB1D0B-2F54-4871-9EFE-EAD0D0A9C185}"/>
              </a:ext>
            </a:extLst>
          </p:cNvPr>
          <p:cNvSpPr/>
          <p:nvPr/>
        </p:nvSpPr>
        <p:spPr>
          <a:xfrm>
            <a:off x="4537571" y="591468"/>
            <a:ext cx="4090246" cy="2726224"/>
          </a:xfrm>
          <a:prstGeom prst="roundRect">
            <a:avLst>
              <a:gd name="adj" fmla="val 3217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840079-3AC1-47F0-8C0B-37D25A84938E}"/>
              </a:ext>
            </a:extLst>
          </p:cNvPr>
          <p:cNvSpPr txBox="1"/>
          <p:nvPr/>
        </p:nvSpPr>
        <p:spPr>
          <a:xfrm>
            <a:off x="5742142" y="2408717"/>
            <a:ext cx="940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Manifest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41A5F1F-7B8E-4028-B7AF-6F7EAEBF6AFF}"/>
              </a:ext>
            </a:extLst>
          </p:cNvPr>
          <p:cNvSpPr txBox="1"/>
          <p:nvPr/>
        </p:nvSpPr>
        <p:spPr>
          <a:xfrm>
            <a:off x="5653241" y="1643658"/>
            <a:ext cx="1014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TOSCA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Metadata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6F66803B-305D-4527-803B-F94931759F45}"/>
              </a:ext>
            </a:extLst>
          </p:cNvPr>
          <p:cNvSpPr/>
          <p:nvPr/>
        </p:nvSpPr>
        <p:spPr>
          <a:xfrm>
            <a:off x="4550271" y="3353133"/>
            <a:ext cx="4090246" cy="3201396"/>
          </a:xfrm>
          <a:prstGeom prst="roundRect">
            <a:avLst>
              <a:gd name="adj" fmla="val 1975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6720907" y="4267139"/>
            <a:ext cx="4238372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7690151" y="5178582"/>
            <a:ext cx="225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Package Artifacts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8024794" y="1272097"/>
            <a:ext cx="1620571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8022005" y="1216295"/>
            <a:ext cx="16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Definition Files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458E4-5413-4CFF-A8CF-36695C2CEDCD}"/>
              </a:ext>
            </a:extLst>
          </p:cNvPr>
          <p:cNvSpPr txBox="1"/>
          <p:nvPr/>
        </p:nvSpPr>
        <p:spPr>
          <a:xfrm>
            <a:off x="4485645" y="6514293"/>
            <a:ext cx="439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Vendor Provided – PNF Onboarding Package</a:t>
            </a:r>
          </a:p>
        </p:txBody>
      </p:sp>
      <p:pic>
        <p:nvPicPr>
          <p:cNvPr id="78" name="Picture 2" descr="C:\Users\cheung\AppData\Local\Temp\SNAGHTML648e60b.PNG">
            <a:extLst>
              <a:ext uri="{FF2B5EF4-FFF2-40B4-BE49-F238E27FC236}">
                <a16:creationId xmlns:a16="http://schemas.microsoft.com/office/drawing/2014/main" id="{EC0E37F2-FD3C-464C-A61D-77704A84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41683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6EDDC8E-3B8F-4582-8F04-344BF5C9BADB}"/>
              </a:ext>
            </a:extLst>
          </p:cNvPr>
          <p:cNvSpPr/>
          <p:nvPr/>
        </p:nvSpPr>
        <p:spPr>
          <a:xfrm>
            <a:off x="6836229" y="1639377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F728BFA-1F26-4291-8F49-1357CCE4D013}"/>
              </a:ext>
            </a:extLst>
          </p:cNvPr>
          <p:cNvSpPr txBox="1"/>
          <p:nvPr/>
        </p:nvSpPr>
        <p:spPr>
          <a:xfrm>
            <a:off x="6946072" y="1750635"/>
            <a:ext cx="1513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TOSCA Meta</a:t>
            </a:r>
          </a:p>
        </p:txBody>
      </p:sp>
      <p:pic>
        <p:nvPicPr>
          <p:cNvPr id="80" name="Picture 2" descr="C:\Users\cheung\AppData\Local\Temp\SNAGHTML648e60b.PNG">
            <a:extLst>
              <a:ext uri="{FF2B5EF4-FFF2-40B4-BE49-F238E27FC236}">
                <a16:creationId xmlns:a16="http://schemas.microsoft.com/office/drawing/2014/main" id="{0E22653E-56C4-4623-8D38-8A8F96308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540" y="179474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FA4E9BF6-A718-4244-9157-5F995977FF90}"/>
              </a:ext>
            </a:extLst>
          </p:cNvPr>
          <p:cNvSpPr/>
          <p:nvPr/>
        </p:nvSpPr>
        <p:spPr>
          <a:xfrm>
            <a:off x="6824800" y="2375352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" name="Picture 2" descr="C:\Users\cheung\AppData\Local\Temp\SNAGHTML648e60b.PNG">
            <a:extLst>
              <a:ext uri="{FF2B5EF4-FFF2-40B4-BE49-F238E27FC236}">
                <a16:creationId xmlns:a16="http://schemas.microsoft.com/office/drawing/2014/main" id="{8D5EF8A0-1325-4B29-8A4C-73758D95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862" y="2515146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911AC1ED-F3CE-4945-9A60-626C78B8862A}"/>
              </a:ext>
            </a:extLst>
          </p:cNvPr>
          <p:cNvSpPr txBox="1"/>
          <p:nvPr/>
        </p:nvSpPr>
        <p:spPr>
          <a:xfrm>
            <a:off x="6906213" y="2481204"/>
            <a:ext cx="156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Manifest File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AEEC9664-C232-4A5B-95F6-E08CEDA2D6BE}"/>
              </a:ext>
            </a:extLst>
          </p:cNvPr>
          <p:cNvSpPr/>
          <p:nvPr/>
        </p:nvSpPr>
        <p:spPr>
          <a:xfrm>
            <a:off x="82787" y="2408717"/>
            <a:ext cx="4293236" cy="777385"/>
          </a:xfrm>
          <a:prstGeom prst="roundRect">
            <a:avLst>
              <a:gd name="adj" fmla="val 637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599D7CE-F7E3-4572-8C13-EE7D68BFF245}"/>
              </a:ext>
            </a:extLst>
          </p:cNvPr>
          <p:cNvSpPr txBox="1"/>
          <p:nvPr/>
        </p:nvSpPr>
        <p:spPr>
          <a:xfrm>
            <a:off x="101098" y="2410389"/>
            <a:ext cx="4256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VNF SDK to check the PNF keywords in the MainServiceTemplate.mf (manifest) New tags are pnf_product_name and pnf_provider_id, pnf_package_version, pnf_release_date_time and non_mano_artifact_sets.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0D55040-EEF4-4B4A-9FD4-9A781FAFE8CD}"/>
              </a:ext>
            </a:extLst>
          </p:cNvPr>
          <p:cNvSpPr/>
          <p:nvPr/>
        </p:nvSpPr>
        <p:spPr>
          <a:xfrm>
            <a:off x="4427949" y="2590302"/>
            <a:ext cx="1297431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20B94FDF-3399-4814-A1DB-BB05EB42620C}"/>
              </a:ext>
            </a:extLst>
          </p:cNvPr>
          <p:cNvSpPr/>
          <p:nvPr/>
        </p:nvSpPr>
        <p:spPr>
          <a:xfrm>
            <a:off x="86337" y="1488690"/>
            <a:ext cx="4282370" cy="847442"/>
          </a:xfrm>
          <a:prstGeom prst="roundRect">
            <a:avLst>
              <a:gd name="adj" fmla="val 63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4A33D16-C9C8-4A12-9365-B7971AE63D5C}"/>
              </a:ext>
            </a:extLst>
          </p:cNvPr>
          <p:cNvSpPr txBox="1"/>
          <p:nvPr/>
        </p:nvSpPr>
        <p:spPr>
          <a:xfrm>
            <a:off x="86336" y="1508177"/>
            <a:ext cx="4207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ETSI SOL004 Validation for Meta-Data file (</a:t>
            </a:r>
            <a:r>
              <a:rPr lang="en-US" sz="1100" b="1" i="1" dirty="0"/>
              <a:t>TOSCA.meta</a:t>
            </a:r>
            <a:r>
              <a:rPr lang="en-US" sz="1100" b="1" dirty="0"/>
              <a:t>) in PNF Package. New checks for "</a:t>
            </a:r>
            <a:r>
              <a:rPr lang="en-US" sz="1100" b="1" i="1" dirty="0"/>
              <a:t>Entry definition, Entry-manifest, Entry-change-log, Entry-tests, Entry-certificates"</a:t>
            </a:r>
            <a:r>
              <a:rPr lang="en-US" sz="1100" b="1" dirty="0"/>
              <a:t> is VNF SDK development work.</a:t>
            </a:r>
            <a:endParaRPr lang="en-US" sz="1100" b="1" dirty="0">
              <a:solidFill>
                <a:srgbClr val="0000CC"/>
              </a:solidFill>
            </a:endParaRPr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FDC37724-5DB2-4B46-B213-160E61BD68EC}"/>
              </a:ext>
            </a:extLst>
          </p:cNvPr>
          <p:cNvSpPr/>
          <p:nvPr/>
        </p:nvSpPr>
        <p:spPr>
          <a:xfrm>
            <a:off x="4397123" y="1827471"/>
            <a:ext cx="1297431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4D0D8863-6A47-44B0-B42A-302A7A1B50E7}"/>
              </a:ext>
            </a:extLst>
          </p:cNvPr>
          <p:cNvSpPr/>
          <p:nvPr/>
        </p:nvSpPr>
        <p:spPr>
          <a:xfrm>
            <a:off x="17767" y="1448478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5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9E5E0656-7E5C-47A3-A28D-CF3365506B68}"/>
              </a:ext>
            </a:extLst>
          </p:cNvPr>
          <p:cNvSpPr/>
          <p:nvPr/>
        </p:nvSpPr>
        <p:spPr>
          <a:xfrm>
            <a:off x="33383" y="2378549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4</a:t>
            </a:r>
          </a:p>
        </p:txBody>
      </p:sp>
      <p:sp>
        <p:nvSpPr>
          <p:cNvPr id="66" name="Arrow: Right 65">
            <a:extLst>
              <a:ext uri="{FF2B5EF4-FFF2-40B4-BE49-F238E27FC236}">
                <a16:creationId xmlns:a16="http://schemas.microsoft.com/office/drawing/2014/main" id="{DB072624-F257-45C0-9C5D-AC8CEDD9C791}"/>
              </a:ext>
            </a:extLst>
          </p:cNvPr>
          <p:cNvSpPr/>
          <p:nvPr/>
        </p:nvSpPr>
        <p:spPr>
          <a:xfrm>
            <a:off x="4054234" y="3757846"/>
            <a:ext cx="795665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712D6D7-4B9E-4BB9-8EBF-A9B39AA6CB0B}"/>
              </a:ext>
            </a:extLst>
          </p:cNvPr>
          <p:cNvSpPr/>
          <p:nvPr/>
        </p:nvSpPr>
        <p:spPr>
          <a:xfrm>
            <a:off x="124048" y="3651558"/>
            <a:ext cx="3808774" cy="847442"/>
          </a:xfrm>
          <a:prstGeom prst="roundRect">
            <a:avLst>
              <a:gd name="adj" fmla="val 63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8B8460-552A-4CD5-B299-92CB9A14A2ED}"/>
              </a:ext>
            </a:extLst>
          </p:cNvPr>
          <p:cNvSpPr txBox="1"/>
          <p:nvPr/>
        </p:nvSpPr>
        <p:spPr>
          <a:xfrm>
            <a:off x="202104" y="3704498"/>
            <a:ext cx="3522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VNF-SDK Checks that files defined in the Manifest file (specify files &amp; directory locations) actually exist where they have been specified in the Manifest File.</a:t>
            </a:r>
            <a:endParaRPr lang="en-US" sz="1100" b="1" dirty="0">
              <a:solidFill>
                <a:srgbClr val="0000CC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28A1F95-DB3E-452D-9850-FBCF74E9B719}"/>
              </a:ext>
            </a:extLst>
          </p:cNvPr>
          <p:cNvSpPr/>
          <p:nvPr/>
        </p:nvSpPr>
        <p:spPr>
          <a:xfrm>
            <a:off x="55478" y="3611346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1</a:t>
            </a:r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4F692B5D-0BBC-453E-9E1E-352DD4C7A103}"/>
              </a:ext>
            </a:extLst>
          </p:cNvPr>
          <p:cNvSpPr/>
          <p:nvPr/>
        </p:nvSpPr>
        <p:spPr>
          <a:xfrm rot="20670654" flipH="1">
            <a:off x="3991172" y="3224131"/>
            <a:ext cx="1749308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2B35D9CD-9221-43AC-B6D0-A13FA159C7C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64" y="3704366"/>
            <a:ext cx="423245" cy="401725"/>
          </a:xfrm>
          <a:prstGeom prst="rect">
            <a:avLst/>
          </a:prstGeom>
        </p:spPr>
      </p:pic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3141054-A034-44BD-BB12-6A3551315816}"/>
              </a:ext>
            </a:extLst>
          </p:cNvPr>
          <p:cNvSpPr/>
          <p:nvPr/>
        </p:nvSpPr>
        <p:spPr>
          <a:xfrm>
            <a:off x="2760171" y="4892681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CEB969D-6A6A-43EB-A4F4-D0088EFF9AFB}"/>
              </a:ext>
            </a:extLst>
          </p:cNvPr>
          <p:cNvSpPr txBox="1"/>
          <p:nvPr/>
        </p:nvSpPr>
        <p:spPr>
          <a:xfrm>
            <a:off x="2969428" y="5003939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License</a:t>
            </a:r>
          </a:p>
        </p:txBody>
      </p:sp>
      <p:pic>
        <p:nvPicPr>
          <p:cNvPr id="93" name="Picture 2" descr="C:\Users\cheung\AppData\Local\Temp\SNAGHTML648e60b.PNG">
            <a:extLst>
              <a:ext uri="{FF2B5EF4-FFF2-40B4-BE49-F238E27FC236}">
                <a16:creationId xmlns:a16="http://schemas.microsoft.com/office/drawing/2014/main" id="{99F0F170-5718-4A24-9C38-CDED6C459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32" y="50480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BF154E44-62C7-48CF-BAB2-1B49A2CDA9CC}"/>
              </a:ext>
            </a:extLst>
          </p:cNvPr>
          <p:cNvSpPr/>
          <p:nvPr/>
        </p:nvSpPr>
        <p:spPr>
          <a:xfrm>
            <a:off x="2748742" y="5628656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7" name="Picture 2" descr="C:\Users\cheung\AppData\Local\Temp\SNAGHTML648e60b.PNG">
            <a:extLst>
              <a:ext uri="{FF2B5EF4-FFF2-40B4-BE49-F238E27FC236}">
                <a16:creationId xmlns:a16="http://schemas.microsoft.com/office/drawing/2014/main" id="{C74F9BD4-0511-4E5A-BBD5-645B4D263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54" y="5768450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11E908E-C745-4F5F-AE8D-FA1D1A5F11BF}"/>
              </a:ext>
            </a:extLst>
          </p:cNvPr>
          <p:cNvSpPr txBox="1"/>
          <p:nvPr/>
        </p:nvSpPr>
        <p:spPr>
          <a:xfrm>
            <a:off x="2969428" y="5734508"/>
            <a:ext cx="1282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Certificate</a:t>
            </a:r>
          </a:p>
        </p:txBody>
      </p:sp>
      <p:pic>
        <p:nvPicPr>
          <p:cNvPr id="99" name="Picture 2" descr="C:\Users\cheung\AppData\Local\Temp\SNAGHTML141a1196.PNG">
            <a:extLst>
              <a:ext uri="{FF2B5EF4-FFF2-40B4-BE49-F238E27FC236}">
                <a16:creationId xmlns:a16="http://schemas.microsoft.com/office/drawing/2014/main" id="{31A26831-9502-43C4-B137-3148A6316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12" y="5051949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2" descr="C:\Users\cheung\AppData\Local\Temp\SNAGHTML141a1196.PNG">
            <a:extLst>
              <a:ext uri="{FF2B5EF4-FFF2-40B4-BE49-F238E27FC236}">
                <a16:creationId xmlns:a16="http://schemas.microsoft.com/office/drawing/2014/main" id="{D284F1E2-5B97-402A-8E90-F38771DC1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02" y="5767812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C:\Users\cheung\AppData\Local\Temp\SNAGHTML141a1196.PNG">
            <a:extLst>
              <a:ext uri="{FF2B5EF4-FFF2-40B4-BE49-F238E27FC236}">
                <a16:creationId xmlns:a16="http://schemas.microsoft.com/office/drawing/2014/main" id="{59DD6EFD-6567-497E-B982-B1AD3CA2F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40" y="4161720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3431F08-71B3-4E9A-BC65-A0C6671062D7}"/>
              </a:ext>
            </a:extLst>
          </p:cNvPr>
          <p:cNvSpPr/>
          <p:nvPr/>
        </p:nvSpPr>
        <p:spPr>
          <a:xfrm>
            <a:off x="152116" y="4927304"/>
            <a:ext cx="1994134" cy="726026"/>
          </a:xfrm>
          <a:prstGeom prst="roundRect">
            <a:avLst>
              <a:gd name="adj" fmla="val 63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B72B740-07CE-4158-873E-2898736372BC}"/>
              </a:ext>
            </a:extLst>
          </p:cNvPr>
          <p:cNvSpPr txBox="1"/>
          <p:nvPr/>
        </p:nvSpPr>
        <p:spPr>
          <a:xfrm>
            <a:off x="222140" y="4971986"/>
            <a:ext cx="16209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License File Check</a:t>
            </a:r>
          </a:p>
          <a:p>
            <a:r>
              <a:rPr lang="en-US" sz="1100" b="1" dirty="0"/>
              <a:t>This is a license term file</a:t>
            </a:r>
          </a:p>
          <a:p>
            <a:endParaRPr lang="en-US" sz="1100" b="1" dirty="0">
              <a:solidFill>
                <a:srgbClr val="0000CC"/>
              </a:solidFill>
            </a:endParaRPr>
          </a:p>
        </p:txBody>
      </p:sp>
      <p:sp>
        <p:nvSpPr>
          <p:cNvPr id="104" name="Arrow: Right 103">
            <a:extLst>
              <a:ext uri="{FF2B5EF4-FFF2-40B4-BE49-F238E27FC236}">
                <a16:creationId xmlns:a16="http://schemas.microsoft.com/office/drawing/2014/main" id="{3B264285-3943-41AF-A604-F809B4C04FAF}"/>
              </a:ext>
            </a:extLst>
          </p:cNvPr>
          <p:cNvSpPr/>
          <p:nvPr/>
        </p:nvSpPr>
        <p:spPr>
          <a:xfrm>
            <a:off x="1835150" y="5143541"/>
            <a:ext cx="506614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85B8BD0-E902-4419-B19D-56904A3E5ADD}"/>
              </a:ext>
            </a:extLst>
          </p:cNvPr>
          <p:cNvSpPr/>
          <p:nvPr/>
        </p:nvSpPr>
        <p:spPr>
          <a:xfrm>
            <a:off x="41493" y="4995847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2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BDFCFA70-B763-47C5-9C87-B1C5A008601C}"/>
              </a:ext>
            </a:extLst>
          </p:cNvPr>
          <p:cNvSpPr/>
          <p:nvPr/>
        </p:nvSpPr>
        <p:spPr>
          <a:xfrm>
            <a:off x="152116" y="5728746"/>
            <a:ext cx="1994134" cy="726026"/>
          </a:xfrm>
          <a:prstGeom prst="roundRect">
            <a:avLst>
              <a:gd name="adj" fmla="val 63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4746C83-FA5F-4DAC-9E88-56EE484FAF03}"/>
              </a:ext>
            </a:extLst>
          </p:cNvPr>
          <p:cNvSpPr txBox="1"/>
          <p:nvPr/>
        </p:nvSpPr>
        <p:spPr>
          <a:xfrm>
            <a:off x="222140" y="5920185"/>
            <a:ext cx="16209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Certificate File Check</a:t>
            </a:r>
            <a:endParaRPr lang="en-US" sz="1100" b="1" dirty="0">
              <a:solidFill>
                <a:srgbClr val="0000CC"/>
              </a:solidFill>
            </a:endParaRPr>
          </a:p>
        </p:txBody>
      </p: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405CFF48-61A5-4F54-AA70-978B87B00B19}"/>
              </a:ext>
            </a:extLst>
          </p:cNvPr>
          <p:cNvSpPr/>
          <p:nvPr/>
        </p:nvSpPr>
        <p:spPr>
          <a:xfrm>
            <a:off x="1835150" y="5944983"/>
            <a:ext cx="506614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984E3D60-C876-43BB-A2AE-CFA653954A56}"/>
              </a:ext>
            </a:extLst>
          </p:cNvPr>
          <p:cNvSpPr/>
          <p:nvPr/>
        </p:nvSpPr>
        <p:spPr>
          <a:xfrm>
            <a:off x="41493" y="5797289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3</a:t>
            </a:r>
          </a:p>
        </p:txBody>
      </p:sp>
      <p:pic>
        <p:nvPicPr>
          <p:cNvPr id="113" name="Picture 2" descr="C:\Users\cheung\AppData\Local\Temp\SNAGHTML141a1196.PNG">
            <a:extLst>
              <a:ext uri="{FF2B5EF4-FFF2-40B4-BE49-F238E27FC236}">
                <a16:creationId xmlns:a16="http://schemas.microsoft.com/office/drawing/2014/main" id="{456E0551-9431-4432-9376-92F463AC5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72" y="2554979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C:\Users\cheung\AppData\Local\Temp\SNAGHTML141a1196.PNG">
            <a:extLst>
              <a:ext uri="{FF2B5EF4-FFF2-40B4-BE49-F238E27FC236}">
                <a16:creationId xmlns:a16="http://schemas.microsoft.com/office/drawing/2014/main" id="{AF2D676E-4F0E-40AB-864D-B58FB4596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72" y="1739911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46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C2D34825-83A2-4132-BBA3-81E802F62B6C}"/>
              </a:ext>
            </a:extLst>
          </p:cNvPr>
          <p:cNvSpPr/>
          <p:nvPr/>
        </p:nvSpPr>
        <p:spPr>
          <a:xfrm>
            <a:off x="86337" y="2391134"/>
            <a:ext cx="4282370" cy="944317"/>
          </a:xfrm>
          <a:prstGeom prst="roundRect">
            <a:avLst>
              <a:gd name="adj" fmla="val 637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332254" y="-13353"/>
              <a:ext cx="73901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SDK VALIDATION - PNF ONBOARDING PACKAGE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6849689" y="745929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935509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6824800" y="3333206"/>
            <a:ext cx="1673728" cy="707888"/>
            <a:chOff x="2335426" y="2590800"/>
            <a:chExt cx="1589451" cy="781554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656683"/>
              <a:ext cx="1589451" cy="683417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90800"/>
              <a:ext cx="1389909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3453982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75C2A8E-224F-42DC-B05D-558816B8600C}"/>
              </a:ext>
            </a:extLst>
          </p:cNvPr>
          <p:cNvGrpSpPr/>
          <p:nvPr/>
        </p:nvGrpSpPr>
        <p:grpSpPr>
          <a:xfrm>
            <a:off x="6824800" y="4026849"/>
            <a:ext cx="1684333" cy="646331"/>
            <a:chOff x="2135565" y="2465352"/>
            <a:chExt cx="1789312" cy="110608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0674E15-EBAD-4CFB-B7B1-61B1472558F4}"/>
                </a:ext>
              </a:extLst>
            </p:cNvPr>
            <p:cNvSpPr/>
            <p:nvPr/>
          </p:nvSpPr>
          <p:spPr>
            <a:xfrm>
              <a:off x="2135565" y="2514838"/>
              <a:ext cx="1789312" cy="101505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43B9C3-8B4C-4ED3-BDA4-3F26BB7E3AA2}"/>
                </a:ext>
              </a:extLst>
            </p:cNvPr>
            <p:cNvSpPr txBox="1"/>
            <p:nvPr/>
          </p:nvSpPr>
          <p:spPr>
            <a:xfrm>
              <a:off x="2391009" y="2465352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6805597" y="5219015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6805596" y="6031152"/>
            <a:ext cx="1703535" cy="444152"/>
            <a:chOff x="2335426" y="2514838"/>
            <a:chExt cx="1703535" cy="490374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8"/>
              <a:ext cx="1703535" cy="490374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63462"/>
              <a:ext cx="1635640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5449935" y="3384476"/>
            <a:ext cx="1206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Registration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5941544" y="937840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PNF-D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77D241-42D9-49DE-8908-1634BEEA262F}"/>
              </a:ext>
            </a:extLst>
          </p:cNvPr>
          <p:cNvSpPr txBox="1"/>
          <p:nvPr/>
        </p:nvSpPr>
        <p:spPr>
          <a:xfrm>
            <a:off x="5182067" y="4077789"/>
            <a:ext cx="1400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4849899" y="5192292"/>
            <a:ext cx="1806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Customer Docs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Test files, Licensing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4925689" y="6078972"/>
            <a:ext cx="1731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5409895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60806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1E29B22-B126-4D87-A8B3-32232E97909C}"/>
              </a:ext>
            </a:extLst>
          </p:cNvPr>
          <p:cNvSpPr/>
          <p:nvPr/>
        </p:nvSpPr>
        <p:spPr>
          <a:xfrm>
            <a:off x="6821248" y="4708621"/>
            <a:ext cx="1702169" cy="45948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4FEEE22-9C77-440A-B2FF-335EC091A9D1}"/>
              </a:ext>
            </a:extLst>
          </p:cNvPr>
          <p:cNvSpPr txBox="1"/>
          <p:nvPr/>
        </p:nvSpPr>
        <p:spPr>
          <a:xfrm>
            <a:off x="6740964" y="4724126"/>
            <a:ext cx="1870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Communication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4746731" y="4623935"/>
            <a:ext cx="1895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Netconf Yang model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533" y="4757917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 descr="C:\Users\cheung\AppData\Local\Temp\SNAGHTMLa9d1b83.PNG">
            <a:extLst>
              <a:ext uri="{FF2B5EF4-FFF2-40B4-BE49-F238E27FC236}">
                <a16:creationId xmlns:a16="http://schemas.microsoft.com/office/drawing/2014/main" id="{8D97E687-8538-435D-906E-0FF7C3958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171" y="-2880"/>
            <a:ext cx="496623" cy="49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2e50ef7f.PNG">
            <a:extLst>
              <a:ext uri="{FF2B5EF4-FFF2-40B4-BE49-F238E27FC236}">
                <a16:creationId xmlns:a16="http://schemas.microsoft.com/office/drawing/2014/main" id="{39D9770B-DCAF-4771-8E4E-FF04A9F15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176" y="-4314"/>
            <a:ext cx="484615" cy="49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 descr="C:\Users\cheung\AppData\Local\Temp\SNAGHTML27d24173.PNG">
            <a:extLst>
              <a:ext uri="{FF2B5EF4-FFF2-40B4-BE49-F238E27FC236}">
                <a16:creationId xmlns:a16="http://schemas.microsoft.com/office/drawing/2014/main" id="{DA1B0B18-E23A-40DB-A270-CEAD1CD3B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823" y="0"/>
            <a:ext cx="484614" cy="49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AB1D0B-2F54-4871-9EFE-EAD0D0A9C185}"/>
              </a:ext>
            </a:extLst>
          </p:cNvPr>
          <p:cNvSpPr/>
          <p:nvPr/>
        </p:nvSpPr>
        <p:spPr>
          <a:xfrm>
            <a:off x="4537571" y="591468"/>
            <a:ext cx="4090246" cy="2726224"/>
          </a:xfrm>
          <a:prstGeom prst="roundRect">
            <a:avLst>
              <a:gd name="adj" fmla="val 3217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840079-3AC1-47F0-8C0B-37D25A84938E}"/>
              </a:ext>
            </a:extLst>
          </p:cNvPr>
          <p:cNvSpPr txBox="1"/>
          <p:nvPr/>
        </p:nvSpPr>
        <p:spPr>
          <a:xfrm>
            <a:off x="5742142" y="2408717"/>
            <a:ext cx="940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Manifest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File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41A5F1F-7B8E-4028-B7AF-6F7EAEBF6AFF}"/>
              </a:ext>
            </a:extLst>
          </p:cNvPr>
          <p:cNvSpPr txBox="1"/>
          <p:nvPr/>
        </p:nvSpPr>
        <p:spPr>
          <a:xfrm>
            <a:off x="5653241" y="1643658"/>
            <a:ext cx="1014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0000CC"/>
                </a:solidFill>
              </a:rPr>
              <a:t>TOSCA</a:t>
            </a:r>
          </a:p>
          <a:p>
            <a:pPr algn="r"/>
            <a:r>
              <a:rPr lang="en-US" sz="1600" b="1" dirty="0">
                <a:solidFill>
                  <a:srgbClr val="0000CC"/>
                </a:solidFill>
              </a:rPr>
              <a:t>Metadata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6F66803B-305D-4527-803B-F94931759F45}"/>
              </a:ext>
            </a:extLst>
          </p:cNvPr>
          <p:cNvSpPr/>
          <p:nvPr/>
        </p:nvSpPr>
        <p:spPr>
          <a:xfrm>
            <a:off x="4550271" y="3353133"/>
            <a:ext cx="4090246" cy="3201396"/>
          </a:xfrm>
          <a:prstGeom prst="roundRect">
            <a:avLst>
              <a:gd name="adj" fmla="val 1975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5C6818E-EEC7-41FE-B783-3E7961215D96}"/>
              </a:ext>
            </a:extLst>
          </p:cNvPr>
          <p:cNvSpPr/>
          <p:nvPr/>
        </p:nvSpPr>
        <p:spPr>
          <a:xfrm rot="16200000" flipV="1">
            <a:off x="6720907" y="4267139"/>
            <a:ext cx="4238372" cy="259318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2386E8B-8C69-4AF3-99B3-480F8D667CDE}"/>
              </a:ext>
            </a:extLst>
          </p:cNvPr>
          <p:cNvSpPr txBox="1"/>
          <p:nvPr/>
        </p:nvSpPr>
        <p:spPr>
          <a:xfrm rot="16200000">
            <a:off x="7690151" y="5178582"/>
            <a:ext cx="225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Package Artifacts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1D2F48-3788-48B0-B377-CE9846AAD327}"/>
              </a:ext>
            </a:extLst>
          </p:cNvPr>
          <p:cNvSpPr/>
          <p:nvPr/>
        </p:nvSpPr>
        <p:spPr>
          <a:xfrm rot="16200000" flipV="1">
            <a:off x="8024794" y="1272097"/>
            <a:ext cx="1620571" cy="2593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1F261E-7F30-4B0A-A552-B3B13660137F}"/>
              </a:ext>
            </a:extLst>
          </p:cNvPr>
          <p:cNvSpPr txBox="1"/>
          <p:nvPr/>
        </p:nvSpPr>
        <p:spPr>
          <a:xfrm rot="16200000">
            <a:off x="8022005" y="1216295"/>
            <a:ext cx="16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Definition Files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458E4-5413-4CFF-A8CF-36695C2CEDCD}"/>
              </a:ext>
            </a:extLst>
          </p:cNvPr>
          <p:cNvSpPr txBox="1"/>
          <p:nvPr/>
        </p:nvSpPr>
        <p:spPr>
          <a:xfrm>
            <a:off x="4485645" y="6514293"/>
            <a:ext cx="439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Vendor Provided – PNF Onboarding Package</a:t>
            </a:r>
          </a:p>
        </p:txBody>
      </p:sp>
      <p:pic>
        <p:nvPicPr>
          <p:cNvPr id="78" name="Picture 2" descr="C:\Users\cheung\AppData\Local\Temp\SNAGHTML648e60b.PNG">
            <a:extLst>
              <a:ext uri="{FF2B5EF4-FFF2-40B4-BE49-F238E27FC236}">
                <a16:creationId xmlns:a16="http://schemas.microsoft.com/office/drawing/2014/main" id="{EC0E37F2-FD3C-464C-A61D-77704A84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9" y="41683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6EDDC8E-3B8F-4582-8F04-344BF5C9BADB}"/>
              </a:ext>
            </a:extLst>
          </p:cNvPr>
          <p:cNvSpPr/>
          <p:nvPr/>
        </p:nvSpPr>
        <p:spPr>
          <a:xfrm>
            <a:off x="6836229" y="1639377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F728BFA-1F26-4291-8F49-1357CCE4D013}"/>
              </a:ext>
            </a:extLst>
          </p:cNvPr>
          <p:cNvSpPr txBox="1"/>
          <p:nvPr/>
        </p:nvSpPr>
        <p:spPr>
          <a:xfrm>
            <a:off x="6946072" y="1750635"/>
            <a:ext cx="1513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TOSCA Meta</a:t>
            </a:r>
          </a:p>
        </p:txBody>
      </p:sp>
      <p:pic>
        <p:nvPicPr>
          <p:cNvPr id="80" name="Picture 2" descr="C:\Users\cheung\AppData\Local\Temp\SNAGHTML648e60b.PNG">
            <a:extLst>
              <a:ext uri="{FF2B5EF4-FFF2-40B4-BE49-F238E27FC236}">
                <a16:creationId xmlns:a16="http://schemas.microsoft.com/office/drawing/2014/main" id="{0E22653E-56C4-4623-8D38-8A8F96308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540" y="179474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FA4E9BF6-A718-4244-9157-5F995977FF90}"/>
              </a:ext>
            </a:extLst>
          </p:cNvPr>
          <p:cNvSpPr/>
          <p:nvPr/>
        </p:nvSpPr>
        <p:spPr>
          <a:xfrm>
            <a:off x="6824800" y="2375352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" name="Picture 2" descr="C:\Users\cheung\AppData\Local\Temp\SNAGHTML648e60b.PNG">
            <a:extLst>
              <a:ext uri="{FF2B5EF4-FFF2-40B4-BE49-F238E27FC236}">
                <a16:creationId xmlns:a16="http://schemas.microsoft.com/office/drawing/2014/main" id="{8D5EF8A0-1325-4B29-8A4C-73758D95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862" y="2515146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911AC1ED-F3CE-4945-9A60-626C78B8862A}"/>
              </a:ext>
            </a:extLst>
          </p:cNvPr>
          <p:cNvSpPr txBox="1"/>
          <p:nvPr/>
        </p:nvSpPr>
        <p:spPr>
          <a:xfrm>
            <a:off x="6906213" y="2481204"/>
            <a:ext cx="156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Manifest File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599D7CE-F7E3-4572-8C13-EE7D68BFF245}"/>
              </a:ext>
            </a:extLst>
          </p:cNvPr>
          <p:cNvSpPr txBox="1"/>
          <p:nvPr/>
        </p:nvSpPr>
        <p:spPr>
          <a:xfrm>
            <a:off x="145605" y="2453530"/>
            <a:ext cx="4256934" cy="8309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VNF SDK checks PNF keywords in the </a:t>
            </a:r>
            <a:r>
              <a:rPr lang="en-US" sz="1200" b="1" dirty="0">
                <a:solidFill>
                  <a:srgbClr val="FF0000"/>
                </a:solidFill>
              </a:rPr>
              <a:t>MainServiceTemplate.mf (manifest)</a:t>
            </a:r>
            <a:r>
              <a:rPr lang="en-US" sz="1200" b="1" dirty="0"/>
              <a:t> Tags: </a:t>
            </a:r>
            <a:r>
              <a:rPr lang="en-US" sz="1200" b="1" i="1" dirty="0"/>
              <a:t>pnf_product_name, </a:t>
            </a:r>
            <a:r>
              <a:rPr lang="en-US" sz="1200" b="1" dirty="0"/>
              <a:t>and </a:t>
            </a:r>
            <a:r>
              <a:rPr lang="en-US" sz="1200" b="1" i="1" dirty="0"/>
              <a:t>pnf_provider_id</a:t>
            </a:r>
            <a:r>
              <a:rPr lang="en-US" sz="1200" b="1" dirty="0"/>
              <a:t>, </a:t>
            </a:r>
            <a:r>
              <a:rPr lang="en-US" sz="1200" b="1" i="1" dirty="0"/>
              <a:t>pnf_package_version</a:t>
            </a:r>
            <a:r>
              <a:rPr lang="en-US" sz="1200" b="1" dirty="0"/>
              <a:t>, </a:t>
            </a:r>
            <a:r>
              <a:rPr lang="en-US" sz="1200" b="1" i="1" dirty="0"/>
              <a:t>pnf_release_date_time, </a:t>
            </a:r>
            <a:r>
              <a:rPr lang="en-US" sz="1200" b="1" dirty="0"/>
              <a:t>and </a:t>
            </a:r>
            <a:r>
              <a:rPr lang="en-US" sz="1200" b="1" i="1" dirty="0"/>
              <a:t>non_mano_artifact_sets</a:t>
            </a:r>
            <a:r>
              <a:rPr lang="en-US" sz="1200" b="1" dirty="0"/>
              <a:t>.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0D55040-EEF4-4B4A-9FD4-9A781FAFE8CD}"/>
              </a:ext>
            </a:extLst>
          </p:cNvPr>
          <p:cNvSpPr/>
          <p:nvPr/>
        </p:nvSpPr>
        <p:spPr>
          <a:xfrm>
            <a:off x="4427949" y="2590302"/>
            <a:ext cx="1297431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20B94FDF-3399-4814-A1DB-BB05EB42620C}"/>
              </a:ext>
            </a:extLst>
          </p:cNvPr>
          <p:cNvSpPr/>
          <p:nvPr/>
        </p:nvSpPr>
        <p:spPr>
          <a:xfrm>
            <a:off x="86337" y="1387087"/>
            <a:ext cx="4282370" cy="944317"/>
          </a:xfrm>
          <a:prstGeom prst="roundRect">
            <a:avLst>
              <a:gd name="adj" fmla="val 637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4A33D16-C9C8-4A12-9365-B7971AE63D5C}"/>
              </a:ext>
            </a:extLst>
          </p:cNvPr>
          <p:cNvSpPr txBox="1"/>
          <p:nvPr/>
        </p:nvSpPr>
        <p:spPr>
          <a:xfrm>
            <a:off x="137138" y="1431976"/>
            <a:ext cx="420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ETSI SOL004 Validation for </a:t>
            </a:r>
            <a:r>
              <a:rPr lang="en-US" sz="1200" b="1" dirty="0">
                <a:solidFill>
                  <a:srgbClr val="FF0000"/>
                </a:solidFill>
              </a:rPr>
              <a:t>Meta-Data file (</a:t>
            </a:r>
            <a:r>
              <a:rPr lang="en-US" sz="1200" b="1" i="1" dirty="0">
                <a:solidFill>
                  <a:srgbClr val="FF0000"/>
                </a:solidFill>
              </a:rPr>
              <a:t>TOSCA.meta</a:t>
            </a:r>
            <a:r>
              <a:rPr lang="en-US" sz="1200" b="1" dirty="0">
                <a:solidFill>
                  <a:srgbClr val="FF0000"/>
                </a:solidFill>
              </a:rPr>
              <a:t>) </a:t>
            </a:r>
            <a:r>
              <a:rPr lang="en-US" sz="1200" b="1" dirty="0"/>
              <a:t>in PNF Package. VNF-SDK checks for </a:t>
            </a:r>
            <a:r>
              <a:rPr lang="en-US" sz="1200" b="1" i="1" dirty="0"/>
              <a:t>Entry definition, Entry-manifest, Entry-change-log, Entry-tests, </a:t>
            </a:r>
            <a:r>
              <a:rPr lang="en-US" sz="1200" b="1" dirty="0"/>
              <a:t>and</a:t>
            </a:r>
            <a:r>
              <a:rPr lang="en-US" sz="1200" b="1" i="1" dirty="0"/>
              <a:t> Entry-certificates</a:t>
            </a:r>
            <a:endParaRPr lang="en-US" sz="1200" b="1" dirty="0">
              <a:solidFill>
                <a:srgbClr val="0000CC"/>
              </a:solidFill>
            </a:endParaRPr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FDC37724-5DB2-4B46-B213-160E61BD68EC}"/>
              </a:ext>
            </a:extLst>
          </p:cNvPr>
          <p:cNvSpPr/>
          <p:nvPr/>
        </p:nvSpPr>
        <p:spPr>
          <a:xfrm>
            <a:off x="4397123" y="1827471"/>
            <a:ext cx="1297431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4D0D8863-6A47-44B0-B42A-302A7A1B50E7}"/>
              </a:ext>
            </a:extLst>
          </p:cNvPr>
          <p:cNvSpPr/>
          <p:nvPr/>
        </p:nvSpPr>
        <p:spPr>
          <a:xfrm>
            <a:off x="43168" y="1456943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6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9E5E0656-7E5C-47A3-A28D-CF3365506B68}"/>
              </a:ext>
            </a:extLst>
          </p:cNvPr>
          <p:cNvSpPr/>
          <p:nvPr/>
        </p:nvSpPr>
        <p:spPr>
          <a:xfrm>
            <a:off x="43168" y="2446282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5</a:t>
            </a:r>
          </a:p>
        </p:txBody>
      </p:sp>
      <p:sp>
        <p:nvSpPr>
          <p:cNvPr id="66" name="Arrow: Right 65">
            <a:extLst>
              <a:ext uri="{FF2B5EF4-FFF2-40B4-BE49-F238E27FC236}">
                <a16:creationId xmlns:a16="http://schemas.microsoft.com/office/drawing/2014/main" id="{DB072624-F257-45C0-9C5D-AC8CEDD9C791}"/>
              </a:ext>
            </a:extLst>
          </p:cNvPr>
          <p:cNvSpPr/>
          <p:nvPr/>
        </p:nvSpPr>
        <p:spPr>
          <a:xfrm>
            <a:off x="4054234" y="3757846"/>
            <a:ext cx="795665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712D6D7-4B9E-4BB9-8EBF-A9B39AA6CB0B}"/>
              </a:ext>
            </a:extLst>
          </p:cNvPr>
          <p:cNvSpPr/>
          <p:nvPr/>
        </p:nvSpPr>
        <p:spPr>
          <a:xfrm>
            <a:off x="107058" y="3660606"/>
            <a:ext cx="3808774" cy="944317"/>
          </a:xfrm>
          <a:prstGeom prst="roundRect">
            <a:avLst>
              <a:gd name="adj" fmla="val 637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18B8460-552A-4CD5-B299-92CB9A14A2ED}"/>
              </a:ext>
            </a:extLst>
          </p:cNvPr>
          <p:cNvSpPr txBox="1"/>
          <p:nvPr/>
        </p:nvSpPr>
        <p:spPr>
          <a:xfrm>
            <a:off x="154072" y="3797635"/>
            <a:ext cx="3522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VNF-SDK checks </a:t>
            </a:r>
            <a:r>
              <a:rPr lang="en-US" sz="1200" b="1" dirty="0">
                <a:solidFill>
                  <a:srgbClr val="FF0000"/>
                </a:solidFill>
              </a:rPr>
              <a:t>files &amp; directory </a:t>
            </a:r>
            <a:r>
              <a:rPr lang="en-US" sz="1200" b="1" dirty="0"/>
              <a:t>locations defined in the Manifest file actually exist.</a:t>
            </a:r>
            <a:endParaRPr lang="en-US" sz="1200" b="1" dirty="0">
              <a:solidFill>
                <a:srgbClr val="0000CC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28A1F95-DB3E-452D-9850-FBCF74E9B719}"/>
              </a:ext>
            </a:extLst>
          </p:cNvPr>
          <p:cNvSpPr/>
          <p:nvPr/>
        </p:nvSpPr>
        <p:spPr>
          <a:xfrm>
            <a:off x="43168" y="3696013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4</a:t>
            </a:r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4F692B5D-0BBC-453E-9E1E-352DD4C7A103}"/>
              </a:ext>
            </a:extLst>
          </p:cNvPr>
          <p:cNvSpPr/>
          <p:nvPr/>
        </p:nvSpPr>
        <p:spPr>
          <a:xfrm rot="20670654" flipH="1">
            <a:off x="3991172" y="3224131"/>
            <a:ext cx="1749308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2B35D9CD-9221-43AC-B6D0-A13FA159C7C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664" y="3704366"/>
            <a:ext cx="423245" cy="401725"/>
          </a:xfrm>
          <a:prstGeom prst="rect">
            <a:avLst/>
          </a:prstGeom>
        </p:spPr>
      </p:pic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F3141054-A034-44BD-BB12-6A3551315816}"/>
              </a:ext>
            </a:extLst>
          </p:cNvPr>
          <p:cNvSpPr/>
          <p:nvPr/>
        </p:nvSpPr>
        <p:spPr>
          <a:xfrm>
            <a:off x="2760171" y="4892681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CEB969D-6A6A-43EB-A4F4-D0088EFF9AFB}"/>
              </a:ext>
            </a:extLst>
          </p:cNvPr>
          <p:cNvSpPr txBox="1"/>
          <p:nvPr/>
        </p:nvSpPr>
        <p:spPr>
          <a:xfrm>
            <a:off x="2969428" y="5003939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License</a:t>
            </a:r>
          </a:p>
        </p:txBody>
      </p:sp>
      <p:pic>
        <p:nvPicPr>
          <p:cNvPr id="93" name="Picture 2" descr="C:\Users\cheung\AppData\Local\Temp\SNAGHTML648e60b.PNG">
            <a:extLst>
              <a:ext uri="{FF2B5EF4-FFF2-40B4-BE49-F238E27FC236}">
                <a16:creationId xmlns:a16="http://schemas.microsoft.com/office/drawing/2014/main" id="{99F0F170-5718-4A24-9C38-CDED6C459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32" y="504804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BF154E44-62C7-48CF-BAB2-1B49A2CDA9CC}"/>
              </a:ext>
            </a:extLst>
          </p:cNvPr>
          <p:cNvSpPr/>
          <p:nvPr/>
        </p:nvSpPr>
        <p:spPr>
          <a:xfrm>
            <a:off x="2748742" y="5735336"/>
            <a:ext cx="1702169" cy="64592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7" name="Picture 2" descr="C:\Users\cheung\AppData\Local\Temp\SNAGHTML648e60b.PNG">
            <a:extLst>
              <a:ext uri="{FF2B5EF4-FFF2-40B4-BE49-F238E27FC236}">
                <a16:creationId xmlns:a16="http://schemas.microsoft.com/office/drawing/2014/main" id="{C74F9BD4-0511-4E5A-BBD5-645B4D263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54" y="5875130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11E908E-C745-4F5F-AE8D-FA1D1A5F11BF}"/>
              </a:ext>
            </a:extLst>
          </p:cNvPr>
          <p:cNvSpPr txBox="1"/>
          <p:nvPr/>
        </p:nvSpPr>
        <p:spPr>
          <a:xfrm>
            <a:off x="2969428" y="5841188"/>
            <a:ext cx="1282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Certificate</a:t>
            </a:r>
          </a:p>
        </p:txBody>
      </p:sp>
      <p:pic>
        <p:nvPicPr>
          <p:cNvPr id="99" name="Picture 2" descr="C:\Users\cheung\AppData\Local\Temp\SNAGHTML141a1196.PNG">
            <a:extLst>
              <a:ext uri="{FF2B5EF4-FFF2-40B4-BE49-F238E27FC236}">
                <a16:creationId xmlns:a16="http://schemas.microsoft.com/office/drawing/2014/main" id="{31A26831-9502-43C4-B137-3148A6316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12" y="5051949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2" descr="C:\Users\cheung\AppData\Local\Temp\SNAGHTML141a1196.PNG">
            <a:extLst>
              <a:ext uri="{FF2B5EF4-FFF2-40B4-BE49-F238E27FC236}">
                <a16:creationId xmlns:a16="http://schemas.microsoft.com/office/drawing/2014/main" id="{D284F1E2-5B97-402A-8E90-F38771DC1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02" y="5874492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C:\Users\cheung\AppData\Local\Temp\SNAGHTML141a1196.PNG">
            <a:extLst>
              <a:ext uri="{FF2B5EF4-FFF2-40B4-BE49-F238E27FC236}">
                <a16:creationId xmlns:a16="http://schemas.microsoft.com/office/drawing/2014/main" id="{59DD6EFD-6567-497E-B982-B1AD3CA2F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240" y="4161720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3431F08-71B3-4E9A-BC65-A0C6671062D7}"/>
              </a:ext>
            </a:extLst>
          </p:cNvPr>
          <p:cNvSpPr/>
          <p:nvPr/>
        </p:nvSpPr>
        <p:spPr>
          <a:xfrm>
            <a:off x="107058" y="4866344"/>
            <a:ext cx="1994134" cy="726026"/>
          </a:xfrm>
          <a:prstGeom prst="roundRect">
            <a:avLst>
              <a:gd name="adj" fmla="val 637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B72B740-07CE-4158-873E-2898736372BC}"/>
              </a:ext>
            </a:extLst>
          </p:cNvPr>
          <p:cNvSpPr txBox="1"/>
          <p:nvPr/>
        </p:nvSpPr>
        <p:spPr>
          <a:xfrm>
            <a:off x="154072" y="4911026"/>
            <a:ext cx="162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License File</a:t>
            </a:r>
            <a:r>
              <a:rPr lang="en-US" sz="1200" b="1" dirty="0"/>
              <a:t> Check</a:t>
            </a:r>
          </a:p>
          <a:p>
            <a:r>
              <a:rPr lang="en-US" sz="1200" b="1" dirty="0"/>
              <a:t>This is a license term file</a:t>
            </a:r>
          </a:p>
          <a:p>
            <a:endParaRPr lang="en-US" sz="1200" b="1" dirty="0">
              <a:solidFill>
                <a:srgbClr val="0000CC"/>
              </a:solidFill>
            </a:endParaRPr>
          </a:p>
        </p:txBody>
      </p:sp>
      <p:sp>
        <p:nvSpPr>
          <p:cNvPr id="104" name="Arrow: Right 103">
            <a:extLst>
              <a:ext uri="{FF2B5EF4-FFF2-40B4-BE49-F238E27FC236}">
                <a16:creationId xmlns:a16="http://schemas.microsoft.com/office/drawing/2014/main" id="{3B264285-3943-41AF-A604-F809B4C04FAF}"/>
              </a:ext>
            </a:extLst>
          </p:cNvPr>
          <p:cNvSpPr/>
          <p:nvPr/>
        </p:nvSpPr>
        <p:spPr>
          <a:xfrm>
            <a:off x="1835150" y="5113061"/>
            <a:ext cx="506614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85B8BD0-E902-4419-B19D-56904A3E5ADD}"/>
              </a:ext>
            </a:extLst>
          </p:cNvPr>
          <p:cNvSpPr/>
          <p:nvPr/>
        </p:nvSpPr>
        <p:spPr>
          <a:xfrm>
            <a:off x="43168" y="4917953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2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BDFCFA70-B763-47C5-9C87-B1C5A008601C}"/>
              </a:ext>
            </a:extLst>
          </p:cNvPr>
          <p:cNvSpPr/>
          <p:nvPr/>
        </p:nvSpPr>
        <p:spPr>
          <a:xfrm>
            <a:off x="107058" y="5728746"/>
            <a:ext cx="1994134" cy="726026"/>
          </a:xfrm>
          <a:prstGeom prst="roundRect">
            <a:avLst>
              <a:gd name="adj" fmla="val 6377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4746C83-FA5F-4DAC-9E88-56EE484FAF03}"/>
              </a:ext>
            </a:extLst>
          </p:cNvPr>
          <p:cNvSpPr txBox="1"/>
          <p:nvPr/>
        </p:nvSpPr>
        <p:spPr>
          <a:xfrm>
            <a:off x="154072" y="5920185"/>
            <a:ext cx="1620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Certificate File </a:t>
            </a:r>
            <a:r>
              <a:rPr lang="en-US" sz="1200" b="1" dirty="0"/>
              <a:t>Check</a:t>
            </a:r>
            <a:endParaRPr lang="en-US" sz="1200" b="1" dirty="0">
              <a:solidFill>
                <a:srgbClr val="0000CC"/>
              </a:solidFill>
            </a:endParaRPr>
          </a:p>
        </p:txBody>
      </p: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405CFF48-61A5-4F54-AA70-978B87B00B19}"/>
              </a:ext>
            </a:extLst>
          </p:cNvPr>
          <p:cNvSpPr/>
          <p:nvPr/>
        </p:nvSpPr>
        <p:spPr>
          <a:xfrm>
            <a:off x="1835150" y="5944983"/>
            <a:ext cx="506614" cy="256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984E3D60-C876-43BB-A2AE-CFA653954A56}"/>
              </a:ext>
            </a:extLst>
          </p:cNvPr>
          <p:cNvSpPr/>
          <p:nvPr/>
        </p:nvSpPr>
        <p:spPr>
          <a:xfrm>
            <a:off x="43168" y="5780355"/>
            <a:ext cx="166662" cy="205310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3</a:t>
            </a:r>
          </a:p>
        </p:txBody>
      </p:sp>
      <p:pic>
        <p:nvPicPr>
          <p:cNvPr id="113" name="Picture 2" descr="C:\Users\cheung\AppData\Local\Temp\SNAGHTML141a1196.PNG">
            <a:extLst>
              <a:ext uri="{FF2B5EF4-FFF2-40B4-BE49-F238E27FC236}">
                <a16:creationId xmlns:a16="http://schemas.microsoft.com/office/drawing/2014/main" id="{456E0551-9431-4432-9376-92F463AC5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72" y="2554979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C:\Users\cheung\AppData\Local\Temp\SNAGHTML141a1196.PNG">
            <a:extLst>
              <a:ext uri="{FF2B5EF4-FFF2-40B4-BE49-F238E27FC236}">
                <a16:creationId xmlns:a16="http://schemas.microsoft.com/office/drawing/2014/main" id="{AF2D676E-4F0E-40AB-864D-B58FB4596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72" y="1739911"/>
            <a:ext cx="395199" cy="3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779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4A9C17C-44B9-4D70-AB5C-C78D323B63CF}"/>
              </a:ext>
            </a:extLst>
          </p:cNvPr>
          <p:cNvGrpSpPr/>
          <p:nvPr/>
        </p:nvGrpSpPr>
        <p:grpSpPr>
          <a:xfrm>
            <a:off x="1034006" y="2091259"/>
            <a:ext cx="1276411" cy="749118"/>
            <a:chOff x="2335426" y="2513026"/>
            <a:chExt cx="1276411" cy="82707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0D677DE-D5CC-4C5E-B67D-F03DB44640F8}"/>
                </a:ext>
              </a:extLst>
            </p:cNvPr>
            <p:cNvSpPr/>
            <p:nvPr/>
          </p:nvSpPr>
          <p:spPr>
            <a:xfrm>
              <a:off x="2335426" y="2514837"/>
              <a:ext cx="127641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518C74-A188-460E-A6BF-C267ABD7443B}"/>
                </a:ext>
              </a:extLst>
            </p:cNvPr>
            <p:cNvSpPr txBox="1"/>
            <p:nvPr/>
          </p:nvSpPr>
          <p:spPr>
            <a:xfrm>
              <a:off x="2659585" y="2513026"/>
              <a:ext cx="622286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SDK</a:t>
              </a:r>
            </a:p>
          </p:txBody>
        </p:sp>
      </p:grpSp>
      <p:pic>
        <p:nvPicPr>
          <p:cNvPr id="7" name="Picture 2" descr="C:\Users\cheung\AppData\Local\Temp\SNAGHTML1da75636.PNG">
            <a:extLst>
              <a:ext uri="{FF2B5EF4-FFF2-40B4-BE49-F238E27FC236}">
                <a16:creationId xmlns:a16="http://schemas.microsoft.com/office/drawing/2014/main" id="{AFAC2AF5-5A2C-4270-9301-6D1EC7369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85" y="2055337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FDFB5E-5212-4E96-99E3-865123FEA844}"/>
              </a:ext>
            </a:extLst>
          </p:cNvPr>
          <p:cNvSpPr txBox="1"/>
          <p:nvPr/>
        </p:nvSpPr>
        <p:spPr>
          <a:xfrm>
            <a:off x="515214" y="3773439"/>
            <a:ext cx="22014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</a:rPr>
              <a:t>PNF CSAR Package</a:t>
            </a:r>
          </a:p>
          <a:p>
            <a:r>
              <a:rPr lang="en-US" sz="1600" dirty="0">
                <a:solidFill>
                  <a:srgbClr val="0000CC"/>
                </a:solidFill>
              </a:rPr>
              <a:t>(Vendor onboarded)</a:t>
            </a:r>
          </a:p>
          <a:p>
            <a:r>
              <a:rPr lang="en-US" sz="1600" dirty="0">
                <a:solidFill>
                  <a:srgbClr val="0000CC"/>
                </a:solidFill>
              </a:rPr>
              <a:t>VSP [vendor s/w product]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F7AC6C-B0DD-413B-A601-4287FE0FE2A8}"/>
              </a:ext>
            </a:extLst>
          </p:cNvPr>
          <p:cNvGrpSpPr/>
          <p:nvPr/>
        </p:nvGrpSpPr>
        <p:grpSpPr>
          <a:xfrm>
            <a:off x="3714169" y="2078598"/>
            <a:ext cx="1645002" cy="747478"/>
            <a:chOff x="2302067" y="2514837"/>
            <a:chExt cx="1645002" cy="825263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5F4BADF-9496-485D-8F45-A9A27BBF10F8}"/>
                </a:ext>
              </a:extLst>
            </p:cNvPr>
            <p:cNvSpPr/>
            <p:nvPr/>
          </p:nvSpPr>
          <p:spPr>
            <a:xfrm>
              <a:off x="2335426" y="2514837"/>
              <a:ext cx="1558542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4C19FC-DEA1-40F6-BEC0-6A489E1D8A97}"/>
                </a:ext>
              </a:extLst>
            </p:cNvPr>
            <p:cNvSpPr txBox="1"/>
            <p:nvPr/>
          </p:nvSpPr>
          <p:spPr>
            <a:xfrm>
              <a:off x="2302067" y="2519214"/>
              <a:ext cx="1645002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 Studio</a:t>
              </a:r>
            </a:p>
          </p:txBody>
        </p:sp>
      </p:grpSp>
      <p:pic>
        <p:nvPicPr>
          <p:cNvPr id="20" name="Picture 2" descr="C:\Users\cheung\AppData\Local\Temp\SNAGHTML1da75636.PNG">
            <a:extLst>
              <a:ext uri="{FF2B5EF4-FFF2-40B4-BE49-F238E27FC236}">
                <a16:creationId xmlns:a16="http://schemas.microsoft.com/office/drawing/2014/main" id="{BCEC9026-9251-4CEF-8A07-593FD1CBF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564" y="2041035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B59C59-0998-4468-A3A6-0A47A78296E3}"/>
              </a:ext>
            </a:extLst>
          </p:cNvPr>
          <p:cNvSpPr txBox="1"/>
          <p:nvPr/>
        </p:nvSpPr>
        <p:spPr>
          <a:xfrm>
            <a:off x="3713085" y="3565017"/>
            <a:ext cx="169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SDC Internal CSAR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PNF Package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6E44CD-3084-4074-825C-D0561B48E9E1}"/>
              </a:ext>
            </a:extLst>
          </p:cNvPr>
          <p:cNvGrpSpPr/>
          <p:nvPr/>
        </p:nvGrpSpPr>
        <p:grpSpPr>
          <a:xfrm>
            <a:off x="4040937" y="936785"/>
            <a:ext cx="1230095" cy="747476"/>
            <a:chOff x="2582119" y="2514837"/>
            <a:chExt cx="1342758" cy="82526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FEA991D-FE22-461C-A533-13CA7FE6E7FE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E2AFF27-6558-40E7-B730-68165C1DA906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126453-6EC0-4445-AE05-1B700231B12A}"/>
              </a:ext>
            </a:extLst>
          </p:cNvPr>
          <p:cNvGrpSpPr/>
          <p:nvPr/>
        </p:nvGrpSpPr>
        <p:grpSpPr>
          <a:xfrm>
            <a:off x="3960396" y="901157"/>
            <a:ext cx="413813" cy="473659"/>
            <a:chOff x="1212463" y="2713512"/>
            <a:chExt cx="789661" cy="903864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05692F9-2580-4D87-ACEB-59B3608C34D2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88E5531-A5B7-4288-8918-217E48FE1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A670D0D-125F-430D-8FAD-B1DB76446712}"/>
              </a:ext>
            </a:extLst>
          </p:cNvPr>
          <p:cNvGrpSpPr/>
          <p:nvPr/>
        </p:nvGrpSpPr>
        <p:grpSpPr>
          <a:xfrm>
            <a:off x="3793844" y="4818529"/>
            <a:ext cx="1673728" cy="747476"/>
            <a:chOff x="2335426" y="2514837"/>
            <a:chExt cx="1589451" cy="825263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AF1AAE1A-6287-4239-823F-7242B93377F8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FFC0485-D8CD-48A2-BD83-D51FBDC82F4F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E70338C-27E5-4874-B93E-ABB25559FD62}"/>
              </a:ext>
            </a:extLst>
          </p:cNvPr>
          <p:cNvGrpSpPr/>
          <p:nvPr/>
        </p:nvGrpSpPr>
        <p:grpSpPr>
          <a:xfrm>
            <a:off x="3793844" y="5665084"/>
            <a:ext cx="1684333" cy="669477"/>
            <a:chOff x="2135565" y="2514256"/>
            <a:chExt cx="1789312" cy="1145699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0DA55AE-BF68-4FB0-B79E-EC1F41B5515B}"/>
                </a:ext>
              </a:extLst>
            </p:cNvPr>
            <p:cNvSpPr/>
            <p:nvPr/>
          </p:nvSpPr>
          <p:spPr>
            <a:xfrm>
              <a:off x="2135565" y="2514837"/>
              <a:ext cx="1789312" cy="1145118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B71098-F175-46D5-8500-184359682282}"/>
                </a:ext>
              </a:extLst>
            </p:cNvPr>
            <p:cNvSpPr txBox="1"/>
            <p:nvPr/>
          </p:nvSpPr>
          <p:spPr>
            <a:xfrm>
              <a:off x="2391009" y="2514256"/>
              <a:ext cx="1244557" cy="110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PM</a:t>
              </a:r>
            </a:p>
            <a:p>
              <a:pPr algn="ctr"/>
              <a:r>
                <a:rPr lang="en-US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Dictionary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C59E9F3-D937-4389-9AFD-71E8EDC2C5AE}"/>
              </a:ext>
            </a:extLst>
          </p:cNvPr>
          <p:cNvSpPr txBox="1"/>
          <p:nvPr/>
        </p:nvSpPr>
        <p:spPr>
          <a:xfrm>
            <a:off x="3879288" y="1646681"/>
            <a:ext cx="13404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Deployment Section</a:t>
            </a:r>
          </a:p>
          <a:p>
            <a:r>
              <a:rPr lang="en-US" sz="1100" dirty="0"/>
              <a:t>To Attach Artifacts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4E0F4F-D9D3-4E94-89A8-69E66C1AB5F9}"/>
              </a:ext>
            </a:extLst>
          </p:cNvPr>
          <p:cNvSpPr txBox="1"/>
          <p:nvPr/>
        </p:nvSpPr>
        <p:spPr>
          <a:xfrm>
            <a:off x="7092307" y="3721677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</a:rPr>
              <a:t>SDC Service </a:t>
            </a:r>
          </a:p>
          <a:p>
            <a:r>
              <a:rPr lang="en-US" sz="1600" b="1" dirty="0">
                <a:solidFill>
                  <a:srgbClr val="006600"/>
                </a:solidFill>
              </a:rPr>
              <a:t>CSAR Package</a:t>
            </a:r>
          </a:p>
        </p:txBody>
      </p:sp>
      <p:pic>
        <p:nvPicPr>
          <p:cNvPr id="8" name="Picture 2" descr="C:\Users\cheung\AppData\Local\Temp\SNAGHTML648e60b.PNG">
            <a:extLst>
              <a:ext uri="{FF2B5EF4-FFF2-40B4-BE49-F238E27FC236}">
                <a16:creationId xmlns:a16="http://schemas.microsoft.com/office/drawing/2014/main" id="{20E957D8-3C17-41F5-9BE8-1AF30F377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65" y="3042870"/>
            <a:ext cx="513754" cy="66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AAE506F-DE7A-4CB9-AB39-BA64F67FA7C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597" y="2938630"/>
            <a:ext cx="597355" cy="67215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7925C60-A363-4AB9-8F43-26336EEBA37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8306" y="2934891"/>
            <a:ext cx="530436" cy="689804"/>
          </a:xfrm>
          <a:prstGeom prst="rect">
            <a:avLst/>
          </a:prstGeom>
        </p:spPr>
      </p:pic>
      <p:sp>
        <p:nvSpPr>
          <p:cNvPr id="42" name="Arrow: Up 41">
            <a:extLst>
              <a:ext uri="{FF2B5EF4-FFF2-40B4-BE49-F238E27FC236}">
                <a16:creationId xmlns:a16="http://schemas.microsoft.com/office/drawing/2014/main" id="{3FA59D80-E096-4785-8DDB-0E4A8D193489}"/>
              </a:ext>
            </a:extLst>
          </p:cNvPr>
          <p:cNvSpPr/>
          <p:nvPr/>
        </p:nvSpPr>
        <p:spPr>
          <a:xfrm>
            <a:off x="4406601" y="4093337"/>
            <a:ext cx="426937" cy="58971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A9ACAD8-134D-4B7A-AC1D-51174267B3B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94" y="1680679"/>
            <a:ext cx="369630" cy="331436"/>
          </a:xfrm>
          <a:prstGeom prst="rect">
            <a:avLst/>
          </a:prstGeom>
        </p:spPr>
      </p:pic>
      <p:pic>
        <p:nvPicPr>
          <p:cNvPr id="45" name="Picture 2" descr="C:\Users\cheung\AppData\Local\Temp\SNAGHTML2e50ef7f.PNG">
            <a:extLst>
              <a:ext uri="{FF2B5EF4-FFF2-40B4-BE49-F238E27FC236}">
                <a16:creationId xmlns:a16="http://schemas.microsoft.com/office/drawing/2014/main" id="{27B1F38F-7832-405E-ACBF-7287792AA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429" y="3007674"/>
            <a:ext cx="606168" cy="6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Arrow: Up 45">
            <a:extLst>
              <a:ext uri="{FF2B5EF4-FFF2-40B4-BE49-F238E27FC236}">
                <a16:creationId xmlns:a16="http://schemas.microsoft.com/office/drawing/2014/main" id="{A225E5F4-9137-42B5-AC46-034FD2C6ED6A}"/>
              </a:ext>
            </a:extLst>
          </p:cNvPr>
          <p:cNvSpPr/>
          <p:nvPr/>
        </p:nvSpPr>
        <p:spPr>
          <a:xfrm rot="5400000" flipH="1">
            <a:off x="2403177" y="3232828"/>
            <a:ext cx="1385938" cy="5304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Arrow: Up 46">
            <a:extLst>
              <a:ext uri="{FF2B5EF4-FFF2-40B4-BE49-F238E27FC236}">
                <a16:creationId xmlns:a16="http://schemas.microsoft.com/office/drawing/2014/main" id="{AFB6E7FA-2B37-4C87-AC41-4CAB7AE9DD68}"/>
              </a:ext>
            </a:extLst>
          </p:cNvPr>
          <p:cNvSpPr/>
          <p:nvPr/>
        </p:nvSpPr>
        <p:spPr>
          <a:xfrm rot="5400000" flipH="1">
            <a:off x="5473201" y="3135150"/>
            <a:ext cx="1385938" cy="5304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027E0BD-69FF-4D4F-AD75-1D233C90D8B7}"/>
              </a:ext>
            </a:extLst>
          </p:cNvPr>
          <p:cNvSpPr/>
          <p:nvPr/>
        </p:nvSpPr>
        <p:spPr>
          <a:xfrm>
            <a:off x="330059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0662C8A-B3C1-40DA-81CD-A5ADED8092C5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3F335F4-93F7-46C9-BF24-EA414F16E8A4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4E8BF2-9212-4448-AB78-703A4C7A9A9B}"/>
                </a:ext>
              </a:extLst>
            </p:cNvPr>
            <p:cNvSpPr txBox="1"/>
            <p:nvPr/>
          </p:nvSpPr>
          <p:spPr>
            <a:xfrm>
              <a:off x="3319238" y="-13353"/>
              <a:ext cx="24849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PACKAGES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4BE881E-5BAA-427C-A901-0980A61B8808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98CBF54-632A-472B-A7B3-6498C98CC1C4}"/>
              </a:ext>
            </a:extLst>
          </p:cNvPr>
          <p:cNvSpPr/>
          <p:nvPr/>
        </p:nvSpPr>
        <p:spPr>
          <a:xfrm>
            <a:off x="3428849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6044BBB3-05AF-4337-ACD4-FC8C181A4316}"/>
              </a:ext>
            </a:extLst>
          </p:cNvPr>
          <p:cNvSpPr/>
          <p:nvPr/>
        </p:nvSpPr>
        <p:spPr>
          <a:xfrm>
            <a:off x="6409795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C37439C-8110-481C-8513-4398AD73B3C5}"/>
              </a:ext>
            </a:extLst>
          </p:cNvPr>
          <p:cNvGrpSpPr/>
          <p:nvPr/>
        </p:nvGrpSpPr>
        <p:grpSpPr>
          <a:xfrm>
            <a:off x="6872653" y="2036503"/>
            <a:ext cx="1558542" cy="747478"/>
            <a:chOff x="2335426" y="2514837"/>
            <a:chExt cx="1558542" cy="825263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5ED847F3-1610-45BC-B374-A62C819AECBE}"/>
                </a:ext>
              </a:extLst>
            </p:cNvPr>
            <p:cNvSpPr/>
            <p:nvPr/>
          </p:nvSpPr>
          <p:spPr>
            <a:xfrm>
              <a:off x="2335426" y="2514837"/>
              <a:ext cx="1558542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4CE8577-4624-4645-8039-2A2EB7255324}"/>
                </a:ext>
              </a:extLst>
            </p:cNvPr>
            <p:cNvSpPr txBox="1"/>
            <p:nvPr/>
          </p:nvSpPr>
          <p:spPr>
            <a:xfrm>
              <a:off x="2376127" y="2519214"/>
              <a:ext cx="1496885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Deployment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Studio</a:t>
              </a:r>
            </a:p>
          </p:txBody>
        </p:sp>
      </p:grpSp>
      <p:pic>
        <p:nvPicPr>
          <p:cNvPr id="58" name="Picture 2" descr="C:\Users\cheung\AppData\Local\Temp\SNAGHTML1da75636.PNG">
            <a:extLst>
              <a:ext uri="{FF2B5EF4-FFF2-40B4-BE49-F238E27FC236}">
                <a16:creationId xmlns:a16="http://schemas.microsoft.com/office/drawing/2014/main" id="{B0D81388-8502-450F-A2F3-A82347E69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77" y="2175469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0BAC11FA-29BB-48E8-8C64-3805F01872B0}"/>
              </a:ext>
            </a:extLst>
          </p:cNvPr>
          <p:cNvGrpSpPr/>
          <p:nvPr/>
        </p:nvGrpSpPr>
        <p:grpSpPr>
          <a:xfrm>
            <a:off x="7167214" y="871635"/>
            <a:ext cx="1230095" cy="747476"/>
            <a:chOff x="2582119" y="2514837"/>
            <a:chExt cx="1342758" cy="82526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103C7E9D-71C2-4205-A44A-D5EB2036FEFB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3C1D4ED-D421-4CD3-BE21-79CDAA567658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6A8C26F-1BD5-4FB6-815A-8E8302B5C00E}"/>
              </a:ext>
            </a:extLst>
          </p:cNvPr>
          <p:cNvGrpSpPr/>
          <p:nvPr/>
        </p:nvGrpSpPr>
        <p:grpSpPr>
          <a:xfrm>
            <a:off x="7086673" y="836007"/>
            <a:ext cx="413813" cy="473659"/>
            <a:chOff x="1212463" y="2713512"/>
            <a:chExt cx="789661" cy="90386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D5EB2081-3991-43B4-8FBC-3AC6341DA4FE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95D5FF43-B7D4-4B9E-8E51-031AA0672C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8BD4AF9D-5F42-4E12-9A4B-32ACD576FB22}"/>
              </a:ext>
            </a:extLst>
          </p:cNvPr>
          <p:cNvSpPr txBox="1"/>
          <p:nvPr/>
        </p:nvSpPr>
        <p:spPr>
          <a:xfrm>
            <a:off x="3256233" y="4229987"/>
            <a:ext cx="2586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VNF 1. TOSCA / 2. AID Model</a:t>
            </a:r>
          </a:p>
        </p:txBody>
      </p:sp>
    </p:spTree>
    <p:extLst>
      <p:ext uri="{BB962C8B-B14F-4D97-AF65-F5344CB8AC3E}">
        <p14:creationId xmlns:p14="http://schemas.microsoft.com/office/powerpoint/2010/main" val="327027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0D9BCF-B8D1-4EAA-AA48-696FCAB7D64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5C2113A-3728-4361-89CD-1D219399D5E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4551621-62BC-4237-A366-7431CADC333D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DAB6F05-2412-4896-A568-DB8368A09A1B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5666572-5F67-4397-A2A2-370864495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1" name="Shape 72">
                <a:extLst>
                  <a:ext uri="{FF2B5EF4-FFF2-40B4-BE49-F238E27FC236}">
                    <a16:creationId xmlns:a16="http://schemas.microsoft.com/office/drawing/2014/main" id="{07D4C266-6882-4906-AF72-0E30EE05DFDA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21062D-6756-4F06-B3B9-D27ECE49583E}"/>
                </a:ext>
              </a:extLst>
            </p:cNvPr>
            <p:cNvSpPr/>
            <p:nvPr/>
          </p:nvSpPr>
          <p:spPr>
            <a:xfrm>
              <a:off x="241729" y="-2880"/>
              <a:ext cx="55127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Onboarding and Design Time</a:t>
              </a:r>
              <a:endParaRPr lang="en-US" sz="3200" dirty="0"/>
            </a:p>
          </p:txBody>
        </p:sp>
        <p:pic>
          <p:nvPicPr>
            <p:cNvPr id="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7B501F9A-DC15-4C18-A7F5-8BFB27D0EA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548" y="2559"/>
              <a:ext cx="541869" cy="54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E2BD11B5-DFBA-473D-984C-D2A48EE69CD0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319DD3-EF96-4D49-B69C-AF809E00B397}"/>
              </a:ext>
            </a:extLst>
          </p:cNvPr>
          <p:cNvSpPr txBox="1"/>
          <p:nvPr/>
        </p:nvSpPr>
        <p:spPr>
          <a:xfrm rot="16200000">
            <a:off x="-223821" y="566491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WHO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8957B6E-0543-4C0E-88EA-B2E17B6ECA01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447D55C-2C36-486B-8EE1-AA9BDE8D0CAD}"/>
              </a:ext>
            </a:extLst>
          </p:cNvPr>
          <p:cNvSpPr txBox="1"/>
          <p:nvPr/>
        </p:nvSpPr>
        <p:spPr>
          <a:xfrm rot="16200000">
            <a:off x="-282471" y="363471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A534D7B-7A09-4A6A-876D-ECBEF8F68483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D519C56-DAE4-4114-B74B-51C87F97F22B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9649C0C-CC5C-4DEE-A33B-7B4F69097009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71" name="Arrow: Pentagon 70">
              <a:extLst>
                <a:ext uri="{FF2B5EF4-FFF2-40B4-BE49-F238E27FC236}">
                  <a16:creationId xmlns:a16="http://schemas.microsoft.com/office/drawing/2014/main" id="{4EFCC55C-BF9F-40B9-8279-2A5C75C4859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2" name="Arrow: Chevron 71">
              <a:extLst>
                <a:ext uri="{FF2B5EF4-FFF2-40B4-BE49-F238E27FC236}">
                  <a16:creationId xmlns:a16="http://schemas.microsoft.com/office/drawing/2014/main" id="{95508FE2-C806-4987-B848-4837D05DB850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23AB9FB-42D5-4D39-BAEF-60A636768813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74" name="Arrow: Pentagon 73">
              <a:extLst>
                <a:ext uri="{FF2B5EF4-FFF2-40B4-BE49-F238E27FC236}">
                  <a16:creationId xmlns:a16="http://schemas.microsoft.com/office/drawing/2014/main" id="{A1D21B5C-03AB-4A35-8339-B143C603F0B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id="{D28C0202-B59D-40F2-BA3C-3A7BEF948FE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84AAC96-CCD7-4566-99B8-60136BFA88A6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80" name="Arrow: Pentagon 79">
              <a:extLst>
                <a:ext uri="{FF2B5EF4-FFF2-40B4-BE49-F238E27FC236}">
                  <a16:creationId xmlns:a16="http://schemas.microsoft.com/office/drawing/2014/main" id="{0D6693B1-B290-47AF-B70B-1337FCB263E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81" name="Arrow: Chevron 80">
              <a:extLst>
                <a:ext uri="{FF2B5EF4-FFF2-40B4-BE49-F238E27FC236}">
                  <a16:creationId xmlns:a16="http://schemas.microsoft.com/office/drawing/2014/main" id="{3319D2B0-5574-472C-861B-0284EFC3ECE4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2" name="Rectangle 161">
            <a:extLst>
              <a:ext uri="{FF2B5EF4-FFF2-40B4-BE49-F238E27FC236}">
                <a16:creationId xmlns:a16="http://schemas.microsoft.com/office/drawing/2014/main" id="{8EFDD8B1-4F44-4555-ABA1-61E4E7A8E5B9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4162E357-D45B-4409-8438-958F7FD050F1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1641F21-9696-41DF-A7AB-2B5F123AA6E4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A1E63252-81AC-45F3-A10A-FBA7ECBB241D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36E4955-C817-4CF1-8A58-18DD85F636F1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45A434-DC6F-4085-A026-46F02167342F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D6EA4A-9A55-4406-9436-AB500647A2D5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EC335-00BB-4625-BFD4-023F74AFAD9C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E1A766-9635-4F88-A448-23423A63D67A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9EC8B4-C244-44D7-A465-E1715462E8DE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15905B-F7B8-4C10-BFBB-64A3E468AF5A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ECA535-5684-4039-AC00-3C6AC086D858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827D24-0F7F-4111-8C3F-9E176830A3CE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7E6CCC-E639-4FC1-8E02-7C76364F30EE}"/>
              </a:ext>
            </a:extLst>
          </p:cNvPr>
          <p:cNvSpPr txBox="1"/>
          <p:nvPr/>
        </p:nvSpPr>
        <p:spPr>
          <a:xfrm>
            <a:off x="274023" y="749149"/>
            <a:ext cx="1679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16E962-6435-4014-A8AF-BB0477B092BD}"/>
              </a:ext>
            </a:extLst>
          </p:cNvPr>
          <p:cNvSpPr txBox="1"/>
          <p:nvPr/>
        </p:nvSpPr>
        <p:spPr>
          <a:xfrm>
            <a:off x="3774506" y="749149"/>
            <a:ext cx="1801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Platform ONAP 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D1C71-FA62-4EC2-A2CE-9BA6007F14EE}"/>
              </a:ext>
            </a:extLst>
          </p:cNvPr>
          <p:cNvSpPr txBox="1"/>
          <p:nvPr/>
        </p:nvSpPr>
        <p:spPr>
          <a:xfrm>
            <a:off x="5580764" y="749149"/>
            <a:ext cx="154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SDC CSAR Artifacts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729D3E-CD87-41AE-88A8-C361BC8AE4E0}"/>
              </a:ext>
            </a:extLst>
          </p:cNvPr>
          <p:cNvSpPr txBox="1"/>
          <p:nvPr/>
        </p:nvSpPr>
        <p:spPr>
          <a:xfrm>
            <a:off x="7405664" y="771451"/>
            <a:ext cx="1034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NF Instance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EFE285-8C7C-46B6-A281-E496A5F5A2C8}"/>
              </a:ext>
            </a:extLst>
          </p:cNvPr>
          <p:cNvSpPr txBox="1"/>
          <p:nvPr/>
        </p:nvSpPr>
        <p:spPr>
          <a:xfrm>
            <a:off x="267122" y="2647215"/>
            <a:ext cx="1558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Package Delivery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111DC8-B02E-445E-BEC1-DFDF04F2F682}"/>
              </a:ext>
            </a:extLst>
          </p:cNvPr>
          <p:cNvSpPr txBox="1"/>
          <p:nvPr/>
        </p:nvSpPr>
        <p:spPr>
          <a:xfrm>
            <a:off x="3767607" y="2647215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0AAB91-6B73-44A1-A26D-9F9C44EB0635}"/>
              </a:ext>
            </a:extLst>
          </p:cNvPr>
          <p:cNvSpPr txBox="1"/>
          <p:nvPr/>
        </p:nvSpPr>
        <p:spPr>
          <a:xfrm>
            <a:off x="5573865" y="2647215"/>
            <a:ext cx="118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D388-837B-412B-BA99-F5071867569D}"/>
              </a:ext>
            </a:extLst>
          </p:cNvPr>
          <p:cNvSpPr txBox="1"/>
          <p:nvPr/>
        </p:nvSpPr>
        <p:spPr>
          <a:xfrm>
            <a:off x="7398763" y="2647215"/>
            <a:ext cx="955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Run Time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635B866-352B-4ECB-B94D-D8454D30BCB6}"/>
              </a:ext>
            </a:extLst>
          </p:cNvPr>
          <p:cNvSpPr/>
          <p:nvPr/>
        </p:nvSpPr>
        <p:spPr>
          <a:xfrm>
            <a:off x="267117" y="4236586"/>
            <a:ext cx="1745477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9B4EECE-ECC4-47CD-A17C-F670EC79ED9E}"/>
              </a:ext>
            </a:extLst>
          </p:cNvPr>
          <p:cNvSpPr/>
          <p:nvPr/>
        </p:nvSpPr>
        <p:spPr>
          <a:xfrm>
            <a:off x="3829246" y="4236586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6810EBCD-7E7B-400C-A346-DEBF96E1A5D9}"/>
              </a:ext>
            </a:extLst>
          </p:cNvPr>
          <p:cNvSpPr/>
          <p:nvPr/>
        </p:nvSpPr>
        <p:spPr>
          <a:xfrm>
            <a:off x="5622807" y="4236586"/>
            <a:ext cx="1713945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8E92FDBF-19BA-4ADA-8D3A-DCE2D3542671}"/>
              </a:ext>
            </a:extLst>
          </p:cNvPr>
          <p:cNvSpPr/>
          <p:nvPr/>
        </p:nvSpPr>
        <p:spPr>
          <a:xfrm>
            <a:off x="7387883" y="4245923"/>
            <a:ext cx="1728754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6EEBBCC-35D9-4302-A016-560F2229B797}"/>
              </a:ext>
            </a:extLst>
          </p:cNvPr>
          <p:cNvSpPr txBox="1"/>
          <p:nvPr/>
        </p:nvSpPr>
        <p:spPr>
          <a:xfrm>
            <a:off x="291355" y="4366574"/>
            <a:ext cx="777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Vendor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2382AF8-55E3-4752-8300-981412B939B0}"/>
              </a:ext>
            </a:extLst>
          </p:cNvPr>
          <p:cNvSpPr txBox="1"/>
          <p:nvPr/>
        </p:nvSpPr>
        <p:spPr>
          <a:xfrm>
            <a:off x="3791839" y="4231106"/>
            <a:ext cx="1731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Technology Specialist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09F84BA-5E16-4791-9C9B-42E3E5D13C5D}"/>
              </a:ext>
            </a:extLst>
          </p:cNvPr>
          <p:cNvSpPr txBox="1"/>
          <p:nvPr/>
        </p:nvSpPr>
        <p:spPr>
          <a:xfrm>
            <a:off x="5598096" y="4231106"/>
            <a:ext cx="1756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Designer</a:t>
            </a:r>
          </a:p>
          <a:p>
            <a:r>
              <a:rPr lang="en-US" sz="1400" dirty="0">
                <a:solidFill>
                  <a:schemeClr val="bg1"/>
                </a:solidFill>
              </a:rPr>
              <a:t>Operations Specialist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044AB5CD-3CFB-4872-B7C9-A9AFA9CAF64A}"/>
              </a:ext>
            </a:extLst>
          </p:cNvPr>
          <p:cNvSpPr txBox="1"/>
          <p:nvPr/>
        </p:nvSpPr>
        <p:spPr>
          <a:xfrm>
            <a:off x="7422996" y="4366574"/>
            <a:ext cx="1756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Operations Specialist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9CF72B7-58D5-4767-BAD2-B9E29018074F}"/>
              </a:ext>
            </a:extLst>
          </p:cNvPr>
          <p:cNvSpPr txBox="1"/>
          <p:nvPr/>
        </p:nvSpPr>
        <p:spPr>
          <a:xfrm>
            <a:off x="271373" y="6146950"/>
            <a:ext cx="1577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SOL 004 Package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CCE110D2-C785-484F-9B51-78C471BA4C1A}"/>
              </a:ext>
            </a:extLst>
          </p:cNvPr>
          <p:cNvSpPr txBox="1"/>
          <p:nvPr/>
        </p:nvSpPr>
        <p:spPr>
          <a:xfrm>
            <a:off x="3771858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7D3E194-6C50-481E-A0AD-B5819F1CB986}"/>
              </a:ext>
            </a:extLst>
          </p:cNvPr>
          <p:cNvSpPr txBox="1"/>
          <p:nvPr/>
        </p:nvSpPr>
        <p:spPr>
          <a:xfrm>
            <a:off x="5578115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44B2A89-2509-477E-8D67-4A3B047DFBEA}"/>
              </a:ext>
            </a:extLst>
          </p:cNvPr>
          <p:cNvSpPr txBox="1"/>
          <p:nvPr/>
        </p:nvSpPr>
        <p:spPr>
          <a:xfrm>
            <a:off x="7403015" y="6146950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6A2EB0-8DFE-4715-B537-009216723DC2}"/>
              </a:ext>
            </a:extLst>
          </p:cNvPr>
          <p:cNvSpPr txBox="1"/>
          <p:nvPr/>
        </p:nvSpPr>
        <p:spPr>
          <a:xfrm>
            <a:off x="3828975" y="2209855"/>
            <a:ext cx="17695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Information Model</a:t>
            </a:r>
          </a:p>
          <a:p>
            <a:r>
              <a:rPr lang="en-US" sz="1100" dirty="0"/>
              <a:t>Platform Data Model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4D26004-705E-46A7-99C5-8CAC6350C17A}"/>
              </a:ext>
            </a:extLst>
          </p:cNvPr>
          <p:cNvSpPr txBox="1"/>
          <p:nvPr/>
        </p:nvSpPr>
        <p:spPr>
          <a:xfrm>
            <a:off x="2060341" y="2342731"/>
            <a:ext cx="14207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PNF Descriptor Model</a:t>
            </a:r>
          </a:p>
        </p:txBody>
      </p:sp>
      <p:sp>
        <p:nvSpPr>
          <p:cNvPr id="87" name="Arrow: Chevron 86">
            <a:extLst>
              <a:ext uri="{FF2B5EF4-FFF2-40B4-BE49-F238E27FC236}">
                <a16:creationId xmlns:a16="http://schemas.microsoft.com/office/drawing/2014/main" id="{53AA5925-4AB3-47AC-A410-A32F042D40AF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0" name="Arrow: Chevron 89">
            <a:extLst>
              <a:ext uri="{FF2B5EF4-FFF2-40B4-BE49-F238E27FC236}">
                <a16:creationId xmlns:a16="http://schemas.microsoft.com/office/drawing/2014/main" id="{0B412FF0-DE7B-4064-84BD-D15863733364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1" name="Arrow: Pentagon 90">
            <a:extLst>
              <a:ext uri="{FF2B5EF4-FFF2-40B4-BE49-F238E27FC236}">
                <a16:creationId xmlns:a16="http://schemas.microsoft.com/office/drawing/2014/main" id="{C9A8181E-F804-48EA-A56C-A1303FC27181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2" name="Arrow: Pentagon 91">
            <a:extLst>
              <a:ext uri="{FF2B5EF4-FFF2-40B4-BE49-F238E27FC236}">
                <a16:creationId xmlns:a16="http://schemas.microsoft.com/office/drawing/2014/main" id="{35C25B66-F33A-4461-9FE7-A616E6069271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9D69B07-CDD6-42BB-86B7-C0A3F17A05F1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85" name="Arrow: Pentagon 84">
              <a:extLst>
                <a:ext uri="{FF2B5EF4-FFF2-40B4-BE49-F238E27FC236}">
                  <a16:creationId xmlns:a16="http://schemas.microsoft.com/office/drawing/2014/main" id="{5E684BA2-A79A-496B-ACD9-600C92653D20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86" name="Arrow: Chevron 85">
              <a:extLst>
                <a:ext uri="{FF2B5EF4-FFF2-40B4-BE49-F238E27FC236}">
                  <a16:creationId xmlns:a16="http://schemas.microsoft.com/office/drawing/2014/main" id="{46D7B870-195B-4649-83CE-0199D3DD013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67F82FBA-807D-47D4-B349-84D9415888EB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DC8D491-1A82-42F3-BCA0-6E8F5C2B2D30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39F8781-27DE-49B5-A970-6C43D6D586A0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774752-3792-43CB-AB5E-F305A2F6286C}"/>
              </a:ext>
            </a:extLst>
          </p:cNvPr>
          <p:cNvSpPr txBox="1"/>
          <p:nvPr/>
        </p:nvSpPr>
        <p:spPr>
          <a:xfrm>
            <a:off x="1996737" y="750663"/>
            <a:ext cx="1850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Onboarding Descriptor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B1DF89F-1476-4B1E-8404-F9B73E5F9002}"/>
              </a:ext>
            </a:extLst>
          </p:cNvPr>
          <p:cNvSpPr txBox="1"/>
          <p:nvPr/>
        </p:nvSpPr>
        <p:spPr>
          <a:xfrm>
            <a:off x="1989837" y="2648729"/>
            <a:ext cx="1509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Pre-Onboarding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FD5CB44-3D10-4954-A593-93293C99A07C}"/>
              </a:ext>
            </a:extLst>
          </p:cNvPr>
          <p:cNvSpPr/>
          <p:nvPr/>
        </p:nvSpPr>
        <p:spPr>
          <a:xfrm>
            <a:off x="2051476" y="4238100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D06C99B-9229-4B4D-B52C-27AED9912A34}"/>
              </a:ext>
            </a:extLst>
          </p:cNvPr>
          <p:cNvSpPr txBox="1"/>
          <p:nvPr/>
        </p:nvSpPr>
        <p:spPr>
          <a:xfrm>
            <a:off x="2014070" y="4232620"/>
            <a:ext cx="1731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Technology Specialist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A6D40D5-50AE-4395-92D4-9419F0F619C9}"/>
              </a:ext>
            </a:extLst>
          </p:cNvPr>
          <p:cNvSpPr txBox="1"/>
          <p:nvPr/>
        </p:nvSpPr>
        <p:spPr>
          <a:xfrm>
            <a:off x="1994088" y="6148464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SOL 001 PNFD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846CC81-2982-4682-963F-C4B41A23CA52}"/>
              </a:ext>
            </a:extLst>
          </p:cNvPr>
          <p:cNvSpPr txBox="1"/>
          <p:nvPr/>
        </p:nvSpPr>
        <p:spPr>
          <a:xfrm>
            <a:off x="3811497" y="6148464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3" name="Arrow: Chevron 102">
            <a:extLst>
              <a:ext uri="{FF2B5EF4-FFF2-40B4-BE49-F238E27FC236}">
                <a16:creationId xmlns:a16="http://schemas.microsoft.com/office/drawing/2014/main" id="{6190941B-6A49-419D-8B72-4D15992965F8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4" name="Arrow: Pentagon 103">
            <a:extLst>
              <a:ext uri="{FF2B5EF4-FFF2-40B4-BE49-F238E27FC236}">
                <a16:creationId xmlns:a16="http://schemas.microsoft.com/office/drawing/2014/main" id="{07F5F7C0-0580-44FE-A616-20C16F13B426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3" name="Arrow: Pentagon 82">
            <a:extLst>
              <a:ext uri="{FF2B5EF4-FFF2-40B4-BE49-F238E27FC236}">
                <a16:creationId xmlns:a16="http://schemas.microsoft.com/office/drawing/2014/main" id="{6A01BF1B-9871-4505-B7B6-1D13783C7C2B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4" name="Arrow: Chevron 83">
            <a:extLst>
              <a:ext uri="{FF2B5EF4-FFF2-40B4-BE49-F238E27FC236}">
                <a16:creationId xmlns:a16="http://schemas.microsoft.com/office/drawing/2014/main" id="{ACCBCACF-3098-4DED-AE7D-1BD77EE6D48A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4" name="Picture 2" descr="C:\Users\cheung\AppData\Local\Temp\SNAGHTML2e50ef7f.PNG">
            <a:extLst>
              <a:ext uri="{FF2B5EF4-FFF2-40B4-BE49-F238E27FC236}">
                <a16:creationId xmlns:a16="http://schemas.microsoft.com/office/drawing/2014/main" id="{27AB17B9-771D-4D65-BC49-5DE2C248A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9" y="3187175"/>
            <a:ext cx="989566" cy="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44" descr="C:\Users\cheung\AppData\Local\Temp\SNAGHTML27d24173.PNG">
            <a:extLst>
              <a:ext uri="{FF2B5EF4-FFF2-40B4-BE49-F238E27FC236}">
                <a16:creationId xmlns:a16="http://schemas.microsoft.com/office/drawing/2014/main" id="{D57E87E7-ECD8-4730-BA42-E7D99D76C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9" y="1194799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2" descr="C:\Users\cheung\AppData\Local\Temp\SNAGHTML225ccda.PNG">
            <a:extLst>
              <a:ext uri="{FF2B5EF4-FFF2-40B4-BE49-F238E27FC236}">
                <a16:creationId xmlns:a16="http://schemas.microsoft.com/office/drawing/2014/main" id="{C9FB5FB3-AB51-4E53-A170-FDB6BDF7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898" y="3194294"/>
            <a:ext cx="1160412" cy="10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" name="Picture 4" descr="C:\Users\cheung\AppData\Local\Temp\SNAGHTML220b564.PNG">
            <a:extLst>
              <a:ext uri="{FF2B5EF4-FFF2-40B4-BE49-F238E27FC236}">
                <a16:creationId xmlns:a16="http://schemas.microsoft.com/office/drawing/2014/main" id="{0791B34D-EAE2-4553-81C2-D6CC0C528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775" y="5011346"/>
            <a:ext cx="1113810" cy="104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heung\AppData\Local\Temp\SNAGHTMLa9914bf.PNG">
            <a:extLst>
              <a:ext uri="{FF2B5EF4-FFF2-40B4-BE49-F238E27FC236}">
                <a16:creationId xmlns:a16="http://schemas.microsoft.com/office/drawing/2014/main" id="{7A5E6E93-407B-4466-83B9-AA0F967B4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5011346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C:\Users\cheung\AppData\Local\Temp\SNAGHTMLa9d1b83.PNG">
            <a:extLst>
              <a:ext uri="{FF2B5EF4-FFF2-40B4-BE49-F238E27FC236}">
                <a16:creationId xmlns:a16="http://schemas.microsoft.com/office/drawing/2014/main" id="{E55CCA52-D999-452B-9F20-5A594246D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7" y="5011346"/>
            <a:ext cx="1130892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C:\Users\cheung\AppData\Local\Temp\SNAGHTMLab552d8.PNG">
            <a:extLst>
              <a:ext uri="{FF2B5EF4-FFF2-40B4-BE49-F238E27FC236}">
                <a16:creationId xmlns:a16="http://schemas.microsoft.com/office/drawing/2014/main" id="{885E3D85-6F36-4D57-AE28-7B1FC2CC4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5011346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cheung\AppData\Local\Temp\SNAGHTMLaff501c.PNG">
            <a:extLst>
              <a:ext uri="{FF2B5EF4-FFF2-40B4-BE49-F238E27FC236}">
                <a16:creationId xmlns:a16="http://schemas.microsoft.com/office/drawing/2014/main" id="{0D11DF9C-E3C7-42B8-90A3-1FDA9A905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322" y="3187175"/>
            <a:ext cx="1062403" cy="100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6" descr="C:\Users\cheung\AppData\Local\Temp\SNAGHTMLb11e855.PNG">
            <a:extLst>
              <a:ext uri="{FF2B5EF4-FFF2-40B4-BE49-F238E27FC236}">
                <a16:creationId xmlns:a16="http://schemas.microsoft.com/office/drawing/2014/main" id="{8A539654-89EE-43DB-85FF-217CB71B7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683" y="1194799"/>
            <a:ext cx="968358" cy="10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2" descr="C:\Users\cheung\AppData\Local\Temp\SNAGHTML30848b2.PNG">
            <a:extLst>
              <a:ext uri="{FF2B5EF4-FFF2-40B4-BE49-F238E27FC236}">
                <a16:creationId xmlns:a16="http://schemas.microsoft.com/office/drawing/2014/main" id="{5562B27A-318F-4CC5-8A69-8B0650DE2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153" y="3190304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8" descr="C:\Users\cheung\AppData\Local\Temp\SNAGHTMLb2abe0b.PNG">
            <a:extLst>
              <a:ext uri="{FF2B5EF4-FFF2-40B4-BE49-F238E27FC236}">
                <a16:creationId xmlns:a16="http://schemas.microsoft.com/office/drawing/2014/main" id="{E9FE3739-111D-4BA6-B72E-4851F3CED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1194799"/>
            <a:ext cx="951908" cy="1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4" descr="C:\Users\cheung\AppData\Local\Temp\SNAGHTMLab552d8.PNG">
            <a:extLst>
              <a:ext uri="{FF2B5EF4-FFF2-40B4-BE49-F238E27FC236}">
                <a16:creationId xmlns:a16="http://schemas.microsoft.com/office/drawing/2014/main" id="{09AD6950-E96E-4E3C-A5C5-22E278FDA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5" y="5012860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cheung\AppData\Local\Temp\SNAGHTMLb14d0a1.PNG">
            <a:extLst>
              <a:ext uri="{FF2B5EF4-FFF2-40B4-BE49-F238E27FC236}">
                <a16:creationId xmlns:a16="http://schemas.microsoft.com/office/drawing/2014/main" id="{AC267EEF-01C1-4F24-984A-71EE364DA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4" y="1194799"/>
            <a:ext cx="1091491" cy="10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C:\Users\cheung\AppData\Local\Temp\SNAGHTML141a1196.PNG">
            <a:extLst>
              <a:ext uri="{FF2B5EF4-FFF2-40B4-BE49-F238E27FC236}">
                <a16:creationId xmlns:a16="http://schemas.microsoft.com/office/drawing/2014/main" id="{D112D386-39F5-4D6D-B48E-4EC6C9852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15" y="3151820"/>
            <a:ext cx="1055502" cy="10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2" descr="C:\Users\cheung\AppData\Local\Temp\SNAGHTML1420a109.PNG">
            <a:extLst>
              <a:ext uri="{FF2B5EF4-FFF2-40B4-BE49-F238E27FC236}">
                <a16:creationId xmlns:a16="http://schemas.microsoft.com/office/drawing/2014/main" id="{8CED0B51-926B-48F9-8534-DA5688D6F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1194799"/>
            <a:ext cx="1010312" cy="10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B5706DB8-2A28-4B00-96D8-984B88C37272}"/>
              </a:ext>
            </a:extLst>
          </p:cNvPr>
          <p:cNvSpPr txBox="1"/>
          <p:nvPr/>
        </p:nvSpPr>
        <p:spPr>
          <a:xfrm>
            <a:off x="5639012" y="2286303"/>
            <a:ext cx="15071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CSAR (VSP, VF, Service)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C854CD4-592A-4774-8367-756A041B2AF4}"/>
              </a:ext>
            </a:extLst>
          </p:cNvPr>
          <p:cNvSpPr txBox="1"/>
          <p:nvPr/>
        </p:nvSpPr>
        <p:spPr>
          <a:xfrm>
            <a:off x="218137" y="2321394"/>
            <a:ext cx="18405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PNF Package Artifacts (CSAR)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197847E-DA07-4A9F-B4DB-30C0BA0D9661}"/>
              </a:ext>
            </a:extLst>
          </p:cNvPr>
          <p:cNvSpPr txBox="1"/>
          <p:nvPr/>
        </p:nvSpPr>
        <p:spPr>
          <a:xfrm>
            <a:off x="7423999" y="2217228"/>
            <a:ext cx="17171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Discovery, Instantiation</a:t>
            </a:r>
          </a:p>
          <a:p>
            <a:r>
              <a:rPr lang="en-US" sz="1100" dirty="0"/>
              <a:t>Run time Catalog</a:t>
            </a:r>
          </a:p>
        </p:txBody>
      </p:sp>
      <p:pic>
        <p:nvPicPr>
          <p:cNvPr id="101" name="Picture 4" descr="C:\Users\cheung\AppData\Local\Temp\SNAGHTMLb14d0a1.PNG">
            <a:extLst>
              <a:ext uri="{FF2B5EF4-FFF2-40B4-BE49-F238E27FC236}">
                <a16:creationId xmlns:a16="http://schemas.microsoft.com/office/drawing/2014/main" id="{95D0A30A-D1E5-42AF-B6CE-9B8170361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78" y="1706169"/>
            <a:ext cx="567718" cy="52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60D05D1A-C18F-4D00-BCF1-B78F84D028C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07" y="2551774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CB4861FC-20A0-4981-86BF-0D9F453D780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66" y="2551774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536395A9-5E6A-4F76-85DB-484AC15ED1B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526" y="2551774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252755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4A9C17C-44B9-4D70-AB5C-C78D323B63CF}"/>
              </a:ext>
            </a:extLst>
          </p:cNvPr>
          <p:cNvGrpSpPr/>
          <p:nvPr/>
        </p:nvGrpSpPr>
        <p:grpSpPr>
          <a:xfrm>
            <a:off x="975399" y="1633581"/>
            <a:ext cx="1276411" cy="749118"/>
            <a:chOff x="2335426" y="2513026"/>
            <a:chExt cx="1276411" cy="82707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0D677DE-D5CC-4C5E-B67D-F03DB44640F8}"/>
                </a:ext>
              </a:extLst>
            </p:cNvPr>
            <p:cNvSpPr/>
            <p:nvPr/>
          </p:nvSpPr>
          <p:spPr>
            <a:xfrm>
              <a:off x="2335426" y="2514837"/>
              <a:ext cx="127641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518C74-A188-460E-A6BF-C267ABD7443B}"/>
                </a:ext>
              </a:extLst>
            </p:cNvPr>
            <p:cNvSpPr txBox="1"/>
            <p:nvPr/>
          </p:nvSpPr>
          <p:spPr>
            <a:xfrm>
              <a:off x="2659585" y="2513026"/>
              <a:ext cx="622286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SDK</a:t>
              </a:r>
            </a:p>
          </p:txBody>
        </p:sp>
      </p:grpSp>
      <p:pic>
        <p:nvPicPr>
          <p:cNvPr id="7" name="Picture 2" descr="C:\Users\cheung\AppData\Local\Temp\SNAGHTML1da75636.PNG">
            <a:extLst>
              <a:ext uri="{FF2B5EF4-FFF2-40B4-BE49-F238E27FC236}">
                <a16:creationId xmlns:a16="http://schemas.microsoft.com/office/drawing/2014/main" id="{AFAC2AF5-5A2C-4270-9301-6D1EC7369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78" y="1597659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FDFB5E-5212-4E96-99E3-865123FEA844}"/>
              </a:ext>
            </a:extLst>
          </p:cNvPr>
          <p:cNvSpPr txBox="1"/>
          <p:nvPr/>
        </p:nvSpPr>
        <p:spPr>
          <a:xfrm>
            <a:off x="625639" y="3348922"/>
            <a:ext cx="22014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</a:rPr>
              <a:t>PNF Package</a:t>
            </a:r>
          </a:p>
          <a:p>
            <a:r>
              <a:rPr lang="en-US" sz="1600" dirty="0">
                <a:solidFill>
                  <a:srgbClr val="0000CC"/>
                </a:solidFill>
              </a:rPr>
              <a:t>(Vendor onboarded)</a:t>
            </a:r>
          </a:p>
          <a:p>
            <a:r>
              <a:rPr lang="en-US" sz="1600" dirty="0">
                <a:solidFill>
                  <a:srgbClr val="0000CC"/>
                </a:solidFill>
              </a:rPr>
              <a:t>VSP [vendor s/w product]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F7AC6C-B0DD-413B-A601-4287FE0FE2A8}"/>
              </a:ext>
            </a:extLst>
          </p:cNvPr>
          <p:cNvGrpSpPr/>
          <p:nvPr/>
        </p:nvGrpSpPr>
        <p:grpSpPr>
          <a:xfrm>
            <a:off x="3634159" y="2032878"/>
            <a:ext cx="1645002" cy="747478"/>
            <a:chOff x="2302067" y="2514837"/>
            <a:chExt cx="1645002" cy="825263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5F4BADF-9496-485D-8F45-A9A27BBF10F8}"/>
                </a:ext>
              </a:extLst>
            </p:cNvPr>
            <p:cNvSpPr/>
            <p:nvPr/>
          </p:nvSpPr>
          <p:spPr>
            <a:xfrm>
              <a:off x="2335426" y="2514837"/>
              <a:ext cx="1558542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4C19FC-DEA1-40F6-BEC0-6A489E1D8A97}"/>
                </a:ext>
              </a:extLst>
            </p:cNvPr>
            <p:cNvSpPr txBox="1"/>
            <p:nvPr/>
          </p:nvSpPr>
          <p:spPr>
            <a:xfrm>
              <a:off x="2302067" y="2519214"/>
              <a:ext cx="1645002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 Studio</a:t>
              </a:r>
            </a:p>
          </p:txBody>
        </p:sp>
      </p:grpSp>
      <p:pic>
        <p:nvPicPr>
          <p:cNvPr id="20" name="Picture 2" descr="C:\Users\cheung\AppData\Local\Temp\SNAGHTML1da75636.PNG">
            <a:extLst>
              <a:ext uri="{FF2B5EF4-FFF2-40B4-BE49-F238E27FC236}">
                <a16:creationId xmlns:a16="http://schemas.microsoft.com/office/drawing/2014/main" id="{BCEC9026-9251-4CEF-8A07-593FD1CBF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54" y="1995315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2B59C59-0998-4468-A3A6-0A47A78296E3}"/>
              </a:ext>
            </a:extLst>
          </p:cNvPr>
          <p:cNvSpPr txBox="1"/>
          <p:nvPr/>
        </p:nvSpPr>
        <p:spPr>
          <a:xfrm>
            <a:off x="3633075" y="3565017"/>
            <a:ext cx="169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SDC Internal CSAR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PNF Package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6E44CD-3084-4074-825C-D0561B48E9E1}"/>
              </a:ext>
            </a:extLst>
          </p:cNvPr>
          <p:cNvGrpSpPr/>
          <p:nvPr/>
        </p:nvGrpSpPr>
        <p:grpSpPr>
          <a:xfrm>
            <a:off x="3960927" y="936785"/>
            <a:ext cx="1230095" cy="747476"/>
            <a:chOff x="2582119" y="2514837"/>
            <a:chExt cx="1342758" cy="82526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FEA991D-FE22-461C-A533-13CA7FE6E7FE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E2AFF27-6558-40E7-B730-68165C1DA906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126453-6EC0-4445-AE05-1B700231B12A}"/>
              </a:ext>
            </a:extLst>
          </p:cNvPr>
          <p:cNvGrpSpPr/>
          <p:nvPr/>
        </p:nvGrpSpPr>
        <p:grpSpPr>
          <a:xfrm>
            <a:off x="3880386" y="901157"/>
            <a:ext cx="413813" cy="473659"/>
            <a:chOff x="1212463" y="2713512"/>
            <a:chExt cx="789661" cy="903864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105692F9-2580-4D87-ACEB-59B3608C34D2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88E5531-A5B7-4288-8918-217E48FE1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24E0F4F-D9D3-4E94-89A8-69E66C1AB5F9}"/>
              </a:ext>
            </a:extLst>
          </p:cNvPr>
          <p:cNvSpPr txBox="1"/>
          <p:nvPr/>
        </p:nvSpPr>
        <p:spPr>
          <a:xfrm>
            <a:off x="7126597" y="3721677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</a:rPr>
              <a:t>SDC Service </a:t>
            </a:r>
          </a:p>
          <a:p>
            <a:r>
              <a:rPr lang="en-US" sz="1600" b="1" dirty="0">
                <a:solidFill>
                  <a:srgbClr val="006600"/>
                </a:solidFill>
              </a:rPr>
              <a:t>CSAR Package</a:t>
            </a:r>
          </a:p>
        </p:txBody>
      </p:sp>
      <p:pic>
        <p:nvPicPr>
          <p:cNvPr id="8" name="Picture 2" descr="C:\Users\cheung\AppData\Local\Temp\SNAGHTML648e60b.PNG">
            <a:extLst>
              <a:ext uri="{FF2B5EF4-FFF2-40B4-BE49-F238E27FC236}">
                <a16:creationId xmlns:a16="http://schemas.microsoft.com/office/drawing/2014/main" id="{20E957D8-3C17-41F5-9BE8-1AF30F377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91" y="2625919"/>
            <a:ext cx="593379" cy="68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AAE506F-DE7A-4CB9-AB39-BA64F67FA7C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0379" y="3037192"/>
            <a:ext cx="597355" cy="67215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7925C60-A363-4AB9-8F43-26336EEBA37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8296" y="2934891"/>
            <a:ext cx="597354" cy="689804"/>
          </a:xfrm>
          <a:prstGeom prst="rect">
            <a:avLst/>
          </a:prstGeom>
        </p:spPr>
      </p:pic>
      <p:pic>
        <p:nvPicPr>
          <p:cNvPr id="45" name="Picture 2" descr="C:\Users\cheung\AppData\Local\Temp\SNAGHTML2e50ef7f.PNG">
            <a:extLst>
              <a:ext uri="{FF2B5EF4-FFF2-40B4-BE49-F238E27FC236}">
                <a16:creationId xmlns:a16="http://schemas.microsoft.com/office/drawing/2014/main" id="{27B1F38F-7832-405E-ACBF-7287792AA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685" y="2640879"/>
            <a:ext cx="606168" cy="6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Arrow: Up 45">
            <a:extLst>
              <a:ext uri="{FF2B5EF4-FFF2-40B4-BE49-F238E27FC236}">
                <a16:creationId xmlns:a16="http://schemas.microsoft.com/office/drawing/2014/main" id="{A225E5F4-9137-42B5-AC46-034FD2C6ED6A}"/>
              </a:ext>
            </a:extLst>
          </p:cNvPr>
          <p:cNvSpPr/>
          <p:nvPr/>
        </p:nvSpPr>
        <p:spPr>
          <a:xfrm rot="5400000" flipH="1">
            <a:off x="2346027" y="3232828"/>
            <a:ext cx="1385938" cy="5304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Arrow: Up 46">
            <a:extLst>
              <a:ext uri="{FF2B5EF4-FFF2-40B4-BE49-F238E27FC236}">
                <a16:creationId xmlns:a16="http://schemas.microsoft.com/office/drawing/2014/main" id="{AFB6E7FA-2B37-4C87-AC41-4CAB7AE9DD68}"/>
              </a:ext>
            </a:extLst>
          </p:cNvPr>
          <p:cNvSpPr/>
          <p:nvPr/>
        </p:nvSpPr>
        <p:spPr>
          <a:xfrm rot="5400000" flipH="1">
            <a:off x="5438911" y="3232828"/>
            <a:ext cx="1385938" cy="5304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027E0BD-69FF-4D4F-AD75-1D233C90D8B7}"/>
              </a:ext>
            </a:extLst>
          </p:cNvPr>
          <p:cNvSpPr/>
          <p:nvPr/>
        </p:nvSpPr>
        <p:spPr>
          <a:xfrm>
            <a:off x="272909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0662C8A-B3C1-40DA-81CD-A5ADED8092C5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3F335F4-93F7-46C9-BF24-EA414F16E8A4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4E8BF2-9212-4448-AB78-703A4C7A9A9B}"/>
                </a:ext>
              </a:extLst>
            </p:cNvPr>
            <p:cNvSpPr txBox="1"/>
            <p:nvPr/>
          </p:nvSpPr>
          <p:spPr>
            <a:xfrm>
              <a:off x="3319238" y="-13353"/>
              <a:ext cx="24849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PACKAGES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4BE881E-5BAA-427C-A901-0980A61B8808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98CBF54-632A-472B-A7B3-6498C98CC1C4}"/>
              </a:ext>
            </a:extLst>
          </p:cNvPr>
          <p:cNvSpPr/>
          <p:nvPr/>
        </p:nvSpPr>
        <p:spPr>
          <a:xfrm>
            <a:off x="3348839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6044BBB3-05AF-4337-ACD4-FC8C181A4316}"/>
              </a:ext>
            </a:extLst>
          </p:cNvPr>
          <p:cNvSpPr/>
          <p:nvPr/>
        </p:nvSpPr>
        <p:spPr>
          <a:xfrm>
            <a:off x="6444085" y="765733"/>
            <a:ext cx="2470229" cy="5794828"/>
          </a:xfrm>
          <a:prstGeom prst="roundRect">
            <a:avLst>
              <a:gd name="adj" fmla="val 7485"/>
            </a:avLst>
          </a:prstGeom>
          <a:noFill/>
          <a:ln w="285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C37439C-8110-481C-8513-4398AD73B3C5}"/>
              </a:ext>
            </a:extLst>
          </p:cNvPr>
          <p:cNvGrpSpPr/>
          <p:nvPr/>
        </p:nvGrpSpPr>
        <p:grpSpPr>
          <a:xfrm>
            <a:off x="6908095" y="1967728"/>
            <a:ext cx="1558542" cy="747478"/>
            <a:chOff x="2335426" y="2514837"/>
            <a:chExt cx="1558542" cy="825263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5ED847F3-1610-45BC-B374-A62C819AECBE}"/>
                </a:ext>
              </a:extLst>
            </p:cNvPr>
            <p:cNvSpPr/>
            <p:nvPr/>
          </p:nvSpPr>
          <p:spPr>
            <a:xfrm>
              <a:off x="2335426" y="2514837"/>
              <a:ext cx="1558542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4CE8577-4624-4645-8039-2A2EB7255324}"/>
                </a:ext>
              </a:extLst>
            </p:cNvPr>
            <p:cNvSpPr txBox="1"/>
            <p:nvPr/>
          </p:nvSpPr>
          <p:spPr>
            <a:xfrm>
              <a:off x="2376127" y="2519214"/>
              <a:ext cx="1496885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Deployment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Studio</a:t>
              </a:r>
            </a:p>
          </p:txBody>
        </p:sp>
      </p:grpSp>
      <p:pic>
        <p:nvPicPr>
          <p:cNvPr id="58" name="Picture 2" descr="C:\Users\cheung\AppData\Local\Temp\SNAGHTML1da75636.PNG">
            <a:extLst>
              <a:ext uri="{FF2B5EF4-FFF2-40B4-BE49-F238E27FC236}">
                <a16:creationId xmlns:a16="http://schemas.microsoft.com/office/drawing/2014/main" id="{B0D81388-8502-450F-A2F3-A82347E69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119" y="2106694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0BAC11FA-29BB-48E8-8C64-3805F01872B0}"/>
              </a:ext>
            </a:extLst>
          </p:cNvPr>
          <p:cNvGrpSpPr/>
          <p:nvPr/>
        </p:nvGrpSpPr>
        <p:grpSpPr>
          <a:xfrm>
            <a:off x="7201504" y="871635"/>
            <a:ext cx="1230095" cy="747476"/>
            <a:chOff x="2582119" y="2514837"/>
            <a:chExt cx="1342758" cy="82526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103C7E9D-71C2-4205-A44A-D5EB2036FEFB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3C1D4ED-D421-4CD3-BE21-79CDAA567658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6A8C26F-1BD5-4FB6-815A-8E8302B5C00E}"/>
              </a:ext>
            </a:extLst>
          </p:cNvPr>
          <p:cNvGrpSpPr/>
          <p:nvPr/>
        </p:nvGrpSpPr>
        <p:grpSpPr>
          <a:xfrm>
            <a:off x="7120963" y="836007"/>
            <a:ext cx="413813" cy="473659"/>
            <a:chOff x="1212463" y="2713512"/>
            <a:chExt cx="789661" cy="90386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D5EB2081-3991-43B4-8FBC-3AC6341DA4FE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95D5FF43-B7D4-4B9E-8E51-031AA0672C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402DA95C-FF68-435C-A65D-A310442FB8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512" y="4398786"/>
            <a:ext cx="2388477" cy="20682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08AC1EF-88BD-4787-8BAD-78F49F000F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94981" y="4398786"/>
            <a:ext cx="2389798" cy="2116481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70F86B1-20E2-40B8-B5B6-D80CBC208E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4765" y="4396276"/>
            <a:ext cx="2414731" cy="201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6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64956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PNF Onboarding Package (CSAR)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a9d1b83.PNG">
            <a:extLst>
              <a:ext uri="{FF2B5EF4-FFF2-40B4-BE49-F238E27FC236}">
                <a16:creationId xmlns:a16="http://schemas.microsoft.com/office/drawing/2014/main" id="{24A37A3D-57F0-4C25-8BCD-E500AD1D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5D45507F-4C5E-4F43-96BA-97D485BAC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cheung\AppData\Local\Temp\SNAGHTML27d24173.PNG">
            <a:extLst>
              <a:ext uri="{FF2B5EF4-FFF2-40B4-BE49-F238E27FC236}">
                <a16:creationId xmlns:a16="http://schemas.microsoft.com/office/drawing/2014/main" id="{8C1978C4-3A58-4D0B-AB26-4CF137A37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llout: Line with Border and Accent Bar 16">
            <a:extLst>
              <a:ext uri="{FF2B5EF4-FFF2-40B4-BE49-F238E27FC236}">
                <a16:creationId xmlns:a16="http://schemas.microsoft.com/office/drawing/2014/main" id="{C761148F-397F-4703-9A37-60D31D10A4B6}"/>
              </a:ext>
            </a:extLst>
          </p:cNvPr>
          <p:cNvSpPr/>
          <p:nvPr/>
        </p:nvSpPr>
        <p:spPr bwMode="auto">
          <a:xfrm>
            <a:off x="3552740" y="3837486"/>
            <a:ext cx="1757360" cy="2429533"/>
          </a:xfrm>
          <a:prstGeom prst="accentBorderCallout1">
            <a:avLst>
              <a:gd name="adj1" fmla="val 39939"/>
              <a:gd name="adj2" fmla="val -3388"/>
              <a:gd name="adj3" fmla="val 15112"/>
              <a:gd name="adj4" fmla="val -11373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42D2656-0BDD-4574-93CC-B41753F0FEAF}"/>
              </a:ext>
            </a:extLst>
          </p:cNvPr>
          <p:cNvGrpSpPr/>
          <p:nvPr/>
        </p:nvGrpSpPr>
        <p:grpSpPr>
          <a:xfrm>
            <a:off x="3634927" y="4613510"/>
            <a:ext cx="668680" cy="345210"/>
            <a:chOff x="5181601" y="3935961"/>
            <a:chExt cx="902072" cy="329152"/>
          </a:xfrm>
        </p:grpSpPr>
        <p:pic>
          <p:nvPicPr>
            <p:cNvPr id="20" name="Graphic 19" descr="Open Folder">
              <a:extLst>
                <a:ext uri="{FF2B5EF4-FFF2-40B4-BE49-F238E27FC236}">
                  <a16:creationId xmlns:a16="http://schemas.microsoft.com/office/drawing/2014/main" id="{22B1A3FB-0781-48F5-BDAA-171AE6FCC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D60CE04-92E5-40B3-80D5-6A1A33A5C567}"/>
                </a:ext>
              </a:extLst>
            </p:cNvPr>
            <p:cNvSpPr/>
            <p:nvPr/>
          </p:nvSpPr>
          <p:spPr bwMode="auto">
            <a:xfrm>
              <a:off x="5489865" y="3975098"/>
              <a:ext cx="593808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Scripts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8178B2A-F7A1-40EA-9F02-49D0453CE7CF}"/>
              </a:ext>
            </a:extLst>
          </p:cNvPr>
          <p:cNvGrpSpPr/>
          <p:nvPr/>
        </p:nvGrpSpPr>
        <p:grpSpPr>
          <a:xfrm>
            <a:off x="3634927" y="5273028"/>
            <a:ext cx="1079855" cy="345212"/>
            <a:chOff x="5181601" y="4393160"/>
            <a:chExt cx="1456760" cy="329153"/>
          </a:xfrm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D11761D6-5A51-4D82-A8C0-36349D2D8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D67D0C-0F20-49DE-865A-D651299246E4}"/>
                </a:ext>
              </a:extLst>
            </p:cNvPr>
            <p:cNvSpPr/>
            <p:nvPr/>
          </p:nvSpPr>
          <p:spPr bwMode="auto">
            <a:xfrm>
              <a:off x="5510754" y="4428760"/>
              <a:ext cx="11276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570372-AAF8-4356-ADA4-D246C360F4DF}"/>
              </a:ext>
            </a:extLst>
          </p:cNvPr>
          <p:cNvGrpSpPr/>
          <p:nvPr/>
        </p:nvGrpSpPr>
        <p:grpSpPr>
          <a:xfrm>
            <a:off x="3634927" y="4943269"/>
            <a:ext cx="598572" cy="345210"/>
            <a:chOff x="5181601" y="3935961"/>
            <a:chExt cx="807494" cy="329152"/>
          </a:xfrm>
        </p:grpSpPr>
        <p:pic>
          <p:nvPicPr>
            <p:cNvPr id="26" name="Graphic 25" descr="Open Folder">
              <a:extLst>
                <a:ext uri="{FF2B5EF4-FFF2-40B4-BE49-F238E27FC236}">
                  <a16:creationId xmlns:a16="http://schemas.microsoft.com/office/drawing/2014/main" id="{8ECF5958-CA0B-414F-A294-14CF6FF46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4386CEB-6264-455E-A237-5FBDE6611A56}"/>
                </a:ext>
              </a:extLst>
            </p:cNvPr>
            <p:cNvSpPr/>
            <p:nvPr/>
          </p:nvSpPr>
          <p:spPr bwMode="auto">
            <a:xfrm>
              <a:off x="5489865" y="3975098"/>
              <a:ext cx="499230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041D03E-7E24-43B1-AE69-A2FC881D6741}"/>
              </a:ext>
            </a:extLst>
          </p:cNvPr>
          <p:cNvGrpSpPr/>
          <p:nvPr/>
        </p:nvGrpSpPr>
        <p:grpSpPr>
          <a:xfrm>
            <a:off x="3634928" y="5602787"/>
            <a:ext cx="1628080" cy="345212"/>
            <a:chOff x="5181601" y="4393160"/>
            <a:chExt cx="2196333" cy="329153"/>
          </a:xfrm>
        </p:grpSpPr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5EA0080B-FB51-46E1-ACFF-85B60501F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1E4E35B-5CEB-4F17-8F64-F229F921CC99}"/>
                </a:ext>
              </a:extLst>
            </p:cNvPr>
            <p:cNvSpPr/>
            <p:nvPr/>
          </p:nvSpPr>
          <p:spPr bwMode="auto">
            <a:xfrm>
              <a:off x="5510754" y="4451467"/>
              <a:ext cx="1867180" cy="20193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chemeClr val="tx1"/>
                  </a:solidFill>
                </a:rPr>
                <a:t>MainServiceTemplate</a:t>
              </a:r>
              <a:r>
                <a:rPr kumimoji="0" lang="en-US" sz="900" b="0" i="0" u="none" strike="noStrike" cap="none" normalizeH="0" baseline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B99CD2D-319C-4CE7-AFAD-90AE5A283A43}"/>
              </a:ext>
            </a:extLst>
          </p:cNvPr>
          <p:cNvGrpSpPr/>
          <p:nvPr/>
        </p:nvGrpSpPr>
        <p:grpSpPr>
          <a:xfrm>
            <a:off x="3634927" y="3953993"/>
            <a:ext cx="666541" cy="345210"/>
            <a:chOff x="5181601" y="3935961"/>
            <a:chExt cx="899186" cy="329152"/>
          </a:xfrm>
        </p:grpSpPr>
        <p:pic>
          <p:nvPicPr>
            <p:cNvPr id="32" name="Graphic 31" descr="Open Folder">
              <a:extLst>
                <a:ext uri="{FF2B5EF4-FFF2-40B4-BE49-F238E27FC236}">
                  <a16:creationId xmlns:a16="http://schemas.microsoft.com/office/drawing/2014/main" id="{D93F75E3-8F27-4F44-8C36-A517DD8DD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38B6F7-188A-4261-B8B9-2BE4952CD561}"/>
                </a:ext>
              </a:extLst>
            </p:cNvPr>
            <p:cNvSpPr/>
            <p:nvPr/>
          </p:nvSpPr>
          <p:spPr bwMode="auto">
            <a:xfrm>
              <a:off x="5489865" y="3975098"/>
              <a:ext cx="590922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sng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34" name="Callout: Line with Border and Accent Bar 33">
            <a:extLst>
              <a:ext uri="{FF2B5EF4-FFF2-40B4-BE49-F238E27FC236}">
                <a16:creationId xmlns:a16="http://schemas.microsoft.com/office/drawing/2014/main" id="{940BF390-D94A-4E30-BF00-F0A9590346FD}"/>
              </a:ext>
            </a:extLst>
          </p:cNvPr>
          <p:cNvSpPr/>
          <p:nvPr/>
        </p:nvSpPr>
        <p:spPr bwMode="auto">
          <a:xfrm>
            <a:off x="5612718" y="4028401"/>
            <a:ext cx="1688409" cy="1589838"/>
          </a:xfrm>
          <a:prstGeom prst="accentBorderCallout1">
            <a:avLst>
              <a:gd name="adj1" fmla="val 48754"/>
              <a:gd name="adj2" fmla="val -3740"/>
              <a:gd name="adj3" fmla="val 28126"/>
              <a:gd name="adj4" fmla="val -513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3EEBC5BF-8D1F-4248-A879-3ABD516987A2}"/>
              </a:ext>
            </a:extLst>
          </p:cNvPr>
          <p:cNvSpPr/>
          <p:nvPr/>
        </p:nvSpPr>
        <p:spPr bwMode="auto">
          <a:xfrm>
            <a:off x="555823" y="1576848"/>
            <a:ext cx="2387819" cy="1319196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B68AE7-3237-47EE-8D5D-6AF6D96B8D1D}"/>
              </a:ext>
            </a:extLst>
          </p:cNvPr>
          <p:cNvSpPr txBox="1"/>
          <p:nvPr/>
        </p:nvSpPr>
        <p:spPr>
          <a:xfrm>
            <a:off x="1039071" y="806290"/>
            <a:ext cx="1315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PNF</a:t>
            </a:r>
          </a:p>
          <a:p>
            <a:r>
              <a:rPr lang="en-US" b="1" dirty="0"/>
              <a:t>Onboarding</a:t>
            </a:r>
          </a:p>
          <a:p>
            <a:r>
              <a:rPr lang="en-US" b="1" dirty="0"/>
              <a:t>(CSAR file)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EBDDB94-5790-4405-99D4-696C986A3C24}"/>
              </a:ext>
            </a:extLst>
          </p:cNvPr>
          <p:cNvSpPr/>
          <p:nvPr/>
        </p:nvSpPr>
        <p:spPr>
          <a:xfrm>
            <a:off x="555823" y="3278810"/>
            <a:ext cx="2387819" cy="13576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2F21329-44DB-46FD-B80E-015DBA07BF15}"/>
              </a:ext>
            </a:extLst>
          </p:cNvPr>
          <p:cNvSpPr/>
          <p:nvPr/>
        </p:nvSpPr>
        <p:spPr>
          <a:xfrm>
            <a:off x="555822" y="2902031"/>
            <a:ext cx="2387819" cy="3737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ROOT</a:t>
            </a:r>
          </a:p>
        </p:txBody>
      </p:sp>
      <p:sp>
        <p:nvSpPr>
          <p:cNvPr id="41" name="Callout: Line with Border and Accent Bar 40">
            <a:extLst>
              <a:ext uri="{FF2B5EF4-FFF2-40B4-BE49-F238E27FC236}">
                <a16:creationId xmlns:a16="http://schemas.microsoft.com/office/drawing/2014/main" id="{14648C06-C34F-480A-B85E-CE501FE834F8}"/>
              </a:ext>
            </a:extLst>
          </p:cNvPr>
          <p:cNvSpPr/>
          <p:nvPr/>
        </p:nvSpPr>
        <p:spPr bwMode="auto">
          <a:xfrm>
            <a:off x="3560533" y="3212543"/>
            <a:ext cx="2102921" cy="526765"/>
          </a:xfrm>
          <a:prstGeom prst="accentBorderCallout1">
            <a:avLst>
              <a:gd name="adj1" fmla="val 47699"/>
              <a:gd name="adj2" fmla="val -3605"/>
              <a:gd name="adj3" fmla="val 120385"/>
              <a:gd name="adj4" fmla="val -9000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81625E0-E266-42F6-89E3-C12EF0FA8C3F}"/>
              </a:ext>
            </a:extLst>
          </p:cNvPr>
          <p:cNvGrpSpPr/>
          <p:nvPr/>
        </p:nvGrpSpPr>
        <p:grpSpPr>
          <a:xfrm>
            <a:off x="669428" y="4291257"/>
            <a:ext cx="1503922" cy="345212"/>
            <a:chOff x="5181601" y="4393160"/>
            <a:chExt cx="2028840" cy="329153"/>
          </a:xfrm>
        </p:grpSpPr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9FB3E021-44B2-4A53-BF59-478B5A847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E69809C-2B05-41A4-81D7-59467594557F}"/>
                </a:ext>
              </a:extLst>
            </p:cNvPr>
            <p:cNvSpPr/>
            <p:nvPr/>
          </p:nvSpPr>
          <p:spPr bwMode="auto">
            <a:xfrm>
              <a:off x="5510754" y="4428760"/>
              <a:ext cx="169968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.mf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B7EE6DE-1F44-41A1-A2C6-D09AE4411F25}"/>
              </a:ext>
            </a:extLst>
          </p:cNvPr>
          <p:cNvGrpSpPr/>
          <p:nvPr/>
        </p:nvGrpSpPr>
        <p:grpSpPr>
          <a:xfrm>
            <a:off x="3634927" y="3319320"/>
            <a:ext cx="1691810" cy="345212"/>
            <a:chOff x="5181601" y="4393160"/>
            <a:chExt cx="2282307" cy="329153"/>
          </a:xfrm>
        </p:grpSpPr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184DEAB8-8247-4DDC-BECD-DC97D4293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F362A46-9294-47F2-A64A-27D2D372005F}"/>
                </a:ext>
              </a:extLst>
            </p:cNvPr>
            <p:cNvSpPr/>
            <p:nvPr/>
          </p:nvSpPr>
          <p:spPr bwMode="auto">
            <a:xfrm>
              <a:off x="5510754" y="4428760"/>
              <a:ext cx="195315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200" dirty="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2E5693E-D612-4876-85AC-9AE179660034}"/>
              </a:ext>
            </a:extLst>
          </p:cNvPr>
          <p:cNvGrpSpPr/>
          <p:nvPr/>
        </p:nvGrpSpPr>
        <p:grpSpPr>
          <a:xfrm>
            <a:off x="669428" y="3360805"/>
            <a:ext cx="1212904" cy="345210"/>
            <a:chOff x="5181601" y="3935961"/>
            <a:chExt cx="1636247" cy="329152"/>
          </a:xfrm>
        </p:grpSpPr>
        <p:pic>
          <p:nvPicPr>
            <p:cNvPr id="49" name="Graphic 48" descr="Open Folder">
              <a:extLst>
                <a:ext uri="{FF2B5EF4-FFF2-40B4-BE49-F238E27FC236}">
                  <a16:creationId xmlns:a16="http://schemas.microsoft.com/office/drawing/2014/main" id="{6206B22F-AD9A-4C75-A20F-3D7301724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E37C198-D0AE-4E7A-B2C0-9F42375C4E7E}"/>
                </a:ext>
              </a:extLst>
            </p:cNvPr>
            <p:cNvSpPr/>
            <p:nvPr/>
          </p:nvSpPr>
          <p:spPr bwMode="auto">
            <a:xfrm>
              <a:off x="5489865" y="3975098"/>
              <a:ext cx="132798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2C698A7-0F30-45D9-B341-A2BB88A8DF6A}"/>
              </a:ext>
            </a:extLst>
          </p:cNvPr>
          <p:cNvGrpSpPr/>
          <p:nvPr/>
        </p:nvGrpSpPr>
        <p:grpSpPr>
          <a:xfrm>
            <a:off x="669428" y="3670956"/>
            <a:ext cx="838791" cy="345210"/>
            <a:chOff x="5181601" y="3935961"/>
            <a:chExt cx="1131557" cy="329152"/>
          </a:xfrm>
        </p:grpSpPr>
        <p:pic>
          <p:nvPicPr>
            <p:cNvPr id="52" name="Graphic 51" descr="Open Folder">
              <a:extLst>
                <a:ext uri="{FF2B5EF4-FFF2-40B4-BE49-F238E27FC236}">
                  <a16:creationId xmlns:a16="http://schemas.microsoft.com/office/drawing/2014/main" id="{450CD719-E9EC-48A2-9AA1-B41545AC2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38E6F23-9968-4449-910D-DE55CA7101BB}"/>
                </a:ext>
              </a:extLst>
            </p:cNvPr>
            <p:cNvSpPr/>
            <p:nvPr/>
          </p:nvSpPr>
          <p:spPr bwMode="auto">
            <a:xfrm>
              <a:off x="5489865" y="3975098"/>
              <a:ext cx="8232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54" name="Callout: Line with Border and Accent Bar 53">
            <a:extLst>
              <a:ext uri="{FF2B5EF4-FFF2-40B4-BE49-F238E27FC236}">
                <a16:creationId xmlns:a16="http://schemas.microsoft.com/office/drawing/2014/main" id="{4B0E5F6E-E200-4C92-9208-E31AECEE70F2}"/>
              </a:ext>
            </a:extLst>
          </p:cNvPr>
          <p:cNvSpPr/>
          <p:nvPr/>
        </p:nvSpPr>
        <p:spPr bwMode="auto">
          <a:xfrm>
            <a:off x="3560533" y="2666191"/>
            <a:ext cx="1757360" cy="418874"/>
          </a:xfrm>
          <a:prstGeom prst="accentBorderCallout1">
            <a:avLst>
              <a:gd name="adj1" fmla="val 99240"/>
              <a:gd name="adj2" fmla="val -4505"/>
              <a:gd name="adj3" fmla="val 211868"/>
              <a:gd name="adj4" fmla="val -8349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5AB59EC-D74E-4352-A4BB-DF0D9E552A57}"/>
              </a:ext>
            </a:extLst>
          </p:cNvPr>
          <p:cNvGrpSpPr/>
          <p:nvPr/>
        </p:nvGrpSpPr>
        <p:grpSpPr>
          <a:xfrm>
            <a:off x="3604462" y="2703021"/>
            <a:ext cx="974491" cy="345212"/>
            <a:chOff x="1349947" y="4082743"/>
            <a:chExt cx="1314621" cy="329153"/>
          </a:xfrm>
        </p:grpSpPr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7D37D381-43EF-4E01-827A-AFCDB55D6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5F30F14-5CFD-48E7-84AC-D268D058E58A}"/>
                </a:ext>
              </a:extLst>
            </p:cNvPr>
            <p:cNvSpPr/>
            <p:nvPr/>
          </p:nvSpPr>
          <p:spPr bwMode="auto">
            <a:xfrm>
              <a:off x="1665201" y="4118343"/>
              <a:ext cx="9993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14D4193-F63B-45CF-A6E2-1A0B1D8FF432}"/>
              </a:ext>
            </a:extLst>
          </p:cNvPr>
          <p:cNvGrpSpPr/>
          <p:nvPr/>
        </p:nvGrpSpPr>
        <p:grpSpPr>
          <a:xfrm>
            <a:off x="669428" y="3981106"/>
            <a:ext cx="725859" cy="345210"/>
            <a:chOff x="5181601" y="3935961"/>
            <a:chExt cx="979208" cy="329152"/>
          </a:xfrm>
        </p:grpSpPr>
        <p:pic>
          <p:nvPicPr>
            <p:cNvPr id="59" name="Graphic 58" descr="Open Folder">
              <a:extLst>
                <a:ext uri="{FF2B5EF4-FFF2-40B4-BE49-F238E27FC236}">
                  <a16:creationId xmlns:a16="http://schemas.microsoft.com/office/drawing/2014/main" id="{618D45D1-FB3A-4C83-A4B5-8593A40DC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0C1D1F1-A746-4DB0-9A36-8814076CC7D1}"/>
                </a:ext>
              </a:extLst>
            </p:cNvPr>
            <p:cNvSpPr/>
            <p:nvPr/>
          </p:nvSpPr>
          <p:spPr bwMode="auto">
            <a:xfrm>
              <a:off x="5489865" y="3975098"/>
              <a:ext cx="670944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61" name="Callout: Line with Border and Accent Bar 60">
            <a:extLst>
              <a:ext uri="{FF2B5EF4-FFF2-40B4-BE49-F238E27FC236}">
                <a16:creationId xmlns:a16="http://schemas.microsoft.com/office/drawing/2014/main" id="{64C5B42A-0E16-4840-BD26-33A42414E1FE}"/>
              </a:ext>
            </a:extLst>
          </p:cNvPr>
          <p:cNvSpPr/>
          <p:nvPr/>
        </p:nvSpPr>
        <p:spPr bwMode="auto">
          <a:xfrm>
            <a:off x="5610306" y="5766381"/>
            <a:ext cx="1688409" cy="782929"/>
          </a:xfrm>
          <a:prstGeom prst="accentBorderCallout1">
            <a:avLst>
              <a:gd name="adj1" fmla="val 16174"/>
              <a:gd name="adj2" fmla="val -4883"/>
              <a:gd name="adj3" fmla="val -122133"/>
              <a:gd name="adj4" fmla="val -7106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F5B6B0-0456-4829-AC11-7E3C7AAC482B}"/>
              </a:ext>
            </a:extLst>
          </p:cNvPr>
          <p:cNvGrpSpPr/>
          <p:nvPr/>
        </p:nvGrpSpPr>
        <p:grpSpPr>
          <a:xfrm>
            <a:off x="5652135" y="6174077"/>
            <a:ext cx="427500" cy="345212"/>
            <a:chOff x="5181601" y="4393160"/>
            <a:chExt cx="576712" cy="329153"/>
          </a:xfrm>
        </p:grpSpPr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487673F6-D401-4F6C-BE9A-6102E6863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7583E40-7579-44F1-9A22-182A32B48AA3}"/>
                </a:ext>
              </a:extLst>
            </p:cNvPr>
            <p:cNvSpPr/>
            <p:nvPr/>
          </p:nvSpPr>
          <p:spPr bwMode="auto">
            <a:xfrm>
              <a:off x="5510754" y="4428760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CFC1C0A-2E0A-4C77-A7D2-4C64115092B2}"/>
              </a:ext>
            </a:extLst>
          </p:cNvPr>
          <p:cNvGrpSpPr/>
          <p:nvPr/>
        </p:nvGrpSpPr>
        <p:grpSpPr>
          <a:xfrm>
            <a:off x="5663454" y="4069522"/>
            <a:ext cx="1013276" cy="345210"/>
            <a:chOff x="5181601" y="3935961"/>
            <a:chExt cx="1366943" cy="329152"/>
          </a:xfrm>
        </p:grpSpPr>
        <p:pic>
          <p:nvPicPr>
            <p:cNvPr id="66" name="Graphic 65" descr="Open Folder">
              <a:extLst>
                <a:ext uri="{FF2B5EF4-FFF2-40B4-BE49-F238E27FC236}">
                  <a16:creationId xmlns:a16="http://schemas.microsoft.com/office/drawing/2014/main" id="{8ED956E8-E4CB-4D7D-A3C4-AC41F7A8F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9B1DCB9-751F-45D8-B2B3-454DB170D86C}"/>
                </a:ext>
              </a:extLst>
            </p:cNvPr>
            <p:cNvSpPr/>
            <p:nvPr/>
          </p:nvSpPr>
          <p:spPr bwMode="auto">
            <a:xfrm>
              <a:off x="5489865" y="3975098"/>
              <a:ext cx="105867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Configuration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04C66F1-80E1-42BF-89B8-CB8D4115C952}"/>
              </a:ext>
            </a:extLst>
          </p:cNvPr>
          <p:cNvGrpSpPr/>
          <p:nvPr/>
        </p:nvGrpSpPr>
        <p:grpSpPr>
          <a:xfrm>
            <a:off x="3634927" y="4283752"/>
            <a:ext cx="905857" cy="345210"/>
            <a:chOff x="5181601" y="3935961"/>
            <a:chExt cx="1222031" cy="329152"/>
          </a:xfrm>
        </p:grpSpPr>
        <p:pic>
          <p:nvPicPr>
            <p:cNvPr id="69" name="Graphic 68" descr="Open Folder">
              <a:extLst>
                <a:ext uri="{FF2B5EF4-FFF2-40B4-BE49-F238E27FC236}">
                  <a16:creationId xmlns:a16="http://schemas.microsoft.com/office/drawing/2014/main" id="{60A1E01C-2C50-4EFF-9291-EFAE9656E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AB5E5A1-8C57-477D-81B7-182D5984F1B7}"/>
                </a:ext>
              </a:extLst>
            </p:cNvPr>
            <p:cNvSpPr/>
            <p:nvPr/>
          </p:nvSpPr>
          <p:spPr bwMode="auto">
            <a:xfrm>
              <a:off x="5489865" y="3975098"/>
              <a:ext cx="91376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Deployment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F36A320-9BDF-4035-98BB-7431735B2511}"/>
              </a:ext>
            </a:extLst>
          </p:cNvPr>
          <p:cNvGrpSpPr/>
          <p:nvPr/>
        </p:nvGrpSpPr>
        <p:grpSpPr>
          <a:xfrm>
            <a:off x="5663454" y="4383037"/>
            <a:ext cx="964225" cy="345210"/>
            <a:chOff x="5181601" y="3935961"/>
            <a:chExt cx="1300771" cy="329152"/>
          </a:xfrm>
        </p:grpSpPr>
        <p:pic>
          <p:nvPicPr>
            <p:cNvPr id="72" name="Graphic 71" descr="Open Folder">
              <a:extLst>
                <a:ext uri="{FF2B5EF4-FFF2-40B4-BE49-F238E27FC236}">
                  <a16:creationId xmlns:a16="http://schemas.microsoft.com/office/drawing/2014/main" id="{1C6D5DDA-52DC-4521-AFB7-D292F2D84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D3D717D-E3C1-46C6-A740-DBF0B0622943}"/>
                </a:ext>
              </a:extLst>
            </p:cNvPr>
            <p:cNvSpPr/>
            <p:nvPr/>
          </p:nvSpPr>
          <p:spPr bwMode="auto">
            <a:xfrm>
              <a:off x="5489865" y="3975098"/>
              <a:ext cx="99250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 err="1">
                  <a:solidFill>
                    <a:schemeClr val="tx1"/>
                  </a:solidFill>
                </a:rPr>
                <a:t>Yang_module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FFD44EF-EACB-4D12-B0D8-0884D93AB30E}"/>
              </a:ext>
            </a:extLst>
          </p:cNvPr>
          <p:cNvGrpSpPr/>
          <p:nvPr/>
        </p:nvGrpSpPr>
        <p:grpSpPr>
          <a:xfrm>
            <a:off x="5663454" y="4681567"/>
            <a:ext cx="1063183" cy="345210"/>
            <a:chOff x="5181601" y="3935961"/>
            <a:chExt cx="1434269" cy="329152"/>
          </a:xfrm>
        </p:grpSpPr>
        <p:pic>
          <p:nvPicPr>
            <p:cNvPr id="75" name="Graphic 74" descr="Open Folder">
              <a:extLst>
                <a:ext uri="{FF2B5EF4-FFF2-40B4-BE49-F238E27FC236}">
                  <a16:creationId xmlns:a16="http://schemas.microsoft.com/office/drawing/2014/main" id="{542E8461-5DDE-4F2F-AD98-D1B64ABC9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CF86170-DB0D-4194-9436-8390ED382B99}"/>
                </a:ext>
              </a:extLst>
            </p:cNvPr>
            <p:cNvSpPr/>
            <p:nvPr/>
          </p:nvSpPr>
          <p:spPr bwMode="auto">
            <a:xfrm>
              <a:off x="5489865" y="3975098"/>
              <a:ext cx="112600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Measurements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068FFBF-49B2-4FA6-A19D-8DEBBB1FD821}"/>
              </a:ext>
            </a:extLst>
          </p:cNvPr>
          <p:cNvGrpSpPr/>
          <p:nvPr/>
        </p:nvGrpSpPr>
        <p:grpSpPr>
          <a:xfrm>
            <a:off x="5663454" y="4980096"/>
            <a:ext cx="672245" cy="345210"/>
            <a:chOff x="5181601" y="3935961"/>
            <a:chExt cx="906880" cy="329152"/>
          </a:xfrm>
        </p:grpSpPr>
        <p:pic>
          <p:nvPicPr>
            <p:cNvPr id="78" name="Graphic 77" descr="Open Folder">
              <a:extLst>
                <a:ext uri="{FF2B5EF4-FFF2-40B4-BE49-F238E27FC236}">
                  <a16:creationId xmlns:a16="http://schemas.microsoft.com/office/drawing/2014/main" id="{25C60B98-4B11-4AEE-BE1E-DCB49939E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05FC041-1446-4B65-9518-3EA38900983A}"/>
                </a:ext>
              </a:extLst>
            </p:cNvPr>
            <p:cNvSpPr/>
            <p:nvPr/>
          </p:nvSpPr>
          <p:spPr bwMode="auto">
            <a:xfrm>
              <a:off x="5489865" y="3975098"/>
              <a:ext cx="59861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Events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80" name="Callout: Line with Border and Accent Bar 79">
            <a:extLst>
              <a:ext uri="{FF2B5EF4-FFF2-40B4-BE49-F238E27FC236}">
                <a16:creationId xmlns:a16="http://schemas.microsoft.com/office/drawing/2014/main" id="{9D0EF4F4-763F-4AA9-BE52-7748C930489D}"/>
              </a:ext>
            </a:extLst>
          </p:cNvPr>
          <p:cNvSpPr/>
          <p:nvPr/>
        </p:nvSpPr>
        <p:spPr bwMode="auto">
          <a:xfrm>
            <a:off x="7493368" y="5575233"/>
            <a:ext cx="1610049" cy="494491"/>
          </a:xfrm>
          <a:prstGeom prst="accentBorderCallout1">
            <a:avLst>
              <a:gd name="adj1" fmla="val 15045"/>
              <a:gd name="adj2" fmla="val -3942"/>
              <a:gd name="adj3" fmla="val -82069"/>
              <a:gd name="adj4" fmla="val -6914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FC7F91E-9DC5-424A-9B88-9B6346FBDE65}"/>
              </a:ext>
            </a:extLst>
          </p:cNvPr>
          <p:cNvGrpSpPr/>
          <p:nvPr/>
        </p:nvGrpSpPr>
        <p:grpSpPr>
          <a:xfrm>
            <a:off x="7536038" y="5624074"/>
            <a:ext cx="1318696" cy="345212"/>
            <a:chOff x="5181601" y="4393160"/>
            <a:chExt cx="1778964" cy="329153"/>
          </a:xfrm>
        </p:grpSpPr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A5C78E2A-D144-4D08-B57D-51B30D972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77E31C5-750B-41C1-8BE1-E184C052D386}"/>
                </a:ext>
              </a:extLst>
            </p:cNvPr>
            <p:cNvSpPr/>
            <p:nvPr/>
          </p:nvSpPr>
          <p:spPr bwMode="auto">
            <a:xfrm>
              <a:off x="5510754" y="4428760"/>
              <a:ext cx="144981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ves-dictionary.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84" name="Callout: Line with Border and Accent Bar 83">
            <a:extLst>
              <a:ext uri="{FF2B5EF4-FFF2-40B4-BE49-F238E27FC236}">
                <a16:creationId xmlns:a16="http://schemas.microsoft.com/office/drawing/2014/main" id="{F0960F08-6B54-4EE4-9579-4695A136F7B6}"/>
              </a:ext>
            </a:extLst>
          </p:cNvPr>
          <p:cNvSpPr/>
          <p:nvPr/>
        </p:nvSpPr>
        <p:spPr bwMode="auto">
          <a:xfrm>
            <a:off x="7493368" y="4093618"/>
            <a:ext cx="1610049" cy="529546"/>
          </a:xfrm>
          <a:prstGeom prst="accentBorderCallout1">
            <a:avLst>
              <a:gd name="adj1" fmla="val 63581"/>
              <a:gd name="adj2" fmla="val -3942"/>
              <a:gd name="adj3" fmla="val 89761"/>
              <a:gd name="adj4" fmla="val -4073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95642A8-3E87-4BC9-8A8C-C59C8465442B}"/>
              </a:ext>
            </a:extLst>
          </p:cNvPr>
          <p:cNvGrpSpPr/>
          <p:nvPr/>
        </p:nvGrpSpPr>
        <p:grpSpPr>
          <a:xfrm>
            <a:off x="7536038" y="4181641"/>
            <a:ext cx="1280671" cy="345212"/>
            <a:chOff x="5181601" y="4393160"/>
            <a:chExt cx="1727668" cy="329153"/>
          </a:xfrm>
        </p:grpSpPr>
        <p:pic>
          <p:nvPicPr>
            <p:cNvPr id="86" name="Graphic 85">
              <a:extLst>
                <a:ext uri="{FF2B5EF4-FFF2-40B4-BE49-F238E27FC236}">
                  <a16:creationId xmlns:a16="http://schemas.microsoft.com/office/drawing/2014/main" id="{A37DC0A9-5DC2-4A7A-9667-513C870EB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3D02C44-8FF2-4667-A0E2-97006200DD3C}"/>
                </a:ext>
              </a:extLst>
            </p:cNvPr>
            <p:cNvSpPr/>
            <p:nvPr/>
          </p:nvSpPr>
          <p:spPr bwMode="auto">
            <a:xfrm>
              <a:off x="5510754" y="4428760"/>
              <a:ext cx="1398515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yang-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module.yang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88" name="Callout: Line with Border and Accent Bar 87">
            <a:extLst>
              <a:ext uri="{FF2B5EF4-FFF2-40B4-BE49-F238E27FC236}">
                <a16:creationId xmlns:a16="http://schemas.microsoft.com/office/drawing/2014/main" id="{2F576B65-FFDC-4FC5-82B0-1FEF1E047A7F}"/>
              </a:ext>
            </a:extLst>
          </p:cNvPr>
          <p:cNvSpPr/>
          <p:nvPr/>
        </p:nvSpPr>
        <p:spPr bwMode="auto">
          <a:xfrm>
            <a:off x="7493368" y="4849249"/>
            <a:ext cx="1610049" cy="469852"/>
          </a:xfrm>
          <a:prstGeom prst="accentBorderCallout1">
            <a:avLst>
              <a:gd name="adj1" fmla="val 57938"/>
              <a:gd name="adj2" fmla="val -3942"/>
              <a:gd name="adj3" fmla="val 11894"/>
              <a:gd name="adj4" fmla="val -3580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704AE59-568C-4C23-9650-CFACCFE7E8A2}"/>
              </a:ext>
            </a:extLst>
          </p:cNvPr>
          <p:cNvGrpSpPr/>
          <p:nvPr/>
        </p:nvGrpSpPr>
        <p:grpSpPr>
          <a:xfrm>
            <a:off x="7536038" y="4907624"/>
            <a:ext cx="1311566" cy="345212"/>
            <a:chOff x="5181601" y="4393160"/>
            <a:chExt cx="1769346" cy="329153"/>
          </a:xfrm>
        </p:grpSpPr>
        <p:pic>
          <p:nvPicPr>
            <p:cNvPr id="90" name="Graphic 89">
              <a:extLst>
                <a:ext uri="{FF2B5EF4-FFF2-40B4-BE49-F238E27FC236}">
                  <a16:creationId xmlns:a16="http://schemas.microsoft.com/office/drawing/2014/main" id="{2E8D3BB4-D2EE-43E7-BFB6-6D118374E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8E09C0F6-F9A3-425F-BB0F-C9E16E170D24}"/>
                </a:ext>
              </a:extLst>
            </p:cNvPr>
            <p:cNvSpPr/>
            <p:nvPr/>
          </p:nvSpPr>
          <p:spPr bwMode="auto">
            <a:xfrm>
              <a:off x="5510754" y="4428760"/>
              <a:ext cx="1440193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pm-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427B4BB-0953-4C9D-A8A1-19956CAE8CFD}"/>
              </a:ext>
            </a:extLst>
          </p:cNvPr>
          <p:cNvGrpSpPr/>
          <p:nvPr/>
        </p:nvGrpSpPr>
        <p:grpSpPr>
          <a:xfrm>
            <a:off x="5652135" y="5831219"/>
            <a:ext cx="851709" cy="345212"/>
            <a:chOff x="5181601" y="4393160"/>
            <a:chExt cx="1148984" cy="329153"/>
          </a:xfrm>
        </p:grpSpPr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DAEF99D7-9532-4A8C-8FAE-8AABF3CB1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54706A85-7A21-4E2A-A058-AB6A96DC9E55}"/>
                </a:ext>
              </a:extLst>
            </p:cNvPr>
            <p:cNvSpPr/>
            <p:nvPr/>
          </p:nvSpPr>
          <p:spPr bwMode="auto">
            <a:xfrm>
              <a:off x="5510754" y="4428760"/>
              <a:ext cx="81983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95" name="Speech Bubble: Rectangle with Corners Rounded 94">
            <a:extLst>
              <a:ext uri="{FF2B5EF4-FFF2-40B4-BE49-F238E27FC236}">
                <a16:creationId xmlns:a16="http://schemas.microsoft.com/office/drawing/2014/main" id="{7347223B-7719-40E5-81F2-27DB6407B951}"/>
              </a:ext>
            </a:extLst>
          </p:cNvPr>
          <p:cNvSpPr/>
          <p:nvPr/>
        </p:nvSpPr>
        <p:spPr bwMode="auto">
          <a:xfrm>
            <a:off x="5541176" y="2791655"/>
            <a:ext cx="962667" cy="268366"/>
          </a:xfrm>
          <a:prstGeom prst="wedgeRoundRectCallout">
            <a:avLst>
              <a:gd name="adj1" fmla="val -85489"/>
              <a:gd name="adj2" fmla="val 166574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kumimoji="0" lang="en-US" sz="11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</a:t>
            </a:r>
            <a:r>
              <a:rPr lang="en-US" sz="1100" dirty="0">
                <a:solidFill>
                  <a:schemeClr val="tx1"/>
                </a:solidFill>
              </a:rPr>
              <a:t>descriptor</a:t>
            </a:r>
            <a:endParaRPr kumimoji="0" lang="en-US" sz="10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0B6E282-A704-48E2-9CD3-CF2D79748018}"/>
              </a:ext>
            </a:extLst>
          </p:cNvPr>
          <p:cNvGrpSpPr/>
          <p:nvPr/>
        </p:nvGrpSpPr>
        <p:grpSpPr>
          <a:xfrm>
            <a:off x="3634927" y="5932548"/>
            <a:ext cx="1183626" cy="345212"/>
            <a:chOff x="1349947" y="4082743"/>
            <a:chExt cx="1596750" cy="329153"/>
          </a:xfrm>
        </p:grpSpPr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374CD974-BA7D-435E-B011-DA0D354F6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F09321B-EF60-4FD5-B2E8-257C18F46CC1}"/>
                </a:ext>
              </a:extLst>
            </p:cNvPr>
            <p:cNvSpPr/>
            <p:nvPr/>
          </p:nvSpPr>
          <p:spPr bwMode="auto">
            <a:xfrm>
              <a:off x="1665201" y="4118343"/>
              <a:ext cx="1281496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License_term.txt 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99" name="Speech Bubble: Rectangle with Corners Rounded 98">
            <a:extLst>
              <a:ext uri="{FF2B5EF4-FFF2-40B4-BE49-F238E27FC236}">
                <a16:creationId xmlns:a16="http://schemas.microsoft.com/office/drawing/2014/main" id="{AD3BAA48-AA78-49E9-A5B0-4FF8D51FC7FB}"/>
              </a:ext>
            </a:extLst>
          </p:cNvPr>
          <p:cNvSpPr/>
          <p:nvPr/>
        </p:nvSpPr>
        <p:spPr bwMode="auto">
          <a:xfrm>
            <a:off x="16492" y="4782473"/>
            <a:ext cx="2530873" cy="1621928"/>
          </a:xfrm>
          <a:prstGeom prst="wedgeRoundRectCallout">
            <a:avLst>
              <a:gd name="adj1" fmla="val -5148"/>
              <a:gd name="adj2" fmla="val -62593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b="1" dirty="0">
                <a:solidFill>
                  <a:schemeClr val="tx1"/>
                </a:solidFill>
              </a:rPr>
              <a:t>metadata: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 err="1">
                <a:solidFill>
                  <a:schemeClr val="tx1"/>
                </a:solidFill>
              </a:rPr>
              <a:t>pnf_product_name</a:t>
            </a:r>
            <a:r>
              <a:rPr lang="en-US" sz="800" dirty="0">
                <a:solidFill>
                  <a:schemeClr val="tx1"/>
                </a:solidFill>
              </a:rPr>
              <a:t>: </a:t>
            </a:r>
            <a:r>
              <a:rPr lang="en-US" sz="800" dirty="0" err="1">
                <a:solidFill>
                  <a:schemeClr val="tx1"/>
                </a:solidFill>
              </a:rPr>
              <a:t>gNB</a:t>
            </a:r>
            <a:endParaRPr lang="en-US" sz="8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 err="1">
                <a:solidFill>
                  <a:schemeClr val="tx1"/>
                </a:solidFill>
              </a:rPr>
              <a:t>pnf_provider_id</a:t>
            </a:r>
            <a:r>
              <a:rPr lang="en-US" sz="800" dirty="0">
                <a:solidFill>
                  <a:schemeClr val="tx1"/>
                </a:solidFill>
              </a:rPr>
              <a:t>: Ericsson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</a:rPr>
              <a:t>pnf_package_version:1.0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</a:rPr>
              <a:t>pnf_release_date_time:2018-12-03T08:44:00-05:00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</a:rPr>
              <a:t>non_mano_artifact_sets:	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</a:rPr>
              <a:t>Events: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800" dirty="0">
                <a:solidFill>
                  <a:schemeClr val="tx1"/>
                </a:solidFill>
              </a:rPr>
              <a:t>source: Artifacts/Deployment/Events/</a:t>
            </a:r>
            <a:r>
              <a:rPr lang="en-US" sz="800" dirty="0" err="1">
                <a:solidFill>
                  <a:schemeClr val="tx1"/>
                </a:solidFill>
              </a:rPr>
              <a:t>VES_registration.yaml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0" name="Flowchart: Document 99">
            <a:extLst>
              <a:ext uri="{FF2B5EF4-FFF2-40B4-BE49-F238E27FC236}">
                <a16:creationId xmlns:a16="http://schemas.microsoft.com/office/drawing/2014/main" id="{362D00B8-90DE-49D4-9B66-DC55D34E5A64}"/>
              </a:ext>
            </a:extLst>
          </p:cNvPr>
          <p:cNvSpPr/>
          <p:nvPr/>
        </p:nvSpPr>
        <p:spPr bwMode="auto">
          <a:xfrm>
            <a:off x="2364414" y="662092"/>
            <a:ext cx="3918702" cy="1404489"/>
          </a:xfrm>
          <a:prstGeom prst="flowChartDocumen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200" dirty="0">
                <a:solidFill>
                  <a:srgbClr val="C00000"/>
                </a:solidFill>
              </a:rPr>
              <a:t>Note: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Package Example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Not all files are listed.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rgbClr val="0070C0"/>
                </a:solidFill>
              </a:rPr>
              <a:t>blue</a:t>
            </a:r>
            <a:r>
              <a:rPr lang="en-US" sz="1200" dirty="0">
                <a:solidFill>
                  <a:srgbClr val="C00000"/>
                </a:solidFill>
              </a:rPr>
              <a:t> is requested by SOL004. </a:t>
            </a:r>
          </a:p>
          <a:p>
            <a:pPr marL="171450" indent="-171450" fontAlgn="base">
              <a:spcBef>
                <a:spcPts val="3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Folder / file name in </a:t>
            </a:r>
            <a:r>
              <a:rPr lang="en-US" sz="1200" dirty="0">
                <a:solidFill>
                  <a:schemeClr val="tx1"/>
                </a:solidFill>
              </a:rPr>
              <a:t>black</a:t>
            </a:r>
            <a:r>
              <a:rPr lang="en-US" sz="1200" dirty="0">
                <a:solidFill>
                  <a:srgbClr val="C00000"/>
                </a:solidFill>
              </a:rPr>
              <a:t> is example only.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7307A99-0795-493F-B34A-A266FCF69364}"/>
              </a:ext>
            </a:extLst>
          </p:cNvPr>
          <p:cNvGrpSpPr/>
          <p:nvPr/>
        </p:nvGrpSpPr>
        <p:grpSpPr>
          <a:xfrm>
            <a:off x="5664664" y="5285287"/>
            <a:ext cx="412016" cy="345210"/>
            <a:chOff x="5181601" y="3935961"/>
            <a:chExt cx="555823" cy="329152"/>
          </a:xfrm>
        </p:grpSpPr>
        <p:pic>
          <p:nvPicPr>
            <p:cNvPr id="102" name="Graphic 101" descr="Open Folder">
              <a:extLst>
                <a:ext uri="{FF2B5EF4-FFF2-40B4-BE49-F238E27FC236}">
                  <a16:creationId xmlns:a16="http://schemas.microsoft.com/office/drawing/2014/main" id="{4C0640CA-F728-47BB-A224-6DA596B3C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7840DAFF-45B9-4B85-9EEB-ECA4B7CD285D}"/>
                </a:ext>
              </a:extLst>
            </p:cNvPr>
            <p:cNvSpPr/>
            <p:nvPr/>
          </p:nvSpPr>
          <p:spPr bwMode="auto">
            <a:xfrm>
              <a:off x="5489865" y="3975098"/>
              <a:ext cx="247559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200">
                  <a:solidFill>
                    <a:schemeClr val="tx1"/>
                  </a:solidFill>
                </a:rPr>
                <a:t>…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104" name="Speech Bubble: Rectangle with Corners Rounded 103">
            <a:extLst>
              <a:ext uri="{FF2B5EF4-FFF2-40B4-BE49-F238E27FC236}">
                <a16:creationId xmlns:a16="http://schemas.microsoft.com/office/drawing/2014/main" id="{70207ABF-26BB-4E29-AD34-A69E84FC515E}"/>
              </a:ext>
            </a:extLst>
          </p:cNvPr>
          <p:cNvSpPr/>
          <p:nvPr/>
        </p:nvSpPr>
        <p:spPr bwMode="auto">
          <a:xfrm>
            <a:off x="6430032" y="882369"/>
            <a:ext cx="2404139" cy="1683201"/>
          </a:xfrm>
          <a:prstGeom prst="wedgeRoundRectCallout">
            <a:avLst>
              <a:gd name="adj1" fmla="val -118763"/>
              <a:gd name="adj2" fmla="val 69694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TOSCA-Meta-Version: 1.0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CSAR-Version: 1.1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Created-By: Ericsson (Zu Qiang 2018-12-03)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Entry-Definitions: Definitions/</a:t>
            </a:r>
            <a:r>
              <a:rPr lang="en-US" sz="900" dirty="0" err="1">
                <a:solidFill>
                  <a:schemeClr val="tx1"/>
                </a:solidFill>
              </a:rPr>
              <a:t>MainServiceTemplate.yaml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Entry-Manifest: </a:t>
            </a:r>
            <a:r>
              <a:rPr lang="en-US" sz="900" dirty="0" err="1">
                <a:solidFill>
                  <a:schemeClr val="tx1"/>
                </a:solidFill>
              </a:rPr>
              <a:t>MainServiceTemplate.mf</a:t>
            </a:r>
            <a:endParaRPr lang="en-US" sz="900" dirty="0">
              <a:solidFill>
                <a:schemeClr val="tx1"/>
              </a:solidFill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Entry-Change-Log: Artifacts/ChangLog.txt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Entry-Tests: Artifacts/Tests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900" dirty="0">
                <a:solidFill>
                  <a:schemeClr val="tx1"/>
                </a:solidFill>
              </a:rPr>
              <a:t>Entry-Certificate: Artifacts/License_term.txt </a:t>
            </a:r>
          </a:p>
        </p:txBody>
      </p:sp>
      <p:sp>
        <p:nvSpPr>
          <p:cNvPr id="105" name="Speech Bubble: Rectangle with Corners Rounded 104">
            <a:extLst>
              <a:ext uri="{FF2B5EF4-FFF2-40B4-BE49-F238E27FC236}">
                <a16:creationId xmlns:a16="http://schemas.microsoft.com/office/drawing/2014/main" id="{BA4279FD-558F-4CDD-89DB-E402FB1A0366}"/>
              </a:ext>
            </a:extLst>
          </p:cNvPr>
          <p:cNvSpPr/>
          <p:nvPr/>
        </p:nvSpPr>
        <p:spPr bwMode="auto">
          <a:xfrm>
            <a:off x="6224032" y="3379241"/>
            <a:ext cx="1269336" cy="455652"/>
          </a:xfrm>
          <a:prstGeom prst="wedgeRoundRectCallout">
            <a:avLst>
              <a:gd name="adj1" fmla="val -190826"/>
              <a:gd name="adj2" fmla="val 11381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106" name="Speech Bubble: Rectangle with Corners Rounded 105">
            <a:extLst>
              <a:ext uri="{FF2B5EF4-FFF2-40B4-BE49-F238E27FC236}">
                <a16:creationId xmlns:a16="http://schemas.microsoft.com/office/drawing/2014/main" id="{A4A4C952-22DE-42FD-A5C7-6F792D07B4FB}"/>
              </a:ext>
            </a:extLst>
          </p:cNvPr>
          <p:cNvSpPr/>
          <p:nvPr/>
        </p:nvSpPr>
        <p:spPr bwMode="auto">
          <a:xfrm>
            <a:off x="2611142" y="5875723"/>
            <a:ext cx="860525" cy="481191"/>
          </a:xfrm>
          <a:prstGeom prst="wedgeRoundRectCallout">
            <a:avLst>
              <a:gd name="adj1" fmla="val 78513"/>
              <a:gd name="adj2" fmla="val -7357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used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lang="en-US" sz="1050" dirty="0">
                <a:solidFill>
                  <a:schemeClr val="bg1"/>
                </a:solidFill>
              </a:rPr>
              <a:t>yet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07" name="Picture 106" descr="C:\Users\cheung\AppData\Local\Temp\SNAGHTML27d24173.PNG">
            <a:extLst>
              <a:ext uri="{FF2B5EF4-FFF2-40B4-BE49-F238E27FC236}">
                <a16:creationId xmlns:a16="http://schemas.microsoft.com/office/drawing/2014/main" id="{7CA49286-2AE6-4343-BD59-F5F4A82EB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06" y="1054854"/>
            <a:ext cx="740986" cy="75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209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C:\Users\cheung\AppData\Local\Temp\SNAGHTML31cda19.PNG">
            <a:extLst>
              <a:ext uri="{FF2B5EF4-FFF2-40B4-BE49-F238E27FC236}">
                <a16:creationId xmlns:a16="http://schemas.microsoft.com/office/drawing/2014/main" id="{7F1EC3B2-F0B2-45A9-B221-A9744CC4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5600043E-8C13-4455-81A1-21259BE49B8B}"/>
              </a:ext>
            </a:extLst>
          </p:cNvPr>
          <p:cNvSpPr/>
          <p:nvPr/>
        </p:nvSpPr>
        <p:spPr>
          <a:xfrm>
            <a:off x="241729" y="-2880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Modelling VES Events</a:t>
            </a:r>
            <a:endParaRPr lang="en-US" sz="3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F79DE99-00BF-4C30-AB37-8CCF8B71B79A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D7815D-4ACB-4BD8-94AC-D81DA297A6FD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F1EF495-5239-4F31-804F-EF110826F26F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0AF2331-E747-4ED8-BE68-CA3EE739B52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97E66AC-2FEE-4B67-9EF5-ECF44B5CB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65" name="Shape 72">
                <a:extLst>
                  <a:ext uri="{FF2B5EF4-FFF2-40B4-BE49-F238E27FC236}">
                    <a16:creationId xmlns:a16="http://schemas.microsoft.com/office/drawing/2014/main" id="{2B1640AB-FD19-4618-9C02-319F15315405}"/>
                  </a:ext>
                </a:extLst>
              </p:cNvPr>
              <p:cNvPicPr preferRelativeResize="0"/>
              <p:nvPr/>
            </p:nvPicPr>
            <p:blipFill rotWithShape="1"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5382183-C6BF-425C-884F-37C69472C238}"/>
                </a:ext>
              </a:extLst>
            </p:cNvPr>
            <p:cNvSpPr/>
            <p:nvPr/>
          </p:nvSpPr>
          <p:spPr>
            <a:xfrm>
              <a:off x="241729" y="-2880"/>
              <a:ext cx="587378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SOL004 required PNF manifest file</a:t>
              </a:r>
            </a:p>
          </p:txBody>
        </p:sp>
      </p:grpSp>
      <p:pic>
        <p:nvPicPr>
          <p:cNvPr id="66" name="Picture 2" descr="C:\Users\cheung\AppData\Local\Temp\SNAGHTMLf4144.PNG">
            <a:extLst>
              <a:ext uri="{FF2B5EF4-FFF2-40B4-BE49-F238E27FC236}">
                <a16:creationId xmlns:a16="http://schemas.microsoft.com/office/drawing/2014/main" id="{6F187ECF-082F-41DE-BDE2-8E168BDF8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1876393"/>
            <a:ext cx="706939" cy="70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cheung\AppData\Local\Temp\SNAGHTMLa74240a.PNG">
            <a:extLst>
              <a:ext uri="{FF2B5EF4-FFF2-40B4-BE49-F238E27FC236}">
                <a16:creationId xmlns:a16="http://schemas.microsoft.com/office/drawing/2014/main" id="{2B284AA6-DE1B-4DEC-9E0C-8EC91F900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2636803"/>
            <a:ext cx="706939" cy="7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" descr="C:\Users\cheung\AppData\Local\Temp\SNAGHTMLa7b04d7.PNG">
            <a:extLst>
              <a:ext uri="{FF2B5EF4-FFF2-40B4-BE49-F238E27FC236}">
                <a16:creationId xmlns:a16="http://schemas.microsoft.com/office/drawing/2014/main" id="{2B069414-C6A9-4B4D-950E-22A8F35F5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1114095"/>
            <a:ext cx="706939" cy="71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Users\cheung\AppData\Local\Temp\SNAGHTML27dc4d36.PNG">
            <a:extLst>
              <a:ext uri="{FF2B5EF4-FFF2-40B4-BE49-F238E27FC236}">
                <a16:creationId xmlns:a16="http://schemas.microsoft.com/office/drawing/2014/main" id="{A3D78ABA-4024-4115-BD15-3882D3123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3400291"/>
            <a:ext cx="707367" cy="71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C:\Users\cheung\AppData\Local\Temp\SNAGHTML2e585534.PNG">
            <a:extLst>
              <a:ext uri="{FF2B5EF4-FFF2-40B4-BE49-F238E27FC236}">
                <a16:creationId xmlns:a16="http://schemas.microsoft.com/office/drawing/2014/main" id="{F492B480-9F80-4AA3-8809-7F3CE625F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4162590"/>
            <a:ext cx="701491" cy="70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6" descr="C:\Users\cheung\AppData\Local\Temp\SNAGHTML27e5338f.PNG">
            <a:extLst>
              <a:ext uri="{FF2B5EF4-FFF2-40B4-BE49-F238E27FC236}">
                <a16:creationId xmlns:a16="http://schemas.microsoft.com/office/drawing/2014/main" id="{5CC47F79-9389-4CC6-8D1F-3FBFB38F6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4916009"/>
            <a:ext cx="701491" cy="70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C:\Users\cheung\AppData\Local\Temp\SNAGHTML31cda19.PNG">
            <a:extLst>
              <a:ext uri="{FF2B5EF4-FFF2-40B4-BE49-F238E27FC236}">
                <a16:creationId xmlns:a16="http://schemas.microsoft.com/office/drawing/2014/main" id="{53C85398-6EA2-4355-AA9D-CF849D95C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5670955"/>
            <a:ext cx="686309" cy="69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 descr="C:\Users\cheung\AppData\Local\Temp\SNAGHTMLa9d1b83.PNG">
            <a:extLst>
              <a:ext uri="{FF2B5EF4-FFF2-40B4-BE49-F238E27FC236}">
                <a16:creationId xmlns:a16="http://schemas.microsoft.com/office/drawing/2014/main" id="{E1D78FFE-4446-4CDE-B088-322081F53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2e50ef7f.PNG">
            <a:extLst>
              <a:ext uri="{FF2B5EF4-FFF2-40B4-BE49-F238E27FC236}">
                <a16:creationId xmlns:a16="http://schemas.microsoft.com/office/drawing/2014/main" id="{77FB0B04-407F-49B3-8991-A24161D78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1" descr="C:\Users\cheung\AppData\Local\Temp\SNAGHTML27d24173.PNG">
            <a:extLst>
              <a:ext uri="{FF2B5EF4-FFF2-40B4-BE49-F238E27FC236}">
                <a16:creationId xmlns:a16="http://schemas.microsoft.com/office/drawing/2014/main" id="{7039AB08-19A3-4450-A5FC-0BA7BA8A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9AE8D02D-0670-4268-82BA-DBB5E45CDF70}"/>
              </a:ext>
            </a:extLst>
          </p:cNvPr>
          <p:cNvSpPr txBox="1">
            <a:spLocks/>
          </p:cNvSpPr>
          <p:nvPr/>
        </p:nvSpPr>
        <p:spPr>
          <a:xfrm>
            <a:off x="1125113" y="1033553"/>
            <a:ext cx="7870031" cy="51033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/>
                </a:solidFill>
              </a:rPr>
              <a:t>metadata:                                           </a:t>
            </a:r>
            <a:r>
              <a:rPr lang="en-US" sz="1400" dirty="0">
                <a:solidFill>
                  <a:srgbClr val="FF0000"/>
                </a:solidFill>
              </a:rPr>
              <a:t>########################</a:t>
            </a:r>
            <a:r>
              <a:rPr lang="en-US" sz="1400" b="1" dirty="0">
                <a:solidFill>
                  <a:srgbClr val="FF0000"/>
                </a:solidFill>
              </a:rPr>
              <a:t># New key Name to be supported by </a:t>
            </a:r>
            <a:r>
              <a:rPr lang="en-US" sz="1400" b="1" u="sng" dirty="0">
                <a:solidFill>
                  <a:srgbClr val="FF0000"/>
                </a:solidFill>
              </a:rPr>
              <a:t>SDC </a:t>
            </a:r>
            <a:endParaRPr lang="en-US" sz="1400" dirty="0">
              <a:solidFill>
                <a:srgbClr val="FF0000"/>
              </a:solidFill>
            </a:endParaRP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400" dirty="0">
                <a:solidFill>
                  <a:schemeClr val="tx1"/>
                </a:solidFill>
              </a:rPr>
              <a:t>pnf_product_name: gNB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400" dirty="0">
                <a:solidFill>
                  <a:schemeClr val="tx1"/>
                </a:solidFill>
              </a:rPr>
              <a:t>pnf_provider_id: Ericsson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400" dirty="0">
                <a:solidFill>
                  <a:schemeClr val="tx1"/>
                </a:solidFill>
              </a:rPr>
              <a:t>pnf_package_version:1.0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400" dirty="0">
                <a:solidFill>
                  <a:schemeClr val="tx1"/>
                </a:solidFill>
              </a:rPr>
              <a:t>pnf_release_date_time:2018-12-03T08:44:00-05:00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endParaRPr lang="en-US" sz="1400" dirty="0">
              <a:solidFill>
                <a:schemeClr val="accent6"/>
              </a:solidFill>
            </a:endParaRP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########################</a:t>
            </a:r>
            <a:r>
              <a:rPr lang="en-US" sz="1400" b="1" dirty="0">
                <a:solidFill>
                  <a:srgbClr val="FF0000"/>
                </a:solidFill>
              </a:rPr>
              <a:t># non mano artifact sets to be  supported by </a:t>
            </a:r>
            <a:r>
              <a:rPr lang="en-US" sz="1400" b="1" u="sng" dirty="0">
                <a:solidFill>
                  <a:srgbClr val="FF0000"/>
                </a:solidFill>
              </a:rPr>
              <a:t>SDC 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non_mano_artifact_sets:	</a:t>
            </a:r>
            <a:endParaRPr lang="en-US" sz="1400" b="1" u="sng" dirty="0">
              <a:solidFill>
                <a:schemeClr val="accent6"/>
              </a:solidFill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Events: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Artifacts/Deployment/Events/VES_registration.yaml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Measurements: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Artifacts/Deployment/Measurements/PM_Dictionary.yaml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Yang_module: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Artifacts/Deployment/Yang_module/Yang_module.yaml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Others: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Artifacts/Informational/scripts/install.sh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Artifacts/Informational/user_guide.txt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Artifacts/Other/installation_guide.txt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	Source: Artifacts/Other/review_log.txt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EE8C1-62B1-4A68-BBE2-EEDFDF387B5C}"/>
              </a:ext>
            </a:extLst>
          </p:cNvPr>
          <p:cNvSpPr txBox="1"/>
          <p:nvPr/>
        </p:nvSpPr>
        <p:spPr>
          <a:xfrm>
            <a:off x="205740" y="617220"/>
            <a:ext cx="4809778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ONBOARDING FILES – Manifest file Example</a:t>
            </a:r>
          </a:p>
        </p:txBody>
      </p:sp>
    </p:spTree>
    <p:extLst>
      <p:ext uri="{BB962C8B-B14F-4D97-AF65-F5344CB8AC3E}">
        <p14:creationId xmlns:p14="http://schemas.microsoft.com/office/powerpoint/2010/main" val="3006418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C:\Users\cheung\AppData\Local\Temp\SNAGHTML31cda19.PNG">
            <a:extLst>
              <a:ext uri="{FF2B5EF4-FFF2-40B4-BE49-F238E27FC236}">
                <a16:creationId xmlns:a16="http://schemas.microsoft.com/office/drawing/2014/main" id="{7F1EC3B2-F0B2-45A9-B221-A9744CC4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5600043E-8C13-4455-81A1-21259BE49B8B}"/>
              </a:ext>
            </a:extLst>
          </p:cNvPr>
          <p:cNvSpPr/>
          <p:nvPr/>
        </p:nvSpPr>
        <p:spPr>
          <a:xfrm>
            <a:off x="241729" y="-2880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Modelling VES Events</a:t>
            </a:r>
            <a:endParaRPr lang="en-US" sz="3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F79DE99-00BF-4C30-AB37-8CCF8B71B79A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D7815D-4ACB-4BD8-94AC-D81DA297A6FD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F1EF495-5239-4F31-804F-EF110826F26F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0AF2331-E747-4ED8-BE68-CA3EE739B52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97E66AC-2FEE-4B67-9EF5-ECF44B5CB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65" name="Shape 72">
                <a:extLst>
                  <a:ext uri="{FF2B5EF4-FFF2-40B4-BE49-F238E27FC236}">
                    <a16:creationId xmlns:a16="http://schemas.microsoft.com/office/drawing/2014/main" id="{2B1640AB-FD19-4618-9C02-319F15315405}"/>
                  </a:ext>
                </a:extLst>
              </p:cNvPr>
              <p:cNvPicPr preferRelativeResize="0"/>
              <p:nvPr/>
            </p:nvPicPr>
            <p:blipFill rotWithShape="1"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5382183-C6BF-425C-884F-37C69472C238}"/>
                </a:ext>
              </a:extLst>
            </p:cNvPr>
            <p:cNvSpPr/>
            <p:nvPr/>
          </p:nvSpPr>
          <p:spPr>
            <a:xfrm>
              <a:off x="241729" y="-2880"/>
              <a:ext cx="665239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VNFSDK #4 Manifest file: new PNF tags</a:t>
              </a:r>
            </a:p>
          </p:txBody>
        </p:sp>
      </p:grpSp>
      <p:pic>
        <p:nvPicPr>
          <p:cNvPr id="80" name="Picture 79" descr="C:\Users\cheung\AppData\Local\Temp\SNAGHTMLa9d1b83.PNG">
            <a:extLst>
              <a:ext uri="{FF2B5EF4-FFF2-40B4-BE49-F238E27FC236}">
                <a16:creationId xmlns:a16="http://schemas.microsoft.com/office/drawing/2014/main" id="{E1D78FFE-4446-4CDE-B088-322081F53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2e50ef7f.PNG">
            <a:extLst>
              <a:ext uri="{FF2B5EF4-FFF2-40B4-BE49-F238E27FC236}">
                <a16:creationId xmlns:a16="http://schemas.microsoft.com/office/drawing/2014/main" id="{77FB0B04-407F-49B3-8991-A24161D78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1" descr="C:\Users\cheung\AppData\Local\Temp\SNAGHTML27d24173.PNG">
            <a:extLst>
              <a:ext uri="{FF2B5EF4-FFF2-40B4-BE49-F238E27FC236}">
                <a16:creationId xmlns:a16="http://schemas.microsoft.com/office/drawing/2014/main" id="{7039AB08-19A3-4450-A5FC-0BA7BA8A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9AE8D02D-0670-4268-82BA-DBB5E45CDF70}"/>
              </a:ext>
            </a:extLst>
          </p:cNvPr>
          <p:cNvSpPr txBox="1">
            <a:spLocks/>
          </p:cNvSpPr>
          <p:nvPr/>
        </p:nvSpPr>
        <p:spPr>
          <a:xfrm>
            <a:off x="3228613" y="1400339"/>
            <a:ext cx="5573191" cy="43786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1"/>
                </a:solidFill>
              </a:rPr>
              <a:t>metadata:                          </a:t>
            </a:r>
            <a:endParaRPr lang="en-US" sz="1600" dirty="0">
              <a:solidFill>
                <a:srgbClr val="FF0000"/>
              </a:solidFill>
            </a:endParaRP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</a:rPr>
              <a:t>pnf_product_name: </a:t>
            </a:r>
            <a:r>
              <a:rPr lang="en-US" sz="1600" dirty="0">
                <a:solidFill>
                  <a:schemeClr val="tx1"/>
                </a:solidFill>
              </a:rPr>
              <a:t>gNB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</a:rPr>
              <a:t>pnf_provider_id: </a:t>
            </a:r>
            <a:r>
              <a:rPr lang="en-US" sz="1600" dirty="0">
                <a:solidFill>
                  <a:schemeClr val="tx1"/>
                </a:solidFill>
              </a:rPr>
              <a:t>CompanyXYZ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</a:rPr>
              <a:t>pnf_package_version: </a:t>
            </a:r>
            <a:r>
              <a:rPr lang="en-US" sz="1600" dirty="0">
                <a:solidFill>
                  <a:schemeClr val="tx1"/>
                </a:solidFill>
              </a:rPr>
              <a:t>1.0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</a:rPr>
              <a:t>pnf_release_date_time: </a:t>
            </a:r>
            <a:r>
              <a:rPr lang="en-US" sz="1600" dirty="0">
                <a:solidFill>
                  <a:schemeClr val="tx1"/>
                </a:solidFill>
              </a:rPr>
              <a:t>2019-02-11T09:10:00-05:00</a:t>
            </a:r>
          </a:p>
          <a:p>
            <a:pPr algn="l" fontAlgn="base">
              <a:spcBef>
                <a:spcPts val="225"/>
              </a:spcBef>
              <a:spcAft>
                <a:spcPct val="0"/>
              </a:spcAft>
            </a:pPr>
            <a:endParaRPr lang="en-US" sz="1600" dirty="0">
              <a:solidFill>
                <a:schemeClr val="accent6"/>
              </a:solidFill>
            </a:endParaRPr>
          </a:p>
          <a:p>
            <a:pPr algn="l"/>
            <a:r>
              <a:rPr lang="en-US" sz="1600" b="1" dirty="0">
                <a:solidFill>
                  <a:srgbClr val="FF0000"/>
                </a:solidFill>
              </a:rPr>
              <a:t>non_mano_artifact_sets:	</a:t>
            </a:r>
            <a:endParaRPr lang="en-US" sz="1600" b="1" u="sng" dirty="0">
              <a:solidFill>
                <a:srgbClr val="FF0000"/>
              </a:solidFill>
            </a:endParaRP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Events: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Artifacts/Deployment/Events/VES_registration.yaml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Measurements: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Artifacts/Deployment/Measurements/PM_Dictionary.yaml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Yang_module: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Artifacts/Deployment/Yang_module/Yang_module.yaml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Others: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Artifacts/Informational/scripts/install.sh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Artifacts/Informational/user_guide.txt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Artifacts/Other/installation_guide.txt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	Source: Artifacts/Other/review_log.txt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EE8C1-62B1-4A68-BBE2-EEDFDF387B5C}"/>
              </a:ext>
            </a:extLst>
          </p:cNvPr>
          <p:cNvSpPr txBox="1"/>
          <p:nvPr/>
        </p:nvSpPr>
        <p:spPr>
          <a:xfrm>
            <a:off x="205740" y="617220"/>
            <a:ext cx="6673045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ONBOARDING FILES – Main Service Template manifest (.mf) file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BB8A42-0742-4045-B95C-665677E215F5}"/>
              </a:ext>
            </a:extLst>
          </p:cNvPr>
          <p:cNvSpPr/>
          <p:nvPr/>
        </p:nvSpPr>
        <p:spPr>
          <a:xfrm>
            <a:off x="3301641" y="1681284"/>
            <a:ext cx="1618050" cy="2218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65B0E9-BC9E-43AA-92A2-97173B2E17E8}"/>
              </a:ext>
            </a:extLst>
          </p:cNvPr>
          <p:cNvSpPr/>
          <p:nvPr/>
        </p:nvSpPr>
        <p:spPr>
          <a:xfrm>
            <a:off x="3301641" y="1922209"/>
            <a:ext cx="1361141" cy="2218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9FC7C7-E6B8-4758-986D-D1ABE64F2038}"/>
              </a:ext>
            </a:extLst>
          </p:cNvPr>
          <p:cNvSpPr/>
          <p:nvPr/>
        </p:nvSpPr>
        <p:spPr>
          <a:xfrm>
            <a:off x="3301640" y="2163134"/>
            <a:ext cx="1761326" cy="2218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45152A-C2BA-4C02-8D20-F5AAF5B1D31F}"/>
              </a:ext>
            </a:extLst>
          </p:cNvPr>
          <p:cNvSpPr/>
          <p:nvPr/>
        </p:nvSpPr>
        <p:spPr>
          <a:xfrm>
            <a:off x="3301639" y="2404059"/>
            <a:ext cx="1939188" cy="2218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DDD65E-A536-4878-A913-A4EDEE40F6B7}"/>
              </a:ext>
            </a:extLst>
          </p:cNvPr>
          <p:cNvSpPr/>
          <p:nvPr/>
        </p:nvSpPr>
        <p:spPr>
          <a:xfrm>
            <a:off x="3301638" y="2831215"/>
            <a:ext cx="2057762" cy="2218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154B29-C678-492C-95FE-26046E6CE810}"/>
              </a:ext>
            </a:extLst>
          </p:cNvPr>
          <p:cNvSpPr/>
          <p:nvPr/>
        </p:nvSpPr>
        <p:spPr>
          <a:xfrm>
            <a:off x="342196" y="1457679"/>
            <a:ext cx="2365165" cy="2733321"/>
          </a:xfrm>
          <a:prstGeom prst="roundRect">
            <a:avLst>
              <a:gd name="adj" fmla="val 637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7BA609D6-A39B-46A0-9D0F-F8958E6FFBFF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2707361" y="1792233"/>
            <a:ext cx="594280" cy="1032107"/>
          </a:xfrm>
          <a:prstGeom prst="bentConnector3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21056039-0B1C-4F2D-8440-5B9EA473A6B0}"/>
              </a:ext>
            </a:extLst>
          </p:cNvPr>
          <p:cNvCxnSpPr>
            <a:cxnSpLocks/>
            <a:stCxn id="5" idx="3"/>
            <a:endCxn id="24" idx="1"/>
          </p:cNvCxnSpPr>
          <p:nvPr/>
        </p:nvCxnSpPr>
        <p:spPr>
          <a:xfrm flipV="1">
            <a:off x="2707361" y="2033158"/>
            <a:ext cx="594280" cy="791182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88705819-0472-42B3-9E78-FC8689D553DA}"/>
              </a:ext>
            </a:extLst>
          </p:cNvPr>
          <p:cNvCxnSpPr>
            <a:cxnSpLocks/>
            <a:stCxn id="5" idx="3"/>
            <a:endCxn id="25" idx="1"/>
          </p:cNvCxnSpPr>
          <p:nvPr/>
        </p:nvCxnSpPr>
        <p:spPr>
          <a:xfrm flipV="1">
            <a:off x="2707361" y="2274083"/>
            <a:ext cx="594279" cy="550257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97FFFBF-1833-4E12-BA64-92A13040CC3C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flipV="1">
            <a:off x="2707361" y="2515008"/>
            <a:ext cx="594278" cy="309332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E9BCF6A-C425-41D9-8E44-2082C34DE728}"/>
              </a:ext>
            </a:extLst>
          </p:cNvPr>
          <p:cNvCxnSpPr>
            <a:cxnSpLocks/>
            <a:stCxn id="5" idx="3"/>
            <a:endCxn id="27" idx="1"/>
          </p:cNvCxnSpPr>
          <p:nvPr/>
        </p:nvCxnSpPr>
        <p:spPr>
          <a:xfrm>
            <a:off x="2707361" y="2824340"/>
            <a:ext cx="594277" cy="117824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ED8C28E-93A5-48E4-A7A8-C3AD310F456E}"/>
              </a:ext>
            </a:extLst>
          </p:cNvPr>
          <p:cNvSpPr txBox="1"/>
          <p:nvPr/>
        </p:nvSpPr>
        <p:spPr>
          <a:xfrm>
            <a:off x="398919" y="1632107"/>
            <a:ext cx="21853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VNF SDK to check the PNF keywords in the MainServiceTemplate.mf New tags are pnf_product_name and pnf_provider_id, pnf_package_version, pnf_release_date_time and non_mano_artifact_sets.</a:t>
            </a:r>
          </a:p>
        </p:txBody>
      </p:sp>
    </p:spTree>
    <p:extLst>
      <p:ext uri="{BB962C8B-B14F-4D97-AF65-F5344CB8AC3E}">
        <p14:creationId xmlns:p14="http://schemas.microsoft.com/office/powerpoint/2010/main" val="2354516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C:\Users\cheung\AppData\Local\Temp\SNAGHTML31cda19.PNG">
            <a:extLst>
              <a:ext uri="{FF2B5EF4-FFF2-40B4-BE49-F238E27FC236}">
                <a16:creationId xmlns:a16="http://schemas.microsoft.com/office/drawing/2014/main" id="{7F1EC3B2-F0B2-45A9-B221-A9744CC4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5600043E-8C13-4455-81A1-21259BE49B8B}"/>
              </a:ext>
            </a:extLst>
          </p:cNvPr>
          <p:cNvSpPr/>
          <p:nvPr/>
        </p:nvSpPr>
        <p:spPr>
          <a:xfrm>
            <a:off x="241729" y="-2880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Modelling VES Events</a:t>
            </a:r>
            <a:endParaRPr lang="en-US" sz="3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F79DE99-00BF-4C30-AB37-8CCF8B71B79A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D7815D-4ACB-4BD8-94AC-D81DA297A6FD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F1EF495-5239-4F31-804F-EF110826F26F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0AF2331-E747-4ED8-BE68-CA3EE739B52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97E66AC-2FEE-4B67-9EF5-ECF44B5CB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65" name="Shape 72">
                <a:extLst>
                  <a:ext uri="{FF2B5EF4-FFF2-40B4-BE49-F238E27FC236}">
                    <a16:creationId xmlns:a16="http://schemas.microsoft.com/office/drawing/2014/main" id="{2B1640AB-FD19-4618-9C02-319F15315405}"/>
                  </a:ext>
                </a:extLst>
              </p:cNvPr>
              <p:cNvPicPr preferRelativeResize="0"/>
              <p:nvPr/>
            </p:nvPicPr>
            <p:blipFill rotWithShape="1"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5382183-C6BF-425C-884F-37C69472C238}"/>
                </a:ext>
              </a:extLst>
            </p:cNvPr>
            <p:cNvSpPr/>
            <p:nvPr/>
          </p:nvSpPr>
          <p:spPr>
            <a:xfrm>
              <a:off x="241729" y="-2880"/>
              <a:ext cx="574080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SOL004 required TOSCA.meta file</a:t>
              </a:r>
            </a:p>
          </p:txBody>
        </p:sp>
      </p:grpSp>
      <p:pic>
        <p:nvPicPr>
          <p:cNvPr id="66" name="Picture 2" descr="C:\Users\cheung\AppData\Local\Temp\SNAGHTMLf4144.PNG">
            <a:extLst>
              <a:ext uri="{FF2B5EF4-FFF2-40B4-BE49-F238E27FC236}">
                <a16:creationId xmlns:a16="http://schemas.microsoft.com/office/drawing/2014/main" id="{6F187ECF-082F-41DE-BDE2-8E168BDF8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1876393"/>
            <a:ext cx="706939" cy="70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cheung\AppData\Local\Temp\SNAGHTMLa74240a.PNG">
            <a:extLst>
              <a:ext uri="{FF2B5EF4-FFF2-40B4-BE49-F238E27FC236}">
                <a16:creationId xmlns:a16="http://schemas.microsoft.com/office/drawing/2014/main" id="{2B284AA6-DE1B-4DEC-9E0C-8EC91F900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2636803"/>
            <a:ext cx="706939" cy="7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" descr="C:\Users\cheung\AppData\Local\Temp\SNAGHTMLa7b04d7.PNG">
            <a:extLst>
              <a:ext uri="{FF2B5EF4-FFF2-40B4-BE49-F238E27FC236}">
                <a16:creationId xmlns:a16="http://schemas.microsoft.com/office/drawing/2014/main" id="{2B069414-C6A9-4B4D-950E-22A8F35F5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1114095"/>
            <a:ext cx="706939" cy="71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Users\cheung\AppData\Local\Temp\SNAGHTML27dc4d36.PNG">
            <a:extLst>
              <a:ext uri="{FF2B5EF4-FFF2-40B4-BE49-F238E27FC236}">
                <a16:creationId xmlns:a16="http://schemas.microsoft.com/office/drawing/2014/main" id="{A3D78ABA-4024-4115-BD15-3882D3123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3400291"/>
            <a:ext cx="707367" cy="71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 descr="C:\Users\cheung\AppData\Local\Temp\SNAGHTML2e585534.PNG">
            <a:extLst>
              <a:ext uri="{FF2B5EF4-FFF2-40B4-BE49-F238E27FC236}">
                <a16:creationId xmlns:a16="http://schemas.microsoft.com/office/drawing/2014/main" id="{F492B480-9F80-4AA3-8809-7F3CE625F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4162590"/>
            <a:ext cx="701491" cy="70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6" descr="C:\Users\cheung\AppData\Local\Temp\SNAGHTML27e5338f.PNG">
            <a:extLst>
              <a:ext uri="{FF2B5EF4-FFF2-40B4-BE49-F238E27FC236}">
                <a16:creationId xmlns:a16="http://schemas.microsoft.com/office/drawing/2014/main" id="{5CC47F79-9389-4CC6-8D1F-3FBFB38F6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4916009"/>
            <a:ext cx="701491" cy="70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C:\Users\cheung\AppData\Local\Temp\SNAGHTML31cda19.PNG">
            <a:extLst>
              <a:ext uri="{FF2B5EF4-FFF2-40B4-BE49-F238E27FC236}">
                <a16:creationId xmlns:a16="http://schemas.microsoft.com/office/drawing/2014/main" id="{53C85398-6EA2-4355-AA9D-CF849D95C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" y="5670955"/>
            <a:ext cx="686309" cy="69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 descr="C:\Users\cheung\AppData\Local\Temp\SNAGHTMLa9d1b83.PNG">
            <a:extLst>
              <a:ext uri="{FF2B5EF4-FFF2-40B4-BE49-F238E27FC236}">
                <a16:creationId xmlns:a16="http://schemas.microsoft.com/office/drawing/2014/main" id="{E1D78FFE-4446-4CDE-B088-322081F53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2e50ef7f.PNG">
            <a:extLst>
              <a:ext uri="{FF2B5EF4-FFF2-40B4-BE49-F238E27FC236}">
                <a16:creationId xmlns:a16="http://schemas.microsoft.com/office/drawing/2014/main" id="{77FB0B04-407F-49B3-8991-A24161D78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1" descr="C:\Users\cheung\AppData\Local\Temp\SNAGHTML27d24173.PNG">
            <a:extLst>
              <a:ext uri="{FF2B5EF4-FFF2-40B4-BE49-F238E27FC236}">
                <a16:creationId xmlns:a16="http://schemas.microsoft.com/office/drawing/2014/main" id="{7039AB08-19A3-4450-A5FC-0BA7BA8A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F90B471E-A42D-416D-86A5-7B30E1ED6BFE}"/>
              </a:ext>
            </a:extLst>
          </p:cNvPr>
          <p:cNvSpPr txBox="1">
            <a:spLocks/>
          </p:cNvSpPr>
          <p:nvPr/>
        </p:nvSpPr>
        <p:spPr>
          <a:xfrm>
            <a:off x="935665" y="1557338"/>
            <a:ext cx="7836196" cy="46799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</a:rPr>
              <a:t>TOSCA-Meta-File-Version: 1.0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CSAR-Version: 1.1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Created-By: Ericsson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Entry-Definitions: Definitions/resource-Ericssongnodeb-template.yml      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Entry-Manifest: resource-Ericssongnodeb-template.mf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Entry-Certificate: Artifacts/resource-Ericssongnodeb-template.cert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Entry-Tests: Artifacts/Tests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Entry-Licenses: Artifacts/Licenses/license_term.txt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Entry-Change-Log: Artifacts/ChangeLog.txt</a:t>
            </a:r>
          </a:p>
          <a:p>
            <a:pPr algn="l"/>
            <a:endParaRPr lang="en-US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13F285-E051-493A-BC9F-9871AC4AFBA4}"/>
              </a:ext>
            </a:extLst>
          </p:cNvPr>
          <p:cNvSpPr txBox="1"/>
          <p:nvPr/>
        </p:nvSpPr>
        <p:spPr>
          <a:xfrm>
            <a:off x="205740" y="617220"/>
            <a:ext cx="4633384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ONBOARDING FILES – Tosca Metadata File</a:t>
            </a:r>
          </a:p>
        </p:txBody>
      </p:sp>
    </p:spTree>
    <p:extLst>
      <p:ext uri="{BB962C8B-B14F-4D97-AF65-F5344CB8AC3E}">
        <p14:creationId xmlns:p14="http://schemas.microsoft.com/office/powerpoint/2010/main" val="35799959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BD66E99-97E0-447A-B071-BA7CE6CB2BFF}"/>
              </a:ext>
            </a:extLst>
          </p:cNvPr>
          <p:cNvSpPr/>
          <p:nvPr/>
        </p:nvSpPr>
        <p:spPr>
          <a:xfrm>
            <a:off x="186917" y="1556443"/>
            <a:ext cx="2595599" cy="1249220"/>
          </a:xfrm>
          <a:prstGeom prst="roundRect">
            <a:avLst>
              <a:gd name="adj" fmla="val 637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Picture 2" descr="C:\Users\cheung\AppData\Local\Temp\SNAGHTML31cda19.PNG">
            <a:extLst>
              <a:ext uri="{FF2B5EF4-FFF2-40B4-BE49-F238E27FC236}">
                <a16:creationId xmlns:a16="http://schemas.microsoft.com/office/drawing/2014/main" id="{7F1EC3B2-F0B2-45A9-B221-A9744CC4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5600043E-8C13-4455-81A1-21259BE49B8B}"/>
              </a:ext>
            </a:extLst>
          </p:cNvPr>
          <p:cNvSpPr/>
          <p:nvPr/>
        </p:nvSpPr>
        <p:spPr>
          <a:xfrm>
            <a:off x="241729" y="-2880"/>
            <a:ext cx="4993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Modelling VES Events</a:t>
            </a:r>
            <a:endParaRPr lang="en-US" sz="32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F79DE99-00BF-4C30-AB37-8CCF8B71B79A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D7815D-4ACB-4BD8-94AC-D81DA297A6FD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F1EF495-5239-4F31-804F-EF110826F26F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0AF2331-E747-4ED8-BE68-CA3EE739B52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697E66AC-2FEE-4B67-9EF5-ECF44B5CB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65" name="Shape 72">
                <a:extLst>
                  <a:ext uri="{FF2B5EF4-FFF2-40B4-BE49-F238E27FC236}">
                    <a16:creationId xmlns:a16="http://schemas.microsoft.com/office/drawing/2014/main" id="{2B1640AB-FD19-4618-9C02-319F15315405}"/>
                  </a:ext>
                </a:extLst>
              </p:cNvPr>
              <p:cNvPicPr preferRelativeResize="0"/>
              <p:nvPr/>
            </p:nvPicPr>
            <p:blipFill rotWithShape="1"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5382183-C6BF-425C-884F-37C69472C238}"/>
                </a:ext>
              </a:extLst>
            </p:cNvPr>
            <p:cNvSpPr/>
            <p:nvPr/>
          </p:nvSpPr>
          <p:spPr>
            <a:xfrm>
              <a:off x="241729" y="-2880"/>
              <a:ext cx="691291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VNFSDK Task #5 TOSCA Meta file checks </a:t>
              </a:r>
            </a:p>
          </p:txBody>
        </p:sp>
      </p:grpSp>
      <p:pic>
        <p:nvPicPr>
          <p:cNvPr id="80" name="Picture 79" descr="C:\Users\cheung\AppData\Local\Temp\SNAGHTMLa9d1b83.PNG">
            <a:extLst>
              <a:ext uri="{FF2B5EF4-FFF2-40B4-BE49-F238E27FC236}">
                <a16:creationId xmlns:a16="http://schemas.microsoft.com/office/drawing/2014/main" id="{E1D78FFE-4446-4CDE-B088-322081F53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cheung\AppData\Local\Temp\SNAGHTML2e50ef7f.PNG">
            <a:extLst>
              <a:ext uri="{FF2B5EF4-FFF2-40B4-BE49-F238E27FC236}">
                <a16:creationId xmlns:a16="http://schemas.microsoft.com/office/drawing/2014/main" id="{77FB0B04-407F-49B3-8991-A24161D78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81" descr="C:\Users\cheung\AppData\Local\Temp\SNAGHTML27d24173.PNG">
            <a:extLst>
              <a:ext uri="{FF2B5EF4-FFF2-40B4-BE49-F238E27FC236}">
                <a16:creationId xmlns:a16="http://schemas.microsoft.com/office/drawing/2014/main" id="{7039AB08-19A3-4450-A5FC-0BA7BA8A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9AE8D02D-0670-4268-82BA-DBB5E45CDF70}"/>
              </a:ext>
            </a:extLst>
          </p:cNvPr>
          <p:cNvSpPr txBox="1">
            <a:spLocks/>
          </p:cNvSpPr>
          <p:nvPr/>
        </p:nvSpPr>
        <p:spPr>
          <a:xfrm>
            <a:off x="3303770" y="1189659"/>
            <a:ext cx="5417604" cy="43786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6600"/>
                </a:solidFill>
              </a:rPr>
              <a:t>TOSCA-Meta-Version: </a:t>
            </a:r>
            <a:r>
              <a:rPr lang="en-US" sz="1600" dirty="0">
                <a:solidFill>
                  <a:schemeClr val="tx1"/>
                </a:solidFill>
              </a:rPr>
              <a:t>1.0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6600"/>
                </a:solidFill>
              </a:rPr>
              <a:t>CSAR-Version: </a:t>
            </a:r>
            <a:r>
              <a:rPr lang="en-US" sz="1600" dirty="0">
                <a:solidFill>
                  <a:schemeClr val="tx1"/>
                </a:solidFill>
              </a:rPr>
              <a:t>1.1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6600"/>
                </a:solidFill>
              </a:rPr>
              <a:t>Created-By: </a:t>
            </a:r>
            <a:r>
              <a:rPr lang="en-US" sz="1600" dirty="0">
                <a:solidFill>
                  <a:schemeClr val="tx1"/>
                </a:solidFill>
              </a:rPr>
              <a:t>CompanyXYZ (User123 2019-02-11)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endParaRPr lang="en-US" sz="1600" dirty="0">
              <a:solidFill>
                <a:schemeClr val="tx1"/>
              </a:solidFill>
            </a:endParaRP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endParaRPr lang="en-US" sz="1600" dirty="0">
              <a:solidFill>
                <a:schemeClr val="tx1"/>
              </a:solidFill>
            </a:endParaRP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endParaRPr lang="en-US" sz="1600" dirty="0">
              <a:solidFill>
                <a:schemeClr val="tx1"/>
              </a:solidFill>
            </a:endParaRP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CC"/>
                </a:solidFill>
              </a:rPr>
              <a:t>Entry-Definitions:</a:t>
            </a:r>
            <a:r>
              <a:rPr lang="en-US" sz="1600" dirty="0">
                <a:solidFill>
                  <a:schemeClr val="tx1"/>
                </a:solidFill>
              </a:rPr>
              <a:t> Definitions/MainServiceTemplate.yaml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CC"/>
                </a:solidFill>
              </a:rPr>
              <a:t>Entry-Manifest:</a:t>
            </a:r>
            <a:r>
              <a:rPr lang="en-US" sz="1600" dirty="0">
                <a:solidFill>
                  <a:schemeClr val="tx1"/>
                </a:solidFill>
              </a:rPr>
              <a:t> MainServiceTemplate.mf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CC"/>
                </a:solidFill>
              </a:rPr>
              <a:t>Entry-Change-Log:</a:t>
            </a:r>
            <a:r>
              <a:rPr lang="en-US" sz="1600" dirty="0">
                <a:solidFill>
                  <a:schemeClr val="tx1"/>
                </a:solidFill>
              </a:rPr>
              <a:t> Artifacts/ChangLog.txt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CC"/>
                </a:solidFill>
              </a:rPr>
              <a:t>Entry-Tests: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Artifacts/Tests</a:t>
            </a:r>
          </a:p>
          <a:p>
            <a:pPr algn="l" fontAlgn="base">
              <a:spcBef>
                <a:spcPts val="3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CC"/>
                </a:solidFill>
              </a:rPr>
              <a:t>Entry-Certificate:</a:t>
            </a:r>
            <a:r>
              <a:rPr lang="en-US" sz="1600" dirty="0">
                <a:solidFill>
                  <a:srgbClr val="0000CC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Artifacts/License_term.txt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AEE8C1-62B1-4A68-BBE2-EEDFDF387B5C}"/>
              </a:ext>
            </a:extLst>
          </p:cNvPr>
          <p:cNvSpPr txBox="1"/>
          <p:nvPr/>
        </p:nvSpPr>
        <p:spPr>
          <a:xfrm>
            <a:off x="205740" y="617220"/>
            <a:ext cx="5032403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ONBOARDING FILES – TOSCA Meta File Checks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BB8A42-0742-4045-B95C-665677E215F5}"/>
              </a:ext>
            </a:extLst>
          </p:cNvPr>
          <p:cNvSpPr/>
          <p:nvPr/>
        </p:nvSpPr>
        <p:spPr>
          <a:xfrm>
            <a:off x="3376797" y="3525170"/>
            <a:ext cx="1522772" cy="22189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65B0E9-BC9E-43AA-92A2-97173B2E17E8}"/>
              </a:ext>
            </a:extLst>
          </p:cNvPr>
          <p:cNvSpPr/>
          <p:nvPr/>
        </p:nvSpPr>
        <p:spPr>
          <a:xfrm>
            <a:off x="3376797" y="3810271"/>
            <a:ext cx="1351322" cy="22189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9FC7C7-E6B8-4758-986D-D1ABE64F2038}"/>
              </a:ext>
            </a:extLst>
          </p:cNvPr>
          <p:cNvSpPr/>
          <p:nvPr/>
        </p:nvSpPr>
        <p:spPr>
          <a:xfrm>
            <a:off x="3376796" y="4095372"/>
            <a:ext cx="1575160" cy="22189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45152A-C2BA-4C02-8D20-F5AAF5B1D31F}"/>
              </a:ext>
            </a:extLst>
          </p:cNvPr>
          <p:cNvSpPr/>
          <p:nvPr/>
        </p:nvSpPr>
        <p:spPr>
          <a:xfrm>
            <a:off x="3376795" y="4380473"/>
            <a:ext cx="1022712" cy="22189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DDD65E-A536-4878-A913-A4EDEE40F6B7}"/>
              </a:ext>
            </a:extLst>
          </p:cNvPr>
          <p:cNvSpPr/>
          <p:nvPr/>
        </p:nvSpPr>
        <p:spPr>
          <a:xfrm>
            <a:off x="3376794" y="4665575"/>
            <a:ext cx="1484675" cy="22189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154B29-C678-492C-95FE-26046E6CE810}"/>
              </a:ext>
            </a:extLst>
          </p:cNvPr>
          <p:cNvSpPr/>
          <p:nvPr/>
        </p:nvSpPr>
        <p:spPr>
          <a:xfrm>
            <a:off x="186918" y="2841455"/>
            <a:ext cx="2595599" cy="2733321"/>
          </a:xfrm>
          <a:prstGeom prst="roundRect">
            <a:avLst>
              <a:gd name="adj" fmla="val 63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7BA609D6-A39B-46A0-9D0F-F8958E6FFBFF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2782517" y="3636119"/>
            <a:ext cx="594280" cy="571997"/>
          </a:xfrm>
          <a:prstGeom prst="bentConnector3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21056039-0B1C-4F2D-8440-5B9EA473A6B0}"/>
              </a:ext>
            </a:extLst>
          </p:cNvPr>
          <p:cNvCxnSpPr>
            <a:cxnSpLocks/>
            <a:stCxn id="5" idx="3"/>
            <a:endCxn id="24" idx="1"/>
          </p:cNvCxnSpPr>
          <p:nvPr/>
        </p:nvCxnSpPr>
        <p:spPr>
          <a:xfrm flipV="1">
            <a:off x="2782517" y="3921220"/>
            <a:ext cx="594280" cy="286896"/>
          </a:xfrm>
          <a:prstGeom prst="bentConnector3">
            <a:avLst>
              <a:gd name="adj1" fmla="val 50000"/>
            </a:avLst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88705819-0472-42B3-9E78-FC8689D553DA}"/>
              </a:ext>
            </a:extLst>
          </p:cNvPr>
          <p:cNvCxnSpPr>
            <a:cxnSpLocks/>
            <a:stCxn id="5" idx="3"/>
            <a:endCxn id="25" idx="1"/>
          </p:cNvCxnSpPr>
          <p:nvPr/>
        </p:nvCxnSpPr>
        <p:spPr>
          <a:xfrm flipV="1">
            <a:off x="2782517" y="4206321"/>
            <a:ext cx="594279" cy="1795"/>
          </a:xfrm>
          <a:prstGeom prst="bentConnector3">
            <a:avLst>
              <a:gd name="adj1" fmla="val 50000"/>
            </a:avLst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197FFFBF-1833-4E12-BA64-92A13040CC3C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>
            <a:off x="2782517" y="4208116"/>
            <a:ext cx="594278" cy="283306"/>
          </a:xfrm>
          <a:prstGeom prst="bentConnector3">
            <a:avLst>
              <a:gd name="adj1" fmla="val 50000"/>
            </a:avLst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E9BCF6A-C425-41D9-8E44-2082C34DE728}"/>
              </a:ext>
            </a:extLst>
          </p:cNvPr>
          <p:cNvCxnSpPr>
            <a:cxnSpLocks/>
            <a:stCxn id="5" idx="3"/>
            <a:endCxn id="27" idx="1"/>
          </p:cNvCxnSpPr>
          <p:nvPr/>
        </p:nvCxnSpPr>
        <p:spPr>
          <a:xfrm>
            <a:off x="2782517" y="4208116"/>
            <a:ext cx="594277" cy="568408"/>
          </a:xfrm>
          <a:prstGeom prst="bentConnector3">
            <a:avLst>
              <a:gd name="adj1" fmla="val 50000"/>
            </a:avLst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ED8C28E-93A5-48E4-A7A8-C3AD310F456E}"/>
              </a:ext>
            </a:extLst>
          </p:cNvPr>
          <p:cNvSpPr txBox="1"/>
          <p:nvPr/>
        </p:nvSpPr>
        <p:spPr>
          <a:xfrm>
            <a:off x="186917" y="2876183"/>
            <a:ext cx="24725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ETSI SOL004 Validation for Meta-Data file &amp; Manufacturer file (</a:t>
            </a:r>
            <a:r>
              <a:rPr lang="en-US" sz="1400" b="1" i="1" dirty="0"/>
              <a:t>TOSCA.meta</a:t>
            </a:r>
            <a:r>
              <a:rPr lang="en-US" sz="1400" dirty="0"/>
              <a:t> file) in PNF Package.  New checks for "</a:t>
            </a:r>
            <a:r>
              <a:rPr lang="en-US" sz="1400" i="1" dirty="0"/>
              <a:t>Entry definition, Entry-manifest, Entry-change-log, Entry-tests, Entry-certificates"</a:t>
            </a:r>
            <a:r>
              <a:rPr lang="en-US" sz="1400" dirty="0"/>
              <a:t> would be new VNF SDK development work.</a:t>
            </a:r>
            <a:endParaRPr lang="en-US" sz="1400" b="1" dirty="0">
              <a:solidFill>
                <a:srgbClr val="0000CC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5F9346-3921-4743-AAAB-B5EEC3929984}"/>
              </a:ext>
            </a:extLst>
          </p:cNvPr>
          <p:cNvSpPr txBox="1"/>
          <p:nvPr/>
        </p:nvSpPr>
        <p:spPr>
          <a:xfrm>
            <a:off x="186916" y="1748772"/>
            <a:ext cx="2472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6600"/>
                </a:solidFill>
              </a:rPr>
              <a:t>"</a:t>
            </a:r>
            <a:r>
              <a:rPr lang="en-US" sz="1400" i="1" dirty="0">
                <a:solidFill>
                  <a:srgbClr val="006600"/>
                </a:solidFill>
              </a:rPr>
              <a:t>TOSCA-Meta-Version</a:t>
            </a:r>
            <a:r>
              <a:rPr lang="en-US" sz="1400" dirty="0">
                <a:solidFill>
                  <a:srgbClr val="006600"/>
                </a:solidFill>
              </a:rPr>
              <a:t>" and "</a:t>
            </a:r>
            <a:r>
              <a:rPr lang="en-US" sz="1400" i="1" dirty="0">
                <a:solidFill>
                  <a:srgbClr val="006600"/>
                </a:solidFill>
              </a:rPr>
              <a:t>CSAR-Version</a:t>
            </a:r>
            <a:r>
              <a:rPr lang="en-US" sz="1400" dirty="0">
                <a:solidFill>
                  <a:srgbClr val="006600"/>
                </a:solidFill>
              </a:rPr>
              <a:t>" and "</a:t>
            </a:r>
            <a:r>
              <a:rPr lang="en-US" sz="1400" i="1" dirty="0">
                <a:solidFill>
                  <a:srgbClr val="006600"/>
                </a:solidFill>
              </a:rPr>
              <a:t>Created by</a:t>
            </a:r>
            <a:r>
              <a:rPr lang="en-US" sz="1400" dirty="0">
                <a:solidFill>
                  <a:srgbClr val="006600"/>
                </a:solidFill>
              </a:rPr>
              <a:t>" checks are already supported.</a:t>
            </a:r>
            <a:endParaRPr lang="en-US" sz="1400" b="1" dirty="0">
              <a:solidFill>
                <a:srgbClr val="006600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198F0C3-930E-4E6A-A349-50654310BA88}"/>
              </a:ext>
            </a:extLst>
          </p:cNvPr>
          <p:cNvSpPr/>
          <p:nvPr/>
        </p:nvSpPr>
        <p:spPr>
          <a:xfrm>
            <a:off x="3376797" y="2417329"/>
            <a:ext cx="1022710" cy="221897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F9B6BFB-68A9-4AB3-B88F-489D8DD38D21}"/>
              </a:ext>
            </a:extLst>
          </p:cNvPr>
          <p:cNvSpPr/>
          <p:nvPr/>
        </p:nvSpPr>
        <p:spPr>
          <a:xfrm>
            <a:off x="3376796" y="1852108"/>
            <a:ext cx="1854559" cy="221897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226A2A5-ADBA-4FEF-A4F2-46EC37EEE9D6}"/>
              </a:ext>
            </a:extLst>
          </p:cNvPr>
          <p:cNvSpPr/>
          <p:nvPr/>
        </p:nvSpPr>
        <p:spPr>
          <a:xfrm>
            <a:off x="3376797" y="2131437"/>
            <a:ext cx="1225909" cy="221897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6792AFAC-066F-422C-9A3E-D9BA14E5A541}"/>
              </a:ext>
            </a:extLst>
          </p:cNvPr>
          <p:cNvCxnSpPr>
            <a:cxnSpLocks/>
            <a:stCxn id="51" idx="3"/>
            <a:endCxn id="53" idx="1"/>
          </p:cNvCxnSpPr>
          <p:nvPr/>
        </p:nvCxnSpPr>
        <p:spPr>
          <a:xfrm flipV="1">
            <a:off x="2782516" y="1963057"/>
            <a:ext cx="594280" cy="217996"/>
          </a:xfrm>
          <a:prstGeom prst="bentConnector3">
            <a:avLst>
              <a:gd name="adj1" fmla="val 50000"/>
            </a:avLst>
          </a:prstGeom>
          <a:ln w="190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6E194291-15AF-4CEB-9C79-3254CBD62E66}"/>
              </a:ext>
            </a:extLst>
          </p:cNvPr>
          <p:cNvCxnSpPr>
            <a:cxnSpLocks/>
            <a:stCxn id="51" idx="3"/>
            <a:endCxn id="54" idx="1"/>
          </p:cNvCxnSpPr>
          <p:nvPr/>
        </p:nvCxnSpPr>
        <p:spPr>
          <a:xfrm>
            <a:off x="2782516" y="2181053"/>
            <a:ext cx="594281" cy="61333"/>
          </a:xfrm>
          <a:prstGeom prst="bentConnector3">
            <a:avLst>
              <a:gd name="adj1" fmla="val 50000"/>
            </a:avLst>
          </a:prstGeom>
          <a:ln w="190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43ADF5B5-8C1C-47A7-B368-B95EA29F51CE}"/>
              </a:ext>
            </a:extLst>
          </p:cNvPr>
          <p:cNvCxnSpPr>
            <a:cxnSpLocks/>
            <a:stCxn id="51" idx="3"/>
            <a:endCxn id="52" idx="1"/>
          </p:cNvCxnSpPr>
          <p:nvPr/>
        </p:nvCxnSpPr>
        <p:spPr>
          <a:xfrm>
            <a:off x="2782516" y="2181053"/>
            <a:ext cx="594281" cy="347225"/>
          </a:xfrm>
          <a:prstGeom prst="bentConnector3">
            <a:avLst>
              <a:gd name="adj1" fmla="val 50000"/>
            </a:avLst>
          </a:prstGeom>
          <a:ln w="190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730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39F1D2F-52E6-420A-AA5B-F355BB63A418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F2BFB1F0-6710-46A6-88C5-7121F32582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5E0D4161-1A66-4F73-B1B2-B31DB7E821A6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8D346E6A-5AE4-4669-8FBD-60FD41FC2D98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236" name="Picture 235">
                <a:extLst>
                  <a:ext uri="{FF2B5EF4-FFF2-40B4-BE49-F238E27FC236}">
                    <a16:creationId xmlns:a16="http://schemas.microsoft.com/office/drawing/2014/main" id="{4C6B4ECC-8C14-4799-9A78-FCD424A372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237" name="Shape 72">
                <a:extLst>
                  <a:ext uri="{FF2B5EF4-FFF2-40B4-BE49-F238E27FC236}">
                    <a16:creationId xmlns:a16="http://schemas.microsoft.com/office/drawing/2014/main" id="{5B150F46-76E4-4C6E-82D5-4B2887C8834D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205865F5-F0D6-4734-9B09-8FDAA5F2EF63}"/>
                </a:ext>
              </a:extLst>
            </p:cNvPr>
            <p:cNvSpPr/>
            <p:nvPr/>
          </p:nvSpPr>
          <p:spPr>
            <a:xfrm>
              <a:off x="241729" y="-2880"/>
              <a:ext cx="549701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SDC Service CSAR Package</a:t>
              </a:r>
              <a:endParaRPr lang="en-US" sz="3200" dirty="0"/>
            </a:p>
          </p:txBody>
        </p:sp>
      </p:grpSp>
      <p:pic>
        <p:nvPicPr>
          <p:cNvPr id="238" name="Picture 2" descr="C:\Users\cheung\AppData\Local\Temp\SNAGHTML31cda19.PNG">
            <a:extLst>
              <a:ext uri="{FF2B5EF4-FFF2-40B4-BE49-F238E27FC236}">
                <a16:creationId xmlns:a16="http://schemas.microsoft.com/office/drawing/2014/main" id="{2EEDF904-3CA6-4A44-8BBD-455D5D0E0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" name="Picture 238" descr="C:\Users\cheung\AppData\Local\Temp\SNAGHTMLa9d1b83.PNG">
            <a:extLst>
              <a:ext uri="{FF2B5EF4-FFF2-40B4-BE49-F238E27FC236}">
                <a16:creationId xmlns:a16="http://schemas.microsoft.com/office/drawing/2014/main" id="{2B4DADBF-9D53-4302-BCEA-3E61653CA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0" name="Picture 2" descr="C:\Users\cheung\AppData\Local\Temp\SNAGHTML2e50ef7f.PNG">
            <a:extLst>
              <a:ext uri="{FF2B5EF4-FFF2-40B4-BE49-F238E27FC236}">
                <a16:creationId xmlns:a16="http://schemas.microsoft.com/office/drawing/2014/main" id="{0DA1F35D-6C94-41DD-A117-08E107A97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1" name="Picture 240" descr="C:\Users\cheung\AppData\Local\Temp\SNAGHTML27d24173.PNG">
            <a:extLst>
              <a:ext uri="{FF2B5EF4-FFF2-40B4-BE49-F238E27FC236}">
                <a16:creationId xmlns:a16="http://schemas.microsoft.com/office/drawing/2014/main" id="{B84FD78F-C2DF-40EB-8970-A291A15BE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" name="Callout: Line with Border and Accent Bar 241">
            <a:extLst>
              <a:ext uri="{FF2B5EF4-FFF2-40B4-BE49-F238E27FC236}">
                <a16:creationId xmlns:a16="http://schemas.microsoft.com/office/drawing/2014/main" id="{783F0661-2245-430D-8E06-C86E88A4D2B6}"/>
              </a:ext>
            </a:extLst>
          </p:cNvPr>
          <p:cNvSpPr/>
          <p:nvPr/>
        </p:nvSpPr>
        <p:spPr bwMode="auto">
          <a:xfrm>
            <a:off x="3387242" y="3449410"/>
            <a:ext cx="2038913" cy="2782994"/>
          </a:xfrm>
          <a:prstGeom prst="accentBorderCallout1">
            <a:avLst>
              <a:gd name="adj1" fmla="val 12554"/>
              <a:gd name="adj2" fmla="val -3762"/>
              <a:gd name="adj3" fmla="val 5856"/>
              <a:gd name="adj4" fmla="val -11387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B2C2262A-E47C-4DE4-A6F3-8953C410925D}"/>
              </a:ext>
            </a:extLst>
          </p:cNvPr>
          <p:cNvGrpSpPr/>
          <p:nvPr/>
        </p:nvGrpSpPr>
        <p:grpSpPr>
          <a:xfrm>
            <a:off x="3444929" y="4013408"/>
            <a:ext cx="1171611" cy="300040"/>
            <a:chOff x="5181601" y="3935961"/>
            <a:chExt cx="1477894" cy="329152"/>
          </a:xfrm>
        </p:grpSpPr>
        <p:pic>
          <p:nvPicPr>
            <p:cNvPr id="244" name="Graphic 243" descr="Open Folder">
              <a:extLst>
                <a:ext uri="{FF2B5EF4-FFF2-40B4-BE49-F238E27FC236}">
                  <a16:creationId xmlns:a16="http://schemas.microsoft.com/office/drawing/2014/main" id="{D1CED2BD-40B8-4B7E-9ACF-F4044E246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D9F7778B-D9F8-499F-A010-D0226BCCBB34}"/>
                </a:ext>
              </a:extLst>
            </p:cNvPr>
            <p:cNvSpPr/>
            <p:nvPr/>
          </p:nvSpPr>
          <p:spPr bwMode="auto">
            <a:xfrm>
              <a:off x="5489865" y="3975099"/>
              <a:ext cx="1169630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Informational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FE17C124-35C4-418E-A7CD-584AFCBBDBD4}"/>
              </a:ext>
            </a:extLst>
          </p:cNvPr>
          <p:cNvGrpSpPr/>
          <p:nvPr/>
        </p:nvGrpSpPr>
        <p:grpSpPr>
          <a:xfrm>
            <a:off x="3444929" y="5579159"/>
            <a:ext cx="1221833" cy="300041"/>
            <a:chOff x="5181601" y="4393160"/>
            <a:chExt cx="1541246" cy="329153"/>
          </a:xfrm>
        </p:grpSpPr>
        <p:pic>
          <p:nvPicPr>
            <p:cNvPr id="247" name="Graphic 246">
              <a:extLst>
                <a:ext uri="{FF2B5EF4-FFF2-40B4-BE49-F238E27FC236}">
                  <a16:creationId xmlns:a16="http://schemas.microsoft.com/office/drawing/2014/main" id="{3C015786-09DE-44ED-BB76-08C78E529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5D8940C6-E300-45C4-AD86-3402D8B2D97B}"/>
                </a:ext>
              </a:extLst>
            </p:cNvPr>
            <p:cNvSpPr/>
            <p:nvPr/>
          </p:nvSpPr>
          <p:spPr bwMode="auto">
            <a:xfrm>
              <a:off x="5510754" y="4428760"/>
              <a:ext cx="1212093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ChangeLog.txt</a:t>
              </a:r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14F7F193-2047-4F67-8522-BE002F98FF5B}"/>
              </a:ext>
            </a:extLst>
          </p:cNvPr>
          <p:cNvGrpSpPr/>
          <p:nvPr/>
        </p:nvGrpSpPr>
        <p:grpSpPr>
          <a:xfrm>
            <a:off x="3444929" y="5295299"/>
            <a:ext cx="685900" cy="300040"/>
            <a:chOff x="5181601" y="3935961"/>
            <a:chExt cx="865209" cy="329152"/>
          </a:xfrm>
        </p:grpSpPr>
        <p:pic>
          <p:nvPicPr>
            <p:cNvPr id="250" name="Graphic 249" descr="Open Folder">
              <a:extLst>
                <a:ext uri="{FF2B5EF4-FFF2-40B4-BE49-F238E27FC236}">
                  <a16:creationId xmlns:a16="http://schemas.microsoft.com/office/drawing/2014/main" id="{47F27F37-8F5F-4272-84BE-51A5F0795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049DFE4D-F314-4EF3-A8BE-E6D8DA4FD9C0}"/>
                </a:ext>
              </a:extLst>
            </p:cNvPr>
            <p:cNvSpPr/>
            <p:nvPr/>
          </p:nvSpPr>
          <p:spPr bwMode="auto">
            <a:xfrm>
              <a:off x="5489865" y="3975099"/>
              <a:ext cx="556945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latin typeface="+mn-lt"/>
                </a:rPr>
                <a:t>Tests</a:t>
              </a: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342C5C89-6924-450F-80D3-A639E97152BA}"/>
              </a:ext>
            </a:extLst>
          </p:cNvPr>
          <p:cNvGrpSpPr/>
          <p:nvPr/>
        </p:nvGrpSpPr>
        <p:grpSpPr>
          <a:xfrm>
            <a:off x="3444929" y="5863022"/>
            <a:ext cx="1914331" cy="300041"/>
            <a:chOff x="5181601" y="4393160"/>
            <a:chExt cx="2414777" cy="329153"/>
          </a:xfrm>
        </p:grpSpPr>
        <p:pic>
          <p:nvPicPr>
            <p:cNvPr id="253" name="Graphic 252">
              <a:extLst>
                <a:ext uri="{FF2B5EF4-FFF2-40B4-BE49-F238E27FC236}">
                  <a16:creationId xmlns:a16="http://schemas.microsoft.com/office/drawing/2014/main" id="{CDDF8D36-04E1-4ED7-A0A2-692EA2B3A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84D29E62-C7CD-449D-8F78-DE7AFAB3B283}"/>
                </a:ext>
              </a:extLst>
            </p:cNvPr>
            <p:cNvSpPr/>
            <p:nvPr/>
          </p:nvSpPr>
          <p:spPr bwMode="auto">
            <a:xfrm>
              <a:off x="5510754" y="4428760"/>
              <a:ext cx="2085624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100" dirty="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.cert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ED71A49-2813-454C-BF74-8F4AAA549D3B}"/>
              </a:ext>
            </a:extLst>
          </p:cNvPr>
          <p:cNvGrpSpPr/>
          <p:nvPr/>
        </p:nvGrpSpPr>
        <p:grpSpPr>
          <a:xfrm>
            <a:off x="3444929" y="3445687"/>
            <a:ext cx="796508" cy="300040"/>
            <a:chOff x="5181601" y="3935961"/>
            <a:chExt cx="1004732" cy="329152"/>
          </a:xfrm>
        </p:grpSpPr>
        <p:pic>
          <p:nvPicPr>
            <p:cNvPr id="256" name="Graphic 255" descr="Open Folder">
              <a:extLst>
                <a:ext uri="{FF2B5EF4-FFF2-40B4-BE49-F238E27FC236}">
                  <a16:creationId xmlns:a16="http://schemas.microsoft.com/office/drawing/2014/main" id="{B281859A-C745-4DAA-8062-34AA4839AC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6AB368DB-82EF-4EED-9953-1838AC13AAEA}"/>
                </a:ext>
              </a:extLst>
            </p:cNvPr>
            <p:cNvSpPr/>
            <p:nvPr/>
          </p:nvSpPr>
          <p:spPr bwMode="auto">
            <a:xfrm>
              <a:off x="5489865" y="3975099"/>
              <a:ext cx="696468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sng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Images</a:t>
              </a:r>
            </a:p>
          </p:txBody>
        </p:sp>
      </p:grpSp>
      <p:sp>
        <p:nvSpPr>
          <p:cNvPr id="258" name="Isosceles Triangle 257">
            <a:extLst>
              <a:ext uri="{FF2B5EF4-FFF2-40B4-BE49-F238E27FC236}">
                <a16:creationId xmlns:a16="http://schemas.microsoft.com/office/drawing/2014/main" id="{3AB5E8FA-4AC2-4092-8EDD-E7348210A60D}"/>
              </a:ext>
            </a:extLst>
          </p:cNvPr>
          <p:cNvSpPr/>
          <p:nvPr/>
        </p:nvSpPr>
        <p:spPr bwMode="auto">
          <a:xfrm>
            <a:off x="99625" y="1563337"/>
            <a:ext cx="2553665" cy="1189599"/>
          </a:xfrm>
          <a:prstGeom prst="triangle">
            <a:avLst>
              <a:gd name="adj" fmla="val 4772"/>
            </a:avLst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7C8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4CE8F1D1-CDD9-4BA2-AB18-46636AA781F5}"/>
              </a:ext>
            </a:extLst>
          </p:cNvPr>
          <p:cNvGrpSpPr/>
          <p:nvPr/>
        </p:nvGrpSpPr>
        <p:grpSpPr>
          <a:xfrm>
            <a:off x="286343" y="1087819"/>
            <a:ext cx="1323991" cy="568820"/>
            <a:chOff x="683716" y="1137618"/>
            <a:chExt cx="1670110" cy="624011"/>
          </a:xfrm>
        </p:grpSpPr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E65F84ED-957D-44D3-853C-E3696D23ACFD}"/>
                </a:ext>
              </a:extLst>
            </p:cNvPr>
            <p:cNvSpPr txBox="1"/>
            <p:nvPr/>
          </p:nvSpPr>
          <p:spPr>
            <a:xfrm>
              <a:off x="1163559" y="1290152"/>
              <a:ext cx="1190267" cy="371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CSAR file</a:t>
              </a:r>
            </a:p>
          </p:txBody>
        </p:sp>
        <p:pic>
          <p:nvPicPr>
            <p:cNvPr id="261" name="Picture 260">
              <a:extLst>
                <a:ext uri="{FF2B5EF4-FFF2-40B4-BE49-F238E27FC236}">
                  <a16:creationId xmlns:a16="http://schemas.microsoft.com/office/drawing/2014/main" id="{E3A16B47-9624-4C6A-A789-B8EEE1B2F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716" y="1137618"/>
              <a:ext cx="479843" cy="624011"/>
            </a:xfrm>
            <a:prstGeom prst="rect">
              <a:avLst/>
            </a:prstGeom>
          </p:spPr>
        </p:pic>
      </p:grpSp>
      <p:sp>
        <p:nvSpPr>
          <p:cNvPr id="262" name="Rectangle 261">
            <a:extLst>
              <a:ext uri="{FF2B5EF4-FFF2-40B4-BE49-F238E27FC236}">
                <a16:creationId xmlns:a16="http://schemas.microsoft.com/office/drawing/2014/main" id="{1978FACB-59A2-4337-A005-9786D280A2BD}"/>
              </a:ext>
            </a:extLst>
          </p:cNvPr>
          <p:cNvSpPr/>
          <p:nvPr/>
        </p:nvSpPr>
        <p:spPr>
          <a:xfrm>
            <a:off x="99625" y="2786044"/>
            <a:ext cx="2553666" cy="17297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DC04D5D4-676C-4D8D-BEA9-FCFDEFF5E27C}"/>
              </a:ext>
            </a:extLst>
          </p:cNvPr>
          <p:cNvSpPr/>
          <p:nvPr/>
        </p:nvSpPr>
        <p:spPr>
          <a:xfrm>
            <a:off x="99624" y="2458566"/>
            <a:ext cx="2553666" cy="32480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/>
              <a:t>ROOT</a:t>
            </a:r>
          </a:p>
        </p:txBody>
      </p:sp>
      <p:sp>
        <p:nvSpPr>
          <p:cNvPr id="264" name="Callout: Line with Border and Accent Bar 263">
            <a:extLst>
              <a:ext uri="{FF2B5EF4-FFF2-40B4-BE49-F238E27FC236}">
                <a16:creationId xmlns:a16="http://schemas.microsoft.com/office/drawing/2014/main" id="{57C14A85-D171-46C7-8560-069333F9AACC}"/>
              </a:ext>
            </a:extLst>
          </p:cNvPr>
          <p:cNvSpPr/>
          <p:nvPr/>
        </p:nvSpPr>
        <p:spPr bwMode="auto">
          <a:xfrm>
            <a:off x="3386363" y="2859538"/>
            <a:ext cx="2039869" cy="457838"/>
          </a:xfrm>
          <a:prstGeom prst="accentBorderCallout1">
            <a:avLst>
              <a:gd name="adj1" fmla="val 47699"/>
              <a:gd name="adj2" fmla="val -3272"/>
              <a:gd name="adj3" fmla="val 87674"/>
              <a:gd name="adj4" fmla="val -10822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0C51BBC-DE05-4A01-A5C6-30A3AA18490A}"/>
              </a:ext>
            </a:extLst>
          </p:cNvPr>
          <p:cNvGrpSpPr/>
          <p:nvPr/>
        </p:nvGrpSpPr>
        <p:grpSpPr>
          <a:xfrm>
            <a:off x="221120" y="4122547"/>
            <a:ext cx="1843798" cy="300041"/>
            <a:chOff x="5181601" y="4393160"/>
            <a:chExt cx="2325805" cy="329153"/>
          </a:xfrm>
        </p:grpSpPr>
        <p:pic>
          <p:nvPicPr>
            <p:cNvPr id="266" name="Graphic 265">
              <a:extLst>
                <a:ext uri="{FF2B5EF4-FFF2-40B4-BE49-F238E27FC236}">
                  <a16:creationId xmlns:a16="http://schemas.microsoft.com/office/drawing/2014/main" id="{B871D191-B2C1-47E9-96B9-033C42F68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53769883-CA77-4945-B3A9-9C326EF819B4}"/>
                </a:ext>
              </a:extLst>
            </p:cNvPr>
            <p:cNvSpPr/>
            <p:nvPr/>
          </p:nvSpPr>
          <p:spPr bwMode="auto">
            <a:xfrm>
              <a:off x="5510754" y="4428760"/>
              <a:ext cx="1996652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+mn-lt"/>
                </a:rPr>
                <a:t>MainServiceTemplate.mf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2FFB142-35FF-4A09-939B-D08547629A96}"/>
              </a:ext>
            </a:extLst>
          </p:cNvPr>
          <p:cNvGrpSpPr/>
          <p:nvPr/>
        </p:nvGrpSpPr>
        <p:grpSpPr>
          <a:xfrm>
            <a:off x="3462132" y="2957399"/>
            <a:ext cx="1964024" cy="300041"/>
            <a:chOff x="5181601" y="4393160"/>
            <a:chExt cx="2477461" cy="329153"/>
          </a:xfrm>
        </p:grpSpPr>
        <p:pic>
          <p:nvPicPr>
            <p:cNvPr id="269" name="Graphic 268">
              <a:extLst>
                <a:ext uri="{FF2B5EF4-FFF2-40B4-BE49-F238E27FC236}">
                  <a16:creationId xmlns:a16="http://schemas.microsoft.com/office/drawing/2014/main" id="{4EFA9755-3BA5-4E47-A1EE-7B7BDDCD3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BE91D186-E8DA-4360-B0BD-5B05C73E327D}"/>
                </a:ext>
              </a:extLst>
            </p:cNvPr>
            <p:cNvSpPr/>
            <p:nvPr/>
          </p:nvSpPr>
          <p:spPr bwMode="auto">
            <a:xfrm>
              <a:off x="5510754" y="4428760"/>
              <a:ext cx="2148308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100" dirty="0" err="1">
                  <a:solidFill>
                    <a:schemeClr val="tx1"/>
                  </a:solidFill>
                </a:rPr>
                <a:t>MainServiceTemplate</a:t>
              </a: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100" dirty="0" err="1">
                  <a:solidFill>
                    <a:schemeClr val="accent1">
                      <a:lumMod val="75000"/>
                    </a:schemeClr>
                  </a:solidFill>
                </a:rPr>
                <a:t>yaml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4CE0B6A-6ACA-4DAC-A75C-7549EE377C89}"/>
              </a:ext>
            </a:extLst>
          </p:cNvPr>
          <p:cNvGrpSpPr/>
          <p:nvPr/>
        </p:nvGrpSpPr>
        <p:grpSpPr>
          <a:xfrm>
            <a:off x="221120" y="2857310"/>
            <a:ext cx="1376795" cy="300040"/>
            <a:chOff x="5181601" y="3935961"/>
            <a:chExt cx="1736718" cy="329152"/>
          </a:xfrm>
        </p:grpSpPr>
        <p:pic>
          <p:nvPicPr>
            <p:cNvPr id="272" name="Graphic 271" descr="Open Folder">
              <a:extLst>
                <a:ext uri="{FF2B5EF4-FFF2-40B4-BE49-F238E27FC236}">
                  <a16:creationId xmlns:a16="http://schemas.microsoft.com/office/drawing/2014/main" id="{59874985-3D65-4BCB-84F5-F67520291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2510EF97-D857-4F9B-8BEA-BDAFB27546BB}"/>
                </a:ext>
              </a:extLst>
            </p:cNvPr>
            <p:cNvSpPr/>
            <p:nvPr/>
          </p:nvSpPr>
          <p:spPr bwMode="auto">
            <a:xfrm>
              <a:off x="5489865" y="3975099"/>
              <a:ext cx="1428454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TOSCA-Metadata</a:t>
              </a: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0A67E4B-2DBC-436C-A22C-694442902F14}"/>
              </a:ext>
            </a:extLst>
          </p:cNvPr>
          <p:cNvGrpSpPr/>
          <p:nvPr/>
        </p:nvGrpSpPr>
        <p:grpSpPr>
          <a:xfrm>
            <a:off x="221120" y="3151517"/>
            <a:ext cx="1009707" cy="300040"/>
            <a:chOff x="5181601" y="3935961"/>
            <a:chExt cx="1273666" cy="329152"/>
          </a:xfrm>
        </p:grpSpPr>
        <p:pic>
          <p:nvPicPr>
            <p:cNvPr id="275" name="Graphic 274" descr="Open Folder">
              <a:extLst>
                <a:ext uri="{FF2B5EF4-FFF2-40B4-BE49-F238E27FC236}">
                  <a16:creationId xmlns:a16="http://schemas.microsoft.com/office/drawing/2014/main" id="{412D7D90-16E9-4ABD-A977-0AC4D5773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C5C1A7E1-D043-42D0-AC81-10E0B7B43488}"/>
                </a:ext>
              </a:extLst>
            </p:cNvPr>
            <p:cNvSpPr/>
            <p:nvPr/>
          </p:nvSpPr>
          <p:spPr bwMode="auto">
            <a:xfrm>
              <a:off x="5489866" y="3975099"/>
              <a:ext cx="965401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/>
                  <a:latin typeface="+mn-lt"/>
                </a:rPr>
                <a:t>Definitions</a:t>
              </a:r>
            </a:p>
          </p:txBody>
        </p:sp>
      </p:grpSp>
      <p:sp>
        <p:nvSpPr>
          <p:cNvPr id="277" name="Callout: Line with Border and Accent Bar 276">
            <a:extLst>
              <a:ext uri="{FF2B5EF4-FFF2-40B4-BE49-F238E27FC236}">
                <a16:creationId xmlns:a16="http://schemas.microsoft.com/office/drawing/2014/main" id="{A9BBA456-58B7-4411-9BFB-D988DDCAB821}"/>
              </a:ext>
            </a:extLst>
          </p:cNvPr>
          <p:cNvSpPr/>
          <p:nvPr/>
        </p:nvSpPr>
        <p:spPr bwMode="auto">
          <a:xfrm>
            <a:off x="3403112" y="2324807"/>
            <a:ext cx="2021697" cy="364065"/>
          </a:xfrm>
          <a:prstGeom prst="accentBorderCallout1">
            <a:avLst>
              <a:gd name="adj1" fmla="val 99240"/>
              <a:gd name="adj2" fmla="val -4505"/>
              <a:gd name="adj3" fmla="val 185203"/>
              <a:gd name="adj4" fmla="val -89946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E1E5ED85-EA90-4416-960C-87BE31C6ABC9}"/>
              </a:ext>
            </a:extLst>
          </p:cNvPr>
          <p:cNvGrpSpPr/>
          <p:nvPr/>
        </p:nvGrpSpPr>
        <p:grpSpPr>
          <a:xfrm>
            <a:off x="3450092" y="2354903"/>
            <a:ext cx="1111428" cy="300041"/>
            <a:chOff x="1349947" y="4082743"/>
            <a:chExt cx="1401979" cy="329153"/>
          </a:xfrm>
        </p:grpSpPr>
        <p:pic>
          <p:nvPicPr>
            <p:cNvPr id="279" name="Graphic 278">
              <a:extLst>
                <a:ext uri="{FF2B5EF4-FFF2-40B4-BE49-F238E27FC236}">
                  <a16:creationId xmlns:a16="http://schemas.microsoft.com/office/drawing/2014/main" id="{463B346B-3316-44E6-84C5-47D50C469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349947" y="4082743"/>
              <a:ext cx="329153" cy="329153"/>
            </a:xfrm>
            <a:prstGeom prst="rect">
              <a:avLst/>
            </a:prstGeom>
          </p:spPr>
        </p:pic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56EE767A-DA23-4476-8BDE-96E77A88BD18}"/>
                </a:ext>
              </a:extLst>
            </p:cNvPr>
            <p:cNvSpPr/>
            <p:nvPr/>
          </p:nvSpPr>
          <p:spPr bwMode="auto">
            <a:xfrm>
              <a:off x="1665201" y="4118343"/>
              <a:ext cx="1086725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+mn-lt"/>
                </a:rPr>
                <a:t>TOSCA.meta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endParaRP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0666F74A-0C2A-4352-A9B9-6630586B2EDE}"/>
              </a:ext>
            </a:extLst>
          </p:cNvPr>
          <p:cNvGrpSpPr/>
          <p:nvPr/>
        </p:nvGrpSpPr>
        <p:grpSpPr>
          <a:xfrm>
            <a:off x="221120" y="3445725"/>
            <a:ext cx="871848" cy="300040"/>
            <a:chOff x="5181601" y="3935961"/>
            <a:chExt cx="1099767" cy="329152"/>
          </a:xfrm>
        </p:grpSpPr>
        <p:pic>
          <p:nvPicPr>
            <p:cNvPr id="282" name="Graphic 281" descr="Open Folder">
              <a:extLst>
                <a:ext uri="{FF2B5EF4-FFF2-40B4-BE49-F238E27FC236}">
                  <a16:creationId xmlns:a16="http://schemas.microsoft.com/office/drawing/2014/main" id="{F148D5EB-840F-4A54-8EF3-13BA04585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81D515A0-2793-487F-8F99-1F36BDA5DD42}"/>
                </a:ext>
              </a:extLst>
            </p:cNvPr>
            <p:cNvSpPr/>
            <p:nvPr/>
          </p:nvSpPr>
          <p:spPr bwMode="auto">
            <a:xfrm>
              <a:off x="5489864" y="3975099"/>
              <a:ext cx="791504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/>
                  <a:latin typeface="+mn-lt"/>
                </a:rPr>
                <a:t>Artifacts</a:t>
              </a:r>
            </a:p>
          </p:txBody>
        </p:sp>
      </p:grpSp>
      <p:sp>
        <p:nvSpPr>
          <p:cNvPr id="284" name="Callout: Line with Border and Accent Bar 283">
            <a:extLst>
              <a:ext uri="{FF2B5EF4-FFF2-40B4-BE49-F238E27FC236}">
                <a16:creationId xmlns:a16="http://schemas.microsoft.com/office/drawing/2014/main" id="{CC352AB9-0A3D-4467-B5DB-9788BDE1587C}"/>
              </a:ext>
            </a:extLst>
          </p:cNvPr>
          <p:cNvSpPr/>
          <p:nvPr/>
        </p:nvSpPr>
        <p:spPr bwMode="auto">
          <a:xfrm>
            <a:off x="5650611" y="5190882"/>
            <a:ext cx="1236607" cy="985470"/>
          </a:xfrm>
          <a:prstGeom prst="accentBorderCallout1">
            <a:avLst>
              <a:gd name="adj1" fmla="val 16174"/>
              <a:gd name="adj2" fmla="val -4883"/>
              <a:gd name="adj3" fmla="val -28621"/>
              <a:gd name="adj4" fmla="val -1194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738C01F4-FA08-4130-9BAC-2905A6EA36C6}"/>
              </a:ext>
            </a:extLst>
          </p:cNvPr>
          <p:cNvGrpSpPr/>
          <p:nvPr/>
        </p:nvGrpSpPr>
        <p:grpSpPr>
          <a:xfrm>
            <a:off x="3444929" y="3729547"/>
            <a:ext cx="1094666" cy="300040"/>
            <a:chOff x="5181601" y="3935961"/>
            <a:chExt cx="1380835" cy="329152"/>
          </a:xfrm>
        </p:grpSpPr>
        <p:pic>
          <p:nvPicPr>
            <p:cNvPr id="286" name="Graphic 285" descr="Open Folder">
              <a:extLst>
                <a:ext uri="{FF2B5EF4-FFF2-40B4-BE49-F238E27FC236}">
                  <a16:creationId xmlns:a16="http://schemas.microsoft.com/office/drawing/2014/main" id="{2FFF156F-293A-4751-94AB-30F40185D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id="{BB0745B6-24F1-48D7-82B4-A983A5AA07FF}"/>
                </a:ext>
              </a:extLst>
            </p:cNvPr>
            <p:cNvSpPr/>
            <p:nvPr/>
          </p:nvSpPr>
          <p:spPr bwMode="auto">
            <a:xfrm>
              <a:off x="5489865" y="3975099"/>
              <a:ext cx="1072571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chemeClr val="accent6"/>
                  </a:solidFill>
                </a:rPr>
                <a:t>Deployment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sp>
        <p:nvSpPr>
          <p:cNvPr id="288" name="Speech Bubble: Rectangle with Corners Rounded 287">
            <a:extLst>
              <a:ext uri="{FF2B5EF4-FFF2-40B4-BE49-F238E27FC236}">
                <a16:creationId xmlns:a16="http://schemas.microsoft.com/office/drawing/2014/main" id="{50242FB9-D19D-4887-A8DF-0F2023100B01}"/>
              </a:ext>
            </a:extLst>
          </p:cNvPr>
          <p:cNvSpPr/>
          <p:nvPr/>
        </p:nvSpPr>
        <p:spPr bwMode="auto">
          <a:xfrm>
            <a:off x="5562744" y="3370073"/>
            <a:ext cx="1322463" cy="438626"/>
          </a:xfrm>
          <a:prstGeom prst="wedgeRoundRectCallout">
            <a:avLst>
              <a:gd name="adj1" fmla="val -148241"/>
              <a:gd name="adj2" fmla="val 414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289" name="Speech Bubble: Rectangle with Corners Rounded 288">
            <a:extLst>
              <a:ext uri="{FF2B5EF4-FFF2-40B4-BE49-F238E27FC236}">
                <a16:creationId xmlns:a16="http://schemas.microsoft.com/office/drawing/2014/main" id="{1884ADE2-73BB-4768-B066-A5AF9D931B9C}"/>
              </a:ext>
            </a:extLst>
          </p:cNvPr>
          <p:cNvSpPr/>
          <p:nvPr/>
        </p:nvSpPr>
        <p:spPr bwMode="auto">
          <a:xfrm>
            <a:off x="5671566" y="2627648"/>
            <a:ext cx="1215652" cy="481191"/>
          </a:xfrm>
          <a:prstGeom prst="wedgeRoundRectCallout">
            <a:avLst>
              <a:gd name="adj1" fmla="val -76424"/>
              <a:gd name="adj2" fmla="val 3266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NF descriptor</a:t>
            </a:r>
          </a:p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lang="sv-SE" sz="1050" dirty="0">
                <a:solidFill>
                  <a:schemeClr val="tx1"/>
                </a:solidFill>
              </a:rPr>
              <a:t>c</a:t>
            </a:r>
            <a:r>
              <a:rPr lang="en-US" sz="1050" dirty="0" err="1">
                <a:solidFill>
                  <a:schemeClr val="tx1"/>
                </a:solidFill>
              </a:rPr>
              <a:t>reated</a:t>
            </a:r>
            <a:r>
              <a:rPr lang="en-US" sz="1050" dirty="0">
                <a:solidFill>
                  <a:schemeClr val="tx1"/>
                </a:solidFill>
              </a:rPr>
              <a:t> by SDC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28706A63-3E65-4193-A40A-24F94ADC8D6D}"/>
              </a:ext>
            </a:extLst>
          </p:cNvPr>
          <p:cNvGrpSpPr/>
          <p:nvPr/>
        </p:nvGrpSpPr>
        <p:grpSpPr>
          <a:xfrm>
            <a:off x="221120" y="3828337"/>
            <a:ext cx="1964024" cy="300041"/>
            <a:chOff x="5181601" y="4393160"/>
            <a:chExt cx="2477461" cy="329153"/>
          </a:xfrm>
        </p:grpSpPr>
        <p:pic>
          <p:nvPicPr>
            <p:cNvPr id="291" name="Graphic 290">
              <a:extLst>
                <a:ext uri="{FF2B5EF4-FFF2-40B4-BE49-F238E27FC236}">
                  <a16:creationId xmlns:a16="http://schemas.microsoft.com/office/drawing/2014/main" id="{3E5C5EAA-6371-4D8B-A930-836B41797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DFE519CB-17B4-4501-9F8D-037F09DB4211}"/>
                </a:ext>
              </a:extLst>
            </p:cNvPr>
            <p:cNvSpPr/>
            <p:nvPr/>
          </p:nvSpPr>
          <p:spPr bwMode="auto">
            <a:xfrm>
              <a:off x="5510754" y="4428760"/>
              <a:ext cx="2148308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MainServiceTemplate</a:t>
              </a:r>
              <a:r>
                <a:rPr kumimoji="0" lang="en-US" sz="1100" b="0" i="0" u="none" strike="noStrike" cap="none" normalizeH="0" baseline="0" dirty="0" err="1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latin typeface="+mn-lt"/>
                </a:rPr>
                <a:t>.</a:t>
              </a:r>
              <a:r>
                <a:rPr lang="en-US" sz="1100" dirty="0" err="1">
                  <a:solidFill>
                    <a:schemeClr val="accent2">
                      <a:lumMod val="75000"/>
                    </a:schemeClr>
                  </a:solidFill>
                </a:rPr>
                <a:t>yaml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endParaRPr>
            </a:p>
          </p:txBody>
        </p:sp>
      </p:grpSp>
      <p:sp>
        <p:nvSpPr>
          <p:cNvPr id="293" name="Speech Bubble: Rectangle with Corners Rounded 292">
            <a:extLst>
              <a:ext uri="{FF2B5EF4-FFF2-40B4-BE49-F238E27FC236}">
                <a16:creationId xmlns:a16="http://schemas.microsoft.com/office/drawing/2014/main" id="{9F86398B-246E-415A-848B-23A444A77324}"/>
              </a:ext>
            </a:extLst>
          </p:cNvPr>
          <p:cNvSpPr/>
          <p:nvPr/>
        </p:nvSpPr>
        <p:spPr bwMode="auto">
          <a:xfrm>
            <a:off x="1971627" y="4626563"/>
            <a:ext cx="1132721" cy="421600"/>
          </a:xfrm>
          <a:prstGeom prst="wedgeRoundRectCallout">
            <a:avLst>
              <a:gd name="adj1" fmla="val -32636"/>
              <a:gd name="adj2" fmla="val -191832"/>
              <a:gd name="adj3" fmla="val 16667"/>
            </a:avLst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Copy of NF descriptor</a:t>
            </a:r>
          </a:p>
        </p:txBody>
      </p:sp>
      <p:sp>
        <p:nvSpPr>
          <p:cNvPr id="294" name="Callout: Line with Border and Accent Bar 293">
            <a:extLst>
              <a:ext uri="{FF2B5EF4-FFF2-40B4-BE49-F238E27FC236}">
                <a16:creationId xmlns:a16="http://schemas.microsoft.com/office/drawing/2014/main" id="{836DF3D1-0A62-40F1-BDB8-E0EE58D99900}"/>
              </a:ext>
            </a:extLst>
          </p:cNvPr>
          <p:cNvSpPr/>
          <p:nvPr/>
        </p:nvSpPr>
        <p:spPr bwMode="auto">
          <a:xfrm>
            <a:off x="7104590" y="690383"/>
            <a:ext cx="1961788" cy="4606902"/>
          </a:xfrm>
          <a:prstGeom prst="accentBorderCallout1">
            <a:avLst>
              <a:gd name="adj1" fmla="val 79382"/>
              <a:gd name="adj2" fmla="val -5915"/>
              <a:gd name="adj3" fmla="val 75867"/>
              <a:gd name="adj4" fmla="val -12611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4776D7A-3420-4B5D-AFB8-F32D6BE00849}"/>
              </a:ext>
            </a:extLst>
          </p:cNvPr>
          <p:cNvGrpSpPr/>
          <p:nvPr/>
        </p:nvGrpSpPr>
        <p:grpSpPr>
          <a:xfrm>
            <a:off x="7304738" y="719298"/>
            <a:ext cx="642620" cy="290788"/>
            <a:chOff x="5181601" y="3935961"/>
            <a:chExt cx="810614" cy="329152"/>
          </a:xfrm>
        </p:grpSpPr>
        <p:pic>
          <p:nvPicPr>
            <p:cNvPr id="296" name="Graphic 295" descr="Open Folder">
              <a:extLst>
                <a:ext uri="{FF2B5EF4-FFF2-40B4-BE49-F238E27FC236}">
                  <a16:creationId xmlns:a16="http://schemas.microsoft.com/office/drawing/2014/main" id="{033B2C3A-169C-4DE2-909F-74BEABF08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4D5BD467-4D52-49A2-8E87-D6DE889C389C}"/>
                </a:ext>
              </a:extLst>
            </p:cNvPr>
            <p:cNvSpPr/>
            <p:nvPr/>
          </p:nvSpPr>
          <p:spPr bwMode="auto">
            <a:xfrm>
              <a:off x="5489866" y="3975099"/>
              <a:ext cx="502349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9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HEAT</a:t>
              </a:r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1F07373A-85AF-4B0F-9183-C735A734D3C6}"/>
              </a:ext>
            </a:extLst>
          </p:cNvPr>
          <p:cNvGrpSpPr/>
          <p:nvPr/>
        </p:nvGrpSpPr>
        <p:grpSpPr>
          <a:xfrm>
            <a:off x="7304738" y="999770"/>
            <a:ext cx="891085" cy="290788"/>
            <a:chOff x="5181601" y="3935961"/>
            <a:chExt cx="1124033" cy="329152"/>
          </a:xfrm>
        </p:grpSpPr>
        <p:pic>
          <p:nvPicPr>
            <p:cNvPr id="299" name="Graphic 298" descr="Open Folder">
              <a:extLst>
                <a:ext uri="{FF2B5EF4-FFF2-40B4-BE49-F238E27FC236}">
                  <a16:creationId xmlns:a16="http://schemas.microsoft.com/office/drawing/2014/main" id="{895506AC-E290-43AE-989D-DC598BA10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989FED77-E247-4708-AAC6-0262781A06DD}"/>
                </a:ext>
              </a:extLst>
            </p:cNvPr>
            <p:cNvSpPr/>
            <p:nvPr/>
          </p:nvSpPr>
          <p:spPr bwMode="auto">
            <a:xfrm>
              <a:off x="5489865" y="3975099"/>
              <a:ext cx="815769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HEAT_VOL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5946BC92-4B23-4482-A1B5-66A2B971DBBB}"/>
              </a:ext>
            </a:extLst>
          </p:cNvPr>
          <p:cNvGrpSpPr/>
          <p:nvPr/>
        </p:nvGrpSpPr>
        <p:grpSpPr>
          <a:xfrm>
            <a:off x="7304738" y="1280243"/>
            <a:ext cx="886277" cy="290788"/>
            <a:chOff x="5181601" y="3935961"/>
            <a:chExt cx="1117968" cy="329152"/>
          </a:xfrm>
        </p:grpSpPr>
        <p:pic>
          <p:nvPicPr>
            <p:cNvPr id="302" name="Graphic 301" descr="Open Folder">
              <a:extLst>
                <a:ext uri="{FF2B5EF4-FFF2-40B4-BE49-F238E27FC236}">
                  <a16:creationId xmlns:a16="http://schemas.microsoft.com/office/drawing/2014/main" id="{16B7AB01-BD9E-46B6-A160-4ADA3E0C9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EAA82691-2B57-47FA-94F7-73A62B813F87}"/>
                </a:ext>
              </a:extLst>
            </p:cNvPr>
            <p:cNvSpPr/>
            <p:nvPr/>
          </p:nvSpPr>
          <p:spPr bwMode="auto">
            <a:xfrm>
              <a:off x="5489866" y="3975099"/>
              <a:ext cx="809703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HEAT_NET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D3D6C308-4E7D-43B9-8649-2CCC97E965A1}"/>
              </a:ext>
            </a:extLst>
          </p:cNvPr>
          <p:cNvGrpSpPr/>
          <p:nvPr/>
        </p:nvGrpSpPr>
        <p:grpSpPr>
          <a:xfrm>
            <a:off x="7304738" y="1560715"/>
            <a:ext cx="895894" cy="290788"/>
            <a:chOff x="5181601" y="3935961"/>
            <a:chExt cx="1130100" cy="329152"/>
          </a:xfrm>
        </p:grpSpPr>
        <p:pic>
          <p:nvPicPr>
            <p:cNvPr id="305" name="Graphic 304" descr="Open Folder">
              <a:extLst>
                <a:ext uri="{FF2B5EF4-FFF2-40B4-BE49-F238E27FC236}">
                  <a16:creationId xmlns:a16="http://schemas.microsoft.com/office/drawing/2014/main" id="{77975B33-4E46-4EA7-ACE0-9AD525F96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8947B056-23BF-4159-9386-6E7F1F564454}"/>
                </a:ext>
              </a:extLst>
            </p:cNvPr>
            <p:cNvSpPr/>
            <p:nvPr/>
          </p:nvSpPr>
          <p:spPr bwMode="auto">
            <a:xfrm>
              <a:off x="5489865" y="3975099"/>
              <a:ext cx="821836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HEAT_ENV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F430A390-BD99-4559-BCE7-59933645B712}"/>
              </a:ext>
            </a:extLst>
          </p:cNvPr>
          <p:cNvGrpSpPr/>
          <p:nvPr/>
        </p:nvGrpSpPr>
        <p:grpSpPr>
          <a:xfrm>
            <a:off x="7304738" y="1841187"/>
            <a:ext cx="1152375" cy="290788"/>
            <a:chOff x="5181601" y="3935961"/>
            <a:chExt cx="1453630" cy="329152"/>
          </a:xfrm>
        </p:grpSpPr>
        <p:pic>
          <p:nvPicPr>
            <p:cNvPr id="308" name="Graphic 307" descr="Open Folder">
              <a:extLst>
                <a:ext uri="{FF2B5EF4-FFF2-40B4-BE49-F238E27FC236}">
                  <a16:creationId xmlns:a16="http://schemas.microsoft.com/office/drawing/2014/main" id="{3AFC3C3B-D8F3-4A2D-BE12-C8FC365CF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F839A314-0858-46F8-B962-2B81B7E6978B}"/>
                </a:ext>
              </a:extLst>
            </p:cNvPr>
            <p:cNvSpPr/>
            <p:nvPr/>
          </p:nvSpPr>
          <p:spPr bwMode="auto">
            <a:xfrm>
              <a:off x="5489865" y="3975099"/>
              <a:ext cx="1145366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HEAT_ARTIFACT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0491CD8-5295-4AE5-9554-E895BCAD51CB}"/>
              </a:ext>
            </a:extLst>
          </p:cNvPr>
          <p:cNvGrpSpPr/>
          <p:nvPr/>
        </p:nvGrpSpPr>
        <p:grpSpPr>
          <a:xfrm>
            <a:off x="7304738" y="2121659"/>
            <a:ext cx="1065812" cy="290788"/>
            <a:chOff x="5181601" y="3935961"/>
            <a:chExt cx="1344438" cy="329152"/>
          </a:xfrm>
        </p:grpSpPr>
        <p:pic>
          <p:nvPicPr>
            <p:cNvPr id="311" name="Graphic 310" descr="Open Folder">
              <a:extLst>
                <a:ext uri="{FF2B5EF4-FFF2-40B4-BE49-F238E27FC236}">
                  <a16:creationId xmlns:a16="http://schemas.microsoft.com/office/drawing/2014/main" id="{66496C8E-425D-4955-86F2-370F0C988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A64AA16A-056C-4D20-861A-BBC51419A1C3}"/>
                </a:ext>
              </a:extLst>
            </p:cNvPr>
            <p:cNvSpPr/>
            <p:nvPr/>
          </p:nvSpPr>
          <p:spPr bwMode="auto">
            <a:xfrm>
              <a:off x="5489865" y="3975099"/>
              <a:ext cx="1036174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HEAT_NESTED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5A96CC8D-4396-4F5F-B252-3C1C69AEF66C}"/>
              </a:ext>
            </a:extLst>
          </p:cNvPr>
          <p:cNvGrpSpPr/>
          <p:nvPr/>
        </p:nvGrpSpPr>
        <p:grpSpPr>
          <a:xfrm>
            <a:off x="7304738" y="2402131"/>
            <a:ext cx="924748" cy="290788"/>
            <a:chOff x="5181601" y="3935961"/>
            <a:chExt cx="1166496" cy="329152"/>
          </a:xfrm>
        </p:grpSpPr>
        <p:pic>
          <p:nvPicPr>
            <p:cNvPr id="314" name="Graphic 313" descr="Open Folder">
              <a:extLst>
                <a:ext uri="{FF2B5EF4-FFF2-40B4-BE49-F238E27FC236}">
                  <a16:creationId xmlns:a16="http://schemas.microsoft.com/office/drawing/2014/main" id="{C2E1C140-A8EA-4196-8C30-1E7D682CD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BA66CC39-DC3A-4DA0-808A-4FA48683DAEC}"/>
                </a:ext>
              </a:extLst>
            </p:cNvPr>
            <p:cNvSpPr/>
            <p:nvPr/>
          </p:nvSpPr>
          <p:spPr bwMode="auto">
            <a:xfrm>
              <a:off x="5489864" y="3975099"/>
              <a:ext cx="858233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YANG_XML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32A449A9-529D-44CE-8872-86D705AE660C}"/>
              </a:ext>
            </a:extLst>
          </p:cNvPr>
          <p:cNvGrpSpPr/>
          <p:nvPr/>
        </p:nvGrpSpPr>
        <p:grpSpPr>
          <a:xfrm>
            <a:off x="7304738" y="2963075"/>
            <a:ext cx="1089857" cy="290788"/>
            <a:chOff x="5181601" y="3935961"/>
            <a:chExt cx="1374768" cy="329152"/>
          </a:xfrm>
        </p:grpSpPr>
        <p:pic>
          <p:nvPicPr>
            <p:cNvPr id="317" name="Graphic 316" descr="Open Folder">
              <a:extLst>
                <a:ext uri="{FF2B5EF4-FFF2-40B4-BE49-F238E27FC236}">
                  <a16:creationId xmlns:a16="http://schemas.microsoft.com/office/drawing/2014/main" id="{E6272351-8EF1-4EE2-9DC5-B81BC1935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F9907F6A-8083-46A8-AE3A-FBBC98FA379F}"/>
                </a:ext>
              </a:extLst>
            </p:cNvPr>
            <p:cNvSpPr/>
            <p:nvPr/>
          </p:nvSpPr>
          <p:spPr bwMode="auto">
            <a:xfrm>
              <a:off x="5489864" y="3975099"/>
              <a:ext cx="1066505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VNF_CATALOG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E63351AE-3638-456C-9E74-3915328D7DDF}"/>
              </a:ext>
            </a:extLst>
          </p:cNvPr>
          <p:cNvGrpSpPr/>
          <p:nvPr/>
        </p:nvGrpSpPr>
        <p:grpSpPr>
          <a:xfrm>
            <a:off x="7304738" y="2682603"/>
            <a:ext cx="1791972" cy="290788"/>
            <a:chOff x="5181601" y="3935961"/>
            <a:chExt cx="2260431" cy="329152"/>
          </a:xfrm>
        </p:grpSpPr>
        <p:pic>
          <p:nvPicPr>
            <p:cNvPr id="320" name="Graphic 319" descr="Open Folder">
              <a:extLst>
                <a:ext uri="{FF2B5EF4-FFF2-40B4-BE49-F238E27FC236}">
                  <a16:creationId xmlns:a16="http://schemas.microsoft.com/office/drawing/2014/main" id="{81976E3F-774B-4C90-81EA-09A22F329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424F2DD6-BAA8-42C3-B99A-4ACE055739FB}"/>
                </a:ext>
              </a:extLst>
            </p:cNvPr>
            <p:cNvSpPr/>
            <p:nvPr/>
          </p:nvSpPr>
          <p:spPr bwMode="auto">
            <a:xfrm>
              <a:off x="5489865" y="3975099"/>
              <a:ext cx="1952167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MODEL_INVENTORY_PROFILE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CDCBCC2C-4420-43DE-A609-2C092AA77055}"/>
              </a:ext>
            </a:extLst>
          </p:cNvPr>
          <p:cNvGrpSpPr/>
          <p:nvPr/>
        </p:nvGrpSpPr>
        <p:grpSpPr>
          <a:xfrm>
            <a:off x="7304738" y="3243548"/>
            <a:ext cx="1017723" cy="290788"/>
            <a:chOff x="5181601" y="3935961"/>
            <a:chExt cx="1283777" cy="329152"/>
          </a:xfrm>
        </p:grpSpPr>
        <p:pic>
          <p:nvPicPr>
            <p:cNvPr id="323" name="Graphic 322" descr="Open Folder">
              <a:extLst>
                <a:ext uri="{FF2B5EF4-FFF2-40B4-BE49-F238E27FC236}">
                  <a16:creationId xmlns:a16="http://schemas.microsoft.com/office/drawing/2014/main" id="{95768650-4D7D-4334-9E9C-A154DCCD4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0A5E2241-EB63-41DC-94B2-8C2465E2CBC4}"/>
                </a:ext>
              </a:extLst>
            </p:cNvPr>
            <p:cNvSpPr/>
            <p:nvPr/>
          </p:nvSpPr>
          <p:spPr bwMode="auto">
            <a:xfrm>
              <a:off x="5489865" y="3975099"/>
              <a:ext cx="975513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VNF_LICENSE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05351CFA-D112-43DE-AEA5-1F9F675BB803}"/>
              </a:ext>
            </a:extLst>
          </p:cNvPr>
          <p:cNvGrpSpPr/>
          <p:nvPr/>
        </p:nvGrpSpPr>
        <p:grpSpPr>
          <a:xfrm>
            <a:off x="7304738" y="3524020"/>
            <a:ext cx="1230921" cy="290788"/>
            <a:chOff x="5181601" y="3935961"/>
            <a:chExt cx="1552709" cy="329152"/>
          </a:xfrm>
        </p:grpSpPr>
        <p:pic>
          <p:nvPicPr>
            <p:cNvPr id="326" name="Graphic 325" descr="Open Folder">
              <a:extLst>
                <a:ext uri="{FF2B5EF4-FFF2-40B4-BE49-F238E27FC236}">
                  <a16:creationId xmlns:a16="http://schemas.microsoft.com/office/drawing/2014/main" id="{0D02C2A1-1C3E-49A8-8658-2A44C0331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4F633484-8E5D-4C88-9519-6FC274053D5D}"/>
                </a:ext>
              </a:extLst>
            </p:cNvPr>
            <p:cNvSpPr/>
            <p:nvPr/>
          </p:nvSpPr>
          <p:spPr bwMode="auto">
            <a:xfrm>
              <a:off x="5489864" y="3975099"/>
              <a:ext cx="1244446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VENDOR_LICENSE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943648F3-0624-4F55-88AB-63CD0A8EEED4}"/>
              </a:ext>
            </a:extLst>
          </p:cNvPr>
          <p:cNvGrpSpPr/>
          <p:nvPr/>
        </p:nvGrpSpPr>
        <p:grpSpPr>
          <a:xfrm>
            <a:off x="7304738" y="3804492"/>
            <a:ext cx="1061003" cy="290788"/>
            <a:chOff x="5181601" y="3935961"/>
            <a:chExt cx="1338372" cy="329152"/>
          </a:xfrm>
        </p:grpSpPr>
        <p:pic>
          <p:nvPicPr>
            <p:cNvPr id="329" name="Graphic 328" descr="Open Folder">
              <a:extLst>
                <a:ext uri="{FF2B5EF4-FFF2-40B4-BE49-F238E27FC236}">
                  <a16:creationId xmlns:a16="http://schemas.microsoft.com/office/drawing/2014/main" id="{0CD17F78-92DD-4B42-B23F-61ACEBD1A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D1D1711F-AE46-4B00-BB93-85907DB814D6}"/>
                </a:ext>
              </a:extLst>
            </p:cNvPr>
            <p:cNvSpPr/>
            <p:nvPr/>
          </p:nvSpPr>
          <p:spPr bwMode="auto">
            <a:xfrm>
              <a:off x="5489865" y="3975099"/>
              <a:ext cx="1030108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900" b="0" i="0" u="none" strike="noStrike" cap="none" normalizeH="0" baseline="0">
                  <a:ln>
                    <a:noFill/>
                  </a:ln>
                  <a:solidFill>
                    <a:srgbClr val="00B050"/>
                  </a:solidFill>
                  <a:effectLst/>
                  <a:latin typeface="+mn-lt"/>
                </a:rPr>
                <a:t>APPC_CONFIG</a:t>
              </a:r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7D5B9A9C-5E7D-47B5-BB99-566837909E38}"/>
              </a:ext>
            </a:extLst>
          </p:cNvPr>
          <p:cNvGrpSpPr/>
          <p:nvPr/>
        </p:nvGrpSpPr>
        <p:grpSpPr>
          <a:xfrm>
            <a:off x="7304738" y="4084964"/>
            <a:ext cx="1642893" cy="290788"/>
            <a:chOff x="5181601" y="3935961"/>
            <a:chExt cx="2072380" cy="329152"/>
          </a:xfrm>
        </p:grpSpPr>
        <p:pic>
          <p:nvPicPr>
            <p:cNvPr id="332" name="Graphic 331" descr="Open Folder">
              <a:extLst>
                <a:ext uri="{FF2B5EF4-FFF2-40B4-BE49-F238E27FC236}">
                  <a16:creationId xmlns:a16="http://schemas.microsoft.com/office/drawing/2014/main" id="{BEC2AA9A-2BCE-411F-A4DF-29916D295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33" name="Rectangle 332">
              <a:extLst>
                <a:ext uri="{FF2B5EF4-FFF2-40B4-BE49-F238E27FC236}">
                  <a16:creationId xmlns:a16="http://schemas.microsoft.com/office/drawing/2014/main" id="{08631A7F-1DEF-4A8D-A837-2E61394C2DEA}"/>
                </a:ext>
              </a:extLst>
            </p:cNvPr>
            <p:cNvSpPr/>
            <p:nvPr/>
          </p:nvSpPr>
          <p:spPr bwMode="auto">
            <a:xfrm>
              <a:off x="5489865" y="3975099"/>
              <a:ext cx="1764116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B050"/>
                  </a:solidFill>
                </a:rPr>
                <a:t>VF_MODULES_METADATA</a:t>
              </a:r>
              <a:endParaRPr kumimoji="0" lang="en-US" sz="9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136FC529-310A-49E3-903F-7E5BA58BEBED}"/>
              </a:ext>
            </a:extLst>
          </p:cNvPr>
          <p:cNvGrpSpPr/>
          <p:nvPr/>
        </p:nvGrpSpPr>
        <p:grpSpPr>
          <a:xfrm>
            <a:off x="7304738" y="4365436"/>
            <a:ext cx="1017721" cy="290788"/>
            <a:chOff x="5181601" y="3935961"/>
            <a:chExt cx="1283775" cy="329152"/>
          </a:xfrm>
        </p:grpSpPr>
        <p:pic>
          <p:nvPicPr>
            <p:cNvPr id="335" name="Graphic 334" descr="Open Folder">
              <a:extLst>
                <a:ext uri="{FF2B5EF4-FFF2-40B4-BE49-F238E27FC236}">
                  <a16:creationId xmlns:a16="http://schemas.microsoft.com/office/drawing/2014/main" id="{1F76A8C2-626F-4013-9DF7-7B6D54FBF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43991BD2-C174-402B-8C41-14A3A6409233}"/>
                </a:ext>
              </a:extLst>
            </p:cNvPr>
            <p:cNvSpPr/>
            <p:nvPr/>
          </p:nvSpPr>
          <p:spPr bwMode="auto">
            <a:xfrm>
              <a:off x="5489864" y="3975099"/>
              <a:ext cx="975512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DCAE_TOSCA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D5B1BA58-3478-4A51-A697-501C17CC912C}"/>
              </a:ext>
            </a:extLst>
          </p:cNvPr>
          <p:cNvGrpSpPr/>
          <p:nvPr/>
        </p:nvGrpSpPr>
        <p:grpSpPr>
          <a:xfrm>
            <a:off x="7304738" y="4645908"/>
            <a:ext cx="943985" cy="290788"/>
            <a:chOff x="5181601" y="3935961"/>
            <a:chExt cx="1190762" cy="329152"/>
          </a:xfrm>
        </p:grpSpPr>
        <p:pic>
          <p:nvPicPr>
            <p:cNvPr id="338" name="Graphic 337" descr="Open Folder">
              <a:extLst>
                <a:ext uri="{FF2B5EF4-FFF2-40B4-BE49-F238E27FC236}">
                  <a16:creationId xmlns:a16="http://schemas.microsoft.com/office/drawing/2014/main" id="{10D82E54-9D1A-4E90-A063-C1D625182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39" name="Rectangle 338">
              <a:extLst>
                <a:ext uri="{FF2B5EF4-FFF2-40B4-BE49-F238E27FC236}">
                  <a16:creationId xmlns:a16="http://schemas.microsoft.com/office/drawing/2014/main" id="{DAEED80A-C1D3-474F-AE87-779DBFA86DA4}"/>
                </a:ext>
              </a:extLst>
            </p:cNvPr>
            <p:cNvSpPr/>
            <p:nvPr/>
          </p:nvSpPr>
          <p:spPr bwMode="auto">
            <a:xfrm>
              <a:off x="5489865" y="3975099"/>
              <a:ext cx="882498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B050"/>
                  </a:solidFill>
                </a:rPr>
                <a:t>DCAE_JSON</a:t>
              </a:r>
              <a:endParaRPr kumimoji="0" lang="en-US" sz="9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494BDBBB-545C-4571-91D1-CE58A83BAA23}"/>
              </a:ext>
            </a:extLst>
          </p:cNvPr>
          <p:cNvGrpSpPr/>
          <p:nvPr/>
        </p:nvGrpSpPr>
        <p:grpSpPr>
          <a:xfrm>
            <a:off x="7304738" y="4926385"/>
            <a:ext cx="639414" cy="290788"/>
            <a:chOff x="5181601" y="3935961"/>
            <a:chExt cx="806570" cy="329152"/>
          </a:xfrm>
        </p:grpSpPr>
        <p:pic>
          <p:nvPicPr>
            <p:cNvPr id="341" name="Graphic 340" descr="Open Folder">
              <a:extLst>
                <a:ext uri="{FF2B5EF4-FFF2-40B4-BE49-F238E27FC236}">
                  <a16:creationId xmlns:a16="http://schemas.microsoft.com/office/drawing/2014/main" id="{01FD0769-F7C9-40A6-8BF3-6AA8B2DAE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2D2FAEB6-6766-4F36-9F9D-47EF1F5A3F5C}"/>
                </a:ext>
              </a:extLst>
            </p:cNvPr>
            <p:cNvSpPr/>
            <p:nvPr/>
          </p:nvSpPr>
          <p:spPr bwMode="auto">
            <a:xfrm>
              <a:off x="5489866" y="3975099"/>
              <a:ext cx="498305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B050"/>
                  </a:solidFill>
                </a:rPr>
                <a:t>PLAN</a:t>
              </a:r>
              <a:endParaRPr kumimoji="0" lang="en-US" sz="9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172BDAD2-EE64-4F64-B173-9D8600B48FF7}"/>
              </a:ext>
            </a:extLst>
          </p:cNvPr>
          <p:cNvGrpSpPr/>
          <p:nvPr/>
        </p:nvGrpSpPr>
        <p:grpSpPr>
          <a:xfrm>
            <a:off x="5738525" y="5273091"/>
            <a:ext cx="692313" cy="300040"/>
            <a:chOff x="5181601" y="3935961"/>
            <a:chExt cx="873298" cy="329152"/>
          </a:xfrm>
        </p:grpSpPr>
        <p:pic>
          <p:nvPicPr>
            <p:cNvPr id="344" name="Graphic 343" descr="Open Folder">
              <a:extLst>
                <a:ext uri="{FF2B5EF4-FFF2-40B4-BE49-F238E27FC236}">
                  <a16:creationId xmlns:a16="http://schemas.microsoft.com/office/drawing/2014/main" id="{6397D784-B1D8-4884-8883-012DFB123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3A91B634-C110-4E73-971E-D2D7DFA06FBE}"/>
                </a:ext>
              </a:extLst>
            </p:cNvPr>
            <p:cNvSpPr/>
            <p:nvPr/>
          </p:nvSpPr>
          <p:spPr bwMode="auto">
            <a:xfrm>
              <a:off x="5489866" y="3975099"/>
              <a:ext cx="565033" cy="2323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B050"/>
                  </a:solidFill>
                </a:rPr>
                <a:t>GUIDE</a:t>
              </a:r>
              <a:endParaRPr kumimoji="0" lang="en-US" sz="9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6E20889D-6B49-46AA-8CF4-8681646FD465}"/>
              </a:ext>
            </a:extLst>
          </p:cNvPr>
          <p:cNvGrpSpPr/>
          <p:nvPr/>
        </p:nvGrpSpPr>
        <p:grpSpPr>
          <a:xfrm>
            <a:off x="5738525" y="5872307"/>
            <a:ext cx="500482" cy="300041"/>
            <a:chOff x="5181601" y="4393160"/>
            <a:chExt cx="631318" cy="329153"/>
          </a:xfrm>
        </p:grpSpPr>
        <p:pic>
          <p:nvPicPr>
            <p:cNvPr id="347" name="Graphic 346">
              <a:extLst>
                <a:ext uri="{FF2B5EF4-FFF2-40B4-BE49-F238E27FC236}">
                  <a16:creationId xmlns:a16="http://schemas.microsoft.com/office/drawing/2014/main" id="{38DD924A-DD96-469E-ACA9-4EAAA7396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93783BD4-3DF1-45AF-A845-29F5B98993FF}"/>
                </a:ext>
              </a:extLst>
            </p:cNvPr>
            <p:cNvSpPr/>
            <p:nvPr/>
          </p:nvSpPr>
          <p:spPr bwMode="auto">
            <a:xfrm>
              <a:off x="5510753" y="4428760"/>
              <a:ext cx="302166" cy="25765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05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…</a:t>
              </a: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2D692701-FBEA-4DEB-AC0F-6BED245F7131}"/>
              </a:ext>
            </a:extLst>
          </p:cNvPr>
          <p:cNvGrpSpPr/>
          <p:nvPr/>
        </p:nvGrpSpPr>
        <p:grpSpPr>
          <a:xfrm>
            <a:off x="5741278" y="5526868"/>
            <a:ext cx="949322" cy="300041"/>
            <a:chOff x="5181601" y="4393160"/>
            <a:chExt cx="1197495" cy="329153"/>
          </a:xfrm>
        </p:grpSpPr>
        <p:pic>
          <p:nvPicPr>
            <p:cNvPr id="350" name="Graphic 349">
              <a:extLst>
                <a:ext uri="{FF2B5EF4-FFF2-40B4-BE49-F238E27FC236}">
                  <a16:creationId xmlns:a16="http://schemas.microsoft.com/office/drawing/2014/main" id="{6251B0B8-2943-494C-8F33-006E97C88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181601" y="4393160"/>
              <a:ext cx="329153" cy="329153"/>
            </a:xfrm>
            <a:prstGeom prst="rect">
              <a:avLst/>
            </a:prstGeom>
          </p:spPr>
        </p:pic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id="{AC4CE8BB-F7B0-49A5-BD8E-122E9C6E2DB7}"/>
                </a:ext>
              </a:extLst>
            </p:cNvPr>
            <p:cNvSpPr/>
            <p:nvPr/>
          </p:nvSpPr>
          <p:spPr bwMode="auto">
            <a:xfrm>
              <a:off x="5510754" y="4428760"/>
              <a:ext cx="868342" cy="25765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050" b="0" i="0" u="none" strike="noStrike" cap="none" normalizeH="0" baseline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Install.csh</a:t>
              </a:r>
              <a:endParaRPr kumimoji="0" lang="en-US" sz="105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16209B0D-5B25-4CEC-8ABB-8104FAA465F1}"/>
              </a:ext>
            </a:extLst>
          </p:cNvPr>
          <p:cNvGrpSpPr/>
          <p:nvPr/>
        </p:nvGrpSpPr>
        <p:grpSpPr>
          <a:xfrm>
            <a:off x="3444929" y="4727577"/>
            <a:ext cx="724373" cy="300040"/>
            <a:chOff x="5181601" y="3935961"/>
            <a:chExt cx="913739" cy="329152"/>
          </a:xfrm>
        </p:grpSpPr>
        <p:pic>
          <p:nvPicPr>
            <p:cNvPr id="353" name="Graphic 352" descr="Open Folder">
              <a:extLst>
                <a:ext uri="{FF2B5EF4-FFF2-40B4-BE49-F238E27FC236}">
                  <a16:creationId xmlns:a16="http://schemas.microsoft.com/office/drawing/2014/main" id="{8A5A0FC9-CA7D-4A19-BC63-7480119B5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5D853550-BF3F-42CD-A2EB-5DC519A0C53A}"/>
                </a:ext>
              </a:extLst>
            </p:cNvPr>
            <p:cNvSpPr/>
            <p:nvPr/>
          </p:nvSpPr>
          <p:spPr bwMode="auto">
            <a:xfrm>
              <a:off x="5489865" y="3975099"/>
              <a:ext cx="605475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chemeClr val="accent6"/>
                  </a:solidFill>
                </a:rPr>
                <a:t>Other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21773A9C-C905-4FC9-9DF4-F48A9D56D759}"/>
              </a:ext>
            </a:extLst>
          </p:cNvPr>
          <p:cNvGrpSpPr/>
          <p:nvPr/>
        </p:nvGrpSpPr>
        <p:grpSpPr>
          <a:xfrm>
            <a:off x="3444929" y="5011438"/>
            <a:ext cx="1020929" cy="300040"/>
            <a:chOff x="5181601" y="3935961"/>
            <a:chExt cx="1287821" cy="329152"/>
          </a:xfrm>
        </p:grpSpPr>
        <p:pic>
          <p:nvPicPr>
            <p:cNvPr id="356" name="Graphic 355" descr="Open Folder">
              <a:extLst>
                <a:ext uri="{FF2B5EF4-FFF2-40B4-BE49-F238E27FC236}">
                  <a16:creationId xmlns:a16="http://schemas.microsoft.com/office/drawing/2014/main" id="{C0A802F7-F39A-497A-9110-313A05BC7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57" name="Rectangle 356">
              <a:extLst>
                <a:ext uri="{FF2B5EF4-FFF2-40B4-BE49-F238E27FC236}">
                  <a16:creationId xmlns:a16="http://schemas.microsoft.com/office/drawing/2014/main" id="{DA29A107-F412-42F4-AB94-31012EB5EA00}"/>
                </a:ext>
              </a:extLst>
            </p:cNvPr>
            <p:cNvSpPr/>
            <p:nvPr/>
          </p:nvSpPr>
          <p:spPr bwMode="auto">
            <a:xfrm>
              <a:off x="5489865" y="3975099"/>
              <a:ext cx="979557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chemeClr val="accent6"/>
                  </a:solidFill>
                </a:rPr>
                <a:t>VFC[name]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endParaRPr>
            </a:p>
          </p:txBody>
        </p:sp>
      </p:grpSp>
      <p:sp>
        <p:nvSpPr>
          <p:cNvPr id="358" name="Speech Bubble: Rectangle with Corners Rounded 357">
            <a:extLst>
              <a:ext uri="{FF2B5EF4-FFF2-40B4-BE49-F238E27FC236}">
                <a16:creationId xmlns:a16="http://schemas.microsoft.com/office/drawing/2014/main" id="{300EC672-6C00-416D-B889-E961DC3E218F}"/>
              </a:ext>
            </a:extLst>
          </p:cNvPr>
          <p:cNvSpPr/>
          <p:nvPr/>
        </p:nvSpPr>
        <p:spPr bwMode="auto">
          <a:xfrm>
            <a:off x="5059264" y="4667864"/>
            <a:ext cx="1666850" cy="259853"/>
          </a:xfrm>
          <a:prstGeom prst="wedgeRoundRectCallout">
            <a:avLst>
              <a:gd name="adj1" fmla="val -99940"/>
              <a:gd name="adj2" fmla="val 3150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Any unrecognized artifacts</a:t>
            </a:r>
          </a:p>
        </p:txBody>
      </p:sp>
      <p:sp>
        <p:nvSpPr>
          <p:cNvPr id="359" name="Speech Bubble: Rectangle with Corners Rounded 358">
            <a:extLst>
              <a:ext uri="{FF2B5EF4-FFF2-40B4-BE49-F238E27FC236}">
                <a16:creationId xmlns:a16="http://schemas.microsoft.com/office/drawing/2014/main" id="{4DAA6D82-DBFC-4E2F-A0AF-2EB92305F046}"/>
              </a:ext>
            </a:extLst>
          </p:cNvPr>
          <p:cNvSpPr/>
          <p:nvPr/>
        </p:nvSpPr>
        <p:spPr bwMode="auto">
          <a:xfrm>
            <a:off x="73813" y="5421898"/>
            <a:ext cx="2337058" cy="702528"/>
          </a:xfrm>
          <a:prstGeom prst="wedgeRoundRectCallout">
            <a:avLst>
              <a:gd name="adj1" fmla="val 97210"/>
              <a:gd name="adj2" fmla="val -8039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VFC[name]/Deployment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US" sz="1050" dirty="0">
                <a:solidFill>
                  <a:schemeClr val="accent2"/>
                </a:solidFill>
              </a:rPr>
              <a:t>VFC[name]/Information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kumimoji="0" lang="sv-SE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(</a:t>
            </a: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can we move it in Deployment </a:t>
            </a:r>
            <a:r>
              <a:rPr kumimoji="0" lang="en-US" sz="1050" b="0" i="0" u="none" strike="noStrike" cap="none" normalizeH="0" baseline="0" dirty="0" err="1">
                <a:ln>
                  <a:noFill/>
                </a:ln>
                <a:solidFill>
                  <a:schemeClr val="accent2"/>
                </a:solidFill>
                <a:effectLst/>
              </a:rPr>
              <a:t>dir</a:t>
            </a: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 ?)</a:t>
            </a:r>
          </a:p>
        </p:txBody>
      </p:sp>
      <p:sp>
        <p:nvSpPr>
          <p:cNvPr id="360" name="Speech Bubble: Rectangle with Corners Rounded 359">
            <a:extLst>
              <a:ext uri="{FF2B5EF4-FFF2-40B4-BE49-F238E27FC236}">
                <a16:creationId xmlns:a16="http://schemas.microsoft.com/office/drawing/2014/main" id="{1B80BFBA-7747-450A-95AE-ABC8E63E9203}"/>
              </a:ext>
            </a:extLst>
          </p:cNvPr>
          <p:cNvSpPr/>
          <p:nvPr/>
        </p:nvSpPr>
        <p:spPr bwMode="auto">
          <a:xfrm>
            <a:off x="1890187" y="6152357"/>
            <a:ext cx="1385935" cy="438626"/>
          </a:xfrm>
          <a:prstGeom prst="wedgeRoundRectCallout">
            <a:avLst>
              <a:gd name="adj1" fmla="val 67832"/>
              <a:gd name="adj2" fmla="val -9152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Not supported by ONAP Casablanca </a:t>
            </a:r>
          </a:p>
        </p:txBody>
      </p:sp>
      <p:sp>
        <p:nvSpPr>
          <p:cNvPr id="361" name="Multiplication Sign 360">
            <a:extLst>
              <a:ext uri="{FF2B5EF4-FFF2-40B4-BE49-F238E27FC236}">
                <a16:creationId xmlns:a16="http://schemas.microsoft.com/office/drawing/2014/main" id="{725CEA0E-C9AC-49DC-AAE9-36022920DBA5}"/>
              </a:ext>
            </a:extLst>
          </p:cNvPr>
          <p:cNvSpPr/>
          <p:nvPr/>
        </p:nvSpPr>
        <p:spPr>
          <a:xfrm>
            <a:off x="2627077" y="4624419"/>
            <a:ext cx="491583" cy="46499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Speech Bubble: Rectangle with Corners Rounded 363">
            <a:extLst>
              <a:ext uri="{FF2B5EF4-FFF2-40B4-BE49-F238E27FC236}">
                <a16:creationId xmlns:a16="http://schemas.microsoft.com/office/drawing/2014/main" id="{903E21D5-C375-46A4-BAD4-3F77BB031191}"/>
              </a:ext>
            </a:extLst>
          </p:cNvPr>
          <p:cNvSpPr/>
          <p:nvPr/>
        </p:nvSpPr>
        <p:spPr bwMode="auto">
          <a:xfrm>
            <a:off x="4399427" y="1204978"/>
            <a:ext cx="2337058" cy="259853"/>
          </a:xfrm>
          <a:prstGeom prst="wedgeRoundRectCallout">
            <a:avLst>
              <a:gd name="adj1" fmla="val 67193"/>
              <a:gd name="adj2" fmla="val 20019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sv-SE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Directoriy list under review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B53755-43FF-4BA3-80ED-814E60368173}"/>
              </a:ext>
            </a:extLst>
          </p:cNvPr>
          <p:cNvSpPr/>
          <p:nvPr/>
        </p:nvSpPr>
        <p:spPr>
          <a:xfrm>
            <a:off x="3387479" y="4300496"/>
            <a:ext cx="2023896" cy="3260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6E40693-EB58-4084-AA91-1ADAB4D6170B}"/>
              </a:ext>
            </a:extLst>
          </p:cNvPr>
          <p:cNvGrpSpPr/>
          <p:nvPr/>
        </p:nvGrpSpPr>
        <p:grpSpPr>
          <a:xfrm>
            <a:off x="3444571" y="4329370"/>
            <a:ext cx="2019598" cy="300040"/>
            <a:chOff x="5181601" y="3935961"/>
            <a:chExt cx="2547562" cy="329152"/>
          </a:xfrm>
        </p:grpSpPr>
        <p:pic>
          <p:nvPicPr>
            <p:cNvPr id="366" name="Graphic 365" descr="Open Folder">
              <a:extLst>
                <a:ext uri="{FF2B5EF4-FFF2-40B4-BE49-F238E27FC236}">
                  <a16:creationId xmlns:a16="http://schemas.microsoft.com/office/drawing/2014/main" id="{C49C3B5C-9BD2-4CDE-A725-0CCE4DEB4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id="{FCE8D03B-03E7-435B-8E3B-DEE8BAFC5D2F}"/>
                </a:ext>
              </a:extLst>
            </p:cNvPr>
            <p:cNvSpPr/>
            <p:nvPr/>
          </p:nvSpPr>
          <p:spPr bwMode="auto">
            <a:xfrm>
              <a:off x="5489864" y="3975099"/>
              <a:ext cx="2239299" cy="2660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ts val="300"/>
                </a:spcBef>
                <a:spcAft>
                  <a:spcPct val="0"/>
                </a:spcAft>
              </a:pPr>
              <a:r>
                <a:rPr lang="sv-SE" sz="1100" b="1" dirty="0">
                  <a:solidFill>
                    <a:srgbClr val="FF0000"/>
                  </a:solidFill>
                </a:rPr>
                <a:t>N</a:t>
              </a:r>
              <a:r>
                <a:rPr lang="en-US" sz="1100" b="1" dirty="0">
                  <a:solidFill>
                    <a:srgbClr val="FF0000"/>
                  </a:solidFill>
                </a:rPr>
                <a:t>F_ONBOARDED_PACKAGE</a:t>
              </a:r>
            </a:p>
          </p:txBody>
        </p:sp>
      </p:grpSp>
      <p:sp>
        <p:nvSpPr>
          <p:cNvPr id="368" name="Speech Bubble: Rectangle with Corners Rounded 367">
            <a:extLst>
              <a:ext uri="{FF2B5EF4-FFF2-40B4-BE49-F238E27FC236}">
                <a16:creationId xmlns:a16="http://schemas.microsoft.com/office/drawing/2014/main" id="{5576951B-7036-4A27-8818-292952908544}"/>
              </a:ext>
            </a:extLst>
          </p:cNvPr>
          <p:cNvSpPr/>
          <p:nvPr/>
        </p:nvSpPr>
        <p:spPr bwMode="auto">
          <a:xfrm>
            <a:off x="496740" y="5095067"/>
            <a:ext cx="2337058" cy="259853"/>
          </a:xfrm>
          <a:prstGeom prst="wedgeRoundRectCallout">
            <a:avLst>
              <a:gd name="adj1" fmla="val 67682"/>
              <a:gd name="adj2" fmla="val -5053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sv-SE" sz="105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rPr>
              <a:t>Directoriy list under review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C11787-1D92-4653-BC54-4414150B6A4C}"/>
              </a:ext>
            </a:extLst>
          </p:cNvPr>
          <p:cNvSpPr txBox="1"/>
          <p:nvPr/>
        </p:nvSpPr>
        <p:spPr>
          <a:xfrm>
            <a:off x="330598" y="-1091422"/>
            <a:ext cx="37090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VSP CSAR File</a:t>
            </a:r>
          </a:p>
          <a:p>
            <a:r>
              <a:rPr lang="en-US" dirty="0"/>
              <a:t>VF/Resource CSAR file</a:t>
            </a:r>
          </a:p>
          <a:p>
            <a:r>
              <a:rPr lang="en-US" dirty="0"/>
              <a:t>PNF/Resource CSAR file</a:t>
            </a:r>
          </a:p>
          <a:p>
            <a:r>
              <a:rPr lang="en-US" dirty="0"/>
              <a:t>SDC Service CSAR file &gt;1 Resource file</a:t>
            </a:r>
          </a:p>
        </p:txBody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06324B72-DE7B-4FD9-8CC1-34D2B5D4702B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22" y="1031547"/>
            <a:ext cx="597355" cy="67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12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F4F613B-B2B2-44BE-B044-EE9D3EC27BD5}"/>
              </a:ext>
            </a:extLst>
          </p:cNvPr>
          <p:cNvGrpSpPr/>
          <p:nvPr/>
        </p:nvGrpSpPr>
        <p:grpSpPr>
          <a:xfrm>
            <a:off x="7005521" y="475866"/>
            <a:ext cx="1230095" cy="747476"/>
            <a:chOff x="2582119" y="2514837"/>
            <a:chExt cx="1342758" cy="82526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EBF141E-F76E-4ABE-8FAD-4BC89400D0CF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A3E1176-8C2D-4E0D-8140-049FD0D5715E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5E405D8-17C0-4B70-80C3-C96CEC6A51EF}"/>
              </a:ext>
            </a:extLst>
          </p:cNvPr>
          <p:cNvGrpSpPr/>
          <p:nvPr/>
        </p:nvGrpSpPr>
        <p:grpSpPr>
          <a:xfrm>
            <a:off x="6921266" y="454739"/>
            <a:ext cx="413813" cy="473659"/>
            <a:chOff x="1212463" y="2713512"/>
            <a:chExt cx="789661" cy="903864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B9B826E-6E87-4C3D-8684-1AADF667D490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BF8603B-F2A5-4501-90FA-5F68069E12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10" name="Arrow: Down 9">
            <a:extLst>
              <a:ext uri="{FF2B5EF4-FFF2-40B4-BE49-F238E27FC236}">
                <a16:creationId xmlns:a16="http://schemas.microsoft.com/office/drawing/2014/main" id="{9D94C81F-59FA-4FA1-9150-80837D89BFA9}"/>
              </a:ext>
            </a:extLst>
          </p:cNvPr>
          <p:cNvSpPr/>
          <p:nvPr/>
        </p:nvSpPr>
        <p:spPr>
          <a:xfrm flipV="1">
            <a:off x="7261208" y="1387170"/>
            <a:ext cx="301845" cy="3956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D6CAC7-5574-4AFE-8953-E2DC3653818B}"/>
              </a:ext>
            </a:extLst>
          </p:cNvPr>
          <p:cNvSpPr txBox="1"/>
          <p:nvPr/>
        </p:nvSpPr>
        <p:spPr>
          <a:xfrm>
            <a:off x="6545942" y="2030346"/>
            <a:ext cx="259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(PNF) onboarded</a:t>
            </a:r>
          </a:p>
        </p:txBody>
      </p:sp>
      <p:pic>
        <p:nvPicPr>
          <p:cNvPr id="12" name="Picture 11" descr="C:\Users\cheung\AppData\Local\Temp\SNAGHTML27d24173.PNG">
            <a:extLst>
              <a:ext uri="{FF2B5EF4-FFF2-40B4-BE49-F238E27FC236}">
                <a16:creationId xmlns:a16="http://schemas.microsoft.com/office/drawing/2014/main" id="{AE591397-60D6-4EB1-BF21-2478F39E1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16" y="2046040"/>
            <a:ext cx="602126" cy="6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ACAADB-D0ED-4113-9915-18D2D6D08254}"/>
              </a:ext>
            </a:extLst>
          </p:cNvPr>
          <p:cNvSpPr txBox="1"/>
          <p:nvPr/>
        </p:nvSpPr>
        <p:spPr>
          <a:xfrm>
            <a:off x="5676666" y="1782807"/>
            <a:ext cx="1872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PNF Package Version 2019-1.1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236CC1-5FC6-4F64-8364-73CE489E2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51" y="3010657"/>
            <a:ext cx="4186666" cy="35143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0B647632-097E-4B70-B513-AF8D2D02C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33" y="2544425"/>
            <a:ext cx="606168" cy="6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1A52C9-F63C-4182-A0D5-D4F07A34C605}"/>
              </a:ext>
            </a:extLst>
          </p:cNvPr>
          <p:cNvSpPr txBox="1"/>
          <p:nvPr/>
        </p:nvSpPr>
        <p:spPr>
          <a:xfrm>
            <a:off x="1300818" y="110561"/>
            <a:ext cx="337784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SDC adds files</a:t>
            </a:r>
          </a:p>
          <a:p>
            <a:r>
              <a:rPr lang="en-US" sz="800" dirty="0"/>
              <a:t>SDC add vendor meta-data</a:t>
            </a:r>
          </a:p>
          <a:p>
            <a:r>
              <a:rPr lang="en-US" sz="800" dirty="0"/>
              <a:t>Internal CSAR file</a:t>
            </a:r>
          </a:p>
          <a:p>
            <a:r>
              <a:rPr lang="en-US" sz="800" dirty="0"/>
              <a:t>Structure change</a:t>
            </a:r>
          </a:p>
          <a:p>
            <a:r>
              <a:rPr lang="en-US" sz="800" dirty="0"/>
              <a:t>Information missing</a:t>
            </a:r>
          </a:p>
          <a:p>
            <a:r>
              <a:rPr lang="en-US" sz="800" dirty="0"/>
              <a:t>Metadata file changed (generated by SDC) not have info on left side</a:t>
            </a:r>
          </a:p>
          <a:p>
            <a:r>
              <a:rPr lang="en-US" sz="800" dirty="0"/>
              <a:t>Manufactured metafile is lost</a:t>
            </a:r>
          </a:p>
          <a:p>
            <a:r>
              <a:rPr lang="en-US" sz="800" dirty="0"/>
              <a:t>Certain artifacts is lost.</a:t>
            </a:r>
          </a:p>
          <a:p>
            <a:r>
              <a:rPr lang="en-US" sz="800" dirty="0" err="1"/>
              <a:t>CSAR.meta</a:t>
            </a:r>
            <a:r>
              <a:rPr lang="en-US" sz="800" dirty="0"/>
              <a:t> (added by SDC) … what is it for?</a:t>
            </a:r>
          </a:p>
          <a:p>
            <a:r>
              <a:rPr lang="en-US" sz="800" dirty="0"/>
              <a:t>Definition File (define policies) added by SDC</a:t>
            </a:r>
          </a:p>
          <a:p>
            <a:r>
              <a:rPr lang="en-US" sz="800" dirty="0"/>
              <a:t>Resource UUID</a:t>
            </a:r>
          </a:p>
          <a:p>
            <a:r>
              <a:rPr lang="en-US" sz="800" dirty="0"/>
              <a:t>WHAT WOULD BE A PROBLEM</a:t>
            </a:r>
          </a:p>
          <a:p>
            <a:r>
              <a:rPr lang="en-US" sz="800" dirty="0"/>
              <a:t>WHAT DOES THE VENDOR NEEDS TO PROVIDE</a:t>
            </a:r>
          </a:p>
          <a:p>
            <a:r>
              <a:rPr lang="en-US" sz="800" dirty="0"/>
              <a:t>WHAT DOES SDC need</a:t>
            </a:r>
          </a:p>
          <a:p>
            <a:r>
              <a:rPr lang="en-US" sz="800" dirty="0"/>
              <a:t>Today in PNF descriptor more than 3 properties</a:t>
            </a:r>
          </a:p>
          <a:p>
            <a:r>
              <a:rPr lang="en-US" sz="800" dirty="0"/>
              <a:t>In SDC PNF CSAR only 3 properties NF function, NF role, NF type, </a:t>
            </a:r>
            <a:r>
              <a:rPr lang="en-US" sz="800" dirty="0" err="1"/>
              <a:t>SWVersions</a:t>
            </a:r>
            <a:endParaRPr lang="en-US" sz="800" dirty="0"/>
          </a:p>
          <a:p>
            <a:r>
              <a:rPr lang="en-US" sz="800" dirty="0"/>
              <a:t>PNF onboarding package from SOL001 MANY properties</a:t>
            </a:r>
          </a:p>
          <a:p>
            <a:r>
              <a:rPr lang="en-US" sz="800" dirty="0"/>
              <a:t>ARTIFACTS SOL004 MANY artifacts add</a:t>
            </a:r>
          </a:p>
          <a:p>
            <a:r>
              <a:rPr lang="en-US" sz="800" dirty="0"/>
              <a:t>In Current PNF CSAR file no place to hold it.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7D93A46-2E70-4D74-AA9E-D8E98EA6B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8249" y="2978163"/>
            <a:ext cx="4754169" cy="3479045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74C43C-CBAD-4233-AB6E-4D88CB564014}"/>
              </a:ext>
            </a:extLst>
          </p:cNvPr>
          <p:cNvSpPr txBox="1"/>
          <p:nvPr/>
        </p:nvSpPr>
        <p:spPr>
          <a:xfrm>
            <a:off x="33051" y="2298507"/>
            <a:ext cx="1149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Vendor provided</a:t>
            </a:r>
            <a:endParaRPr lang="en-US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B9D7847D-D6B2-41A2-BEFF-CE7D1243415C}"/>
              </a:ext>
            </a:extLst>
          </p:cNvPr>
          <p:cNvSpPr/>
          <p:nvPr/>
        </p:nvSpPr>
        <p:spPr>
          <a:xfrm flipV="1">
            <a:off x="7264295" y="2615020"/>
            <a:ext cx="301845" cy="3956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38FB2E-931F-4608-86F1-1C92CDAA7C11}"/>
              </a:ext>
            </a:extLst>
          </p:cNvPr>
          <p:cNvGrpSpPr/>
          <p:nvPr/>
        </p:nvGrpSpPr>
        <p:grpSpPr>
          <a:xfrm>
            <a:off x="4572000" y="2676675"/>
            <a:ext cx="1230095" cy="481075"/>
            <a:chOff x="2582119" y="2808960"/>
            <a:chExt cx="1342758" cy="53113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97F4F4C-0450-49D2-9F45-5CE4D021D7D4}"/>
                </a:ext>
              </a:extLst>
            </p:cNvPr>
            <p:cNvSpPr/>
            <p:nvPr/>
          </p:nvSpPr>
          <p:spPr>
            <a:xfrm>
              <a:off x="2582119" y="2808960"/>
              <a:ext cx="1342758" cy="531139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15F5C0A-32D4-41A9-A3CE-8029D3E330AF}"/>
                </a:ext>
              </a:extLst>
            </p:cNvPr>
            <p:cNvSpPr txBox="1"/>
            <p:nvPr/>
          </p:nvSpPr>
          <p:spPr>
            <a:xfrm>
              <a:off x="2922816" y="2847556"/>
              <a:ext cx="660032" cy="441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pic>
        <p:nvPicPr>
          <p:cNvPr id="23" name="Picture 22" descr="C:\Users\cheung\AppData\Local\Temp\SNAGHTML27d24173.PNG">
            <a:extLst>
              <a:ext uri="{FF2B5EF4-FFF2-40B4-BE49-F238E27FC236}">
                <a16:creationId xmlns:a16="http://schemas.microsoft.com/office/drawing/2014/main" id="{FF0AE06A-3BC5-4035-AA81-255B73417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02702"/>
            <a:ext cx="412277" cy="4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C:\Users\cheung\AppData\Local\Temp\SNAGHTML27d24173.PNG">
            <a:extLst>
              <a:ext uri="{FF2B5EF4-FFF2-40B4-BE49-F238E27FC236}">
                <a16:creationId xmlns:a16="http://schemas.microsoft.com/office/drawing/2014/main" id="{E4952502-EBF7-4F20-B398-E1ED4FE70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265" y="985530"/>
            <a:ext cx="412277" cy="4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C:\Users\cheung\AppData\Local\Temp\SNAGHTML27d24173.PNG">
            <a:extLst>
              <a:ext uri="{FF2B5EF4-FFF2-40B4-BE49-F238E27FC236}">
                <a16:creationId xmlns:a16="http://schemas.microsoft.com/office/drawing/2014/main" id="{04C7E0E5-3D0F-42BA-9E96-7E1812D14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515" y="2708805"/>
            <a:ext cx="412277" cy="4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F0DEA1-A855-4987-BC67-F71D41B50232}"/>
              </a:ext>
            </a:extLst>
          </p:cNvPr>
          <p:cNvSpPr txBox="1"/>
          <p:nvPr/>
        </p:nvSpPr>
        <p:spPr>
          <a:xfrm>
            <a:off x="4812526" y="560143"/>
            <a:ext cx="154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 File</a:t>
            </a:r>
          </a:p>
          <a:p>
            <a:r>
              <a:rPr lang="en-US" dirty="0"/>
              <a:t>OPENO TOSCA</a:t>
            </a:r>
          </a:p>
        </p:txBody>
      </p:sp>
    </p:spTree>
    <p:extLst>
      <p:ext uri="{BB962C8B-B14F-4D97-AF65-F5344CB8AC3E}">
        <p14:creationId xmlns:p14="http://schemas.microsoft.com/office/powerpoint/2010/main" val="909579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9ACD18-9344-437C-8A51-3094195BAB89}"/>
              </a:ext>
            </a:extLst>
          </p:cNvPr>
          <p:cNvSpPr txBox="1"/>
          <p:nvPr/>
        </p:nvSpPr>
        <p:spPr>
          <a:xfrm>
            <a:off x="794903" y="1735114"/>
            <a:ext cx="2409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(VF) generated from VSP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FDF6ED-EE98-46EC-87F4-86FE68A9F094}"/>
              </a:ext>
            </a:extLst>
          </p:cNvPr>
          <p:cNvSpPr txBox="1"/>
          <p:nvPr/>
        </p:nvSpPr>
        <p:spPr>
          <a:xfrm>
            <a:off x="826718" y="3688324"/>
            <a:ext cx="259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(PNF) onboarded (SDC)</a:t>
            </a:r>
          </a:p>
        </p:txBody>
      </p:sp>
      <p:pic>
        <p:nvPicPr>
          <p:cNvPr id="6" name="Picture 5" descr="C:\Users\cheung\AppData\Local\Temp\SNAGHTML27d24173.PNG">
            <a:extLst>
              <a:ext uri="{FF2B5EF4-FFF2-40B4-BE49-F238E27FC236}">
                <a16:creationId xmlns:a16="http://schemas.microsoft.com/office/drawing/2014/main" id="{B21BC3B6-FFF2-4C25-A188-C809C0CFF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92" y="3704018"/>
            <a:ext cx="602126" cy="6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cheung\AppData\Local\Temp\SNAGHTML1420a109.PNG">
            <a:extLst>
              <a:ext uri="{FF2B5EF4-FFF2-40B4-BE49-F238E27FC236}">
                <a16:creationId xmlns:a16="http://schemas.microsoft.com/office/drawing/2014/main" id="{390BF847-5F60-4C13-A2BF-1F1147CD9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77" y="1736713"/>
            <a:ext cx="602126" cy="65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C4F272-DC73-40F4-960E-F43019D885D7}"/>
              </a:ext>
            </a:extLst>
          </p:cNvPr>
          <p:cNvSpPr txBox="1"/>
          <p:nvPr/>
        </p:nvSpPr>
        <p:spPr>
          <a:xfrm>
            <a:off x="826718" y="4350349"/>
            <a:ext cx="259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(PNF) onboarded (SDC)</a:t>
            </a:r>
          </a:p>
        </p:txBody>
      </p:sp>
      <p:pic>
        <p:nvPicPr>
          <p:cNvPr id="9" name="Picture 8" descr="C:\Users\cheung\AppData\Local\Temp\SNAGHTML27d24173.PNG">
            <a:extLst>
              <a:ext uri="{FF2B5EF4-FFF2-40B4-BE49-F238E27FC236}">
                <a16:creationId xmlns:a16="http://schemas.microsoft.com/office/drawing/2014/main" id="{3EEAE714-52C7-4639-AFC2-204D1D739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92" y="4366043"/>
            <a:ext cx="602126" cy="6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F2005E-4C22-4EAA-BBB7-0298FC41D4C7}"/>
              </a:ext>
            </a:extLst>
          </p:cNvPr>
          <p:cNvSpPr txBox="1"/>
          <p:nvPr/>
        </p:nvSpPr>
        <p:spPr>
          <a:xfrm>
            <a:off x="794903" y="2376780"/>
            <a:ext cx="2409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(VF) generated from VSP</a:t>
            </a:r>
          </a:p>
        </p:txBody>
      </p:sp>
      <p:pic>
        <p:nvPicPr>
          <p:cNvPr id="11" name="Picture 2" descr="C:\Users\cheung\AppData\Local\Temp\SNAGHTML1420a109.PNG">
            <a:extLst>
              <a:ext uri="{FF2B5EF4-FFF2-40B4-BE49-F238E27FC236}">
                <a16:creationId xmlns:a16="http://schemas.microsoft.com/office/drawing/2014/main" id="{6BE92EFC-C78A-4527-A95E-1E4E4D10D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77" y="2378379"/>
            <a:ext cx="602126" cy="65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cheung\AppData\Local\Temp\SNAGHTML1420a109.PNG">
            <a:extLst>
              <a:ext uri="{FF2B5EF4-FFF2-40B4-BE49-F238E27FC236}">
                <a16:creationId xmlns:a16="http://schemas.microsoft.com/office/drawing/2014/main" id="{FC4115E1-0E56-463C-B549-C3B5F4F36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41" y="2538649"/>
            <a:ext cx="602126" cy="65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E08AEC-E527-4B02-8F92-9C3608CD2B58}"/>
              </a:ext>
            </a:extLst>
          </p:cNvPr>
          <p:cNvSpPr txBox="1"/>
          <p:nvPr/>
        </p:nvSpPr>
        <p:spPr>
          <a:xfrm>
            <a:off x="7346622" y="2651409"/>
            <a:ext cx="1647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SDC Service CSAR File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2D840-CB7C-4F0F-B802-43149CBD0CF6}"/>
              </a:ext>
            </a:extLst>
          </p:cNvPr>
          <p:cNvSpPr txBox="1"/>
          <p:nvPr/>
        </p:nvSpPr>
        <p:spPr>
          <a:xfrm>
            <a:off x="6997104" y="3264286"/>
            <a:ext cx="2409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(SDC distributes to other ONAP RT components)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303F950C-8DF1-4BE3-A783-050C3A403D9C}"/>
              </a:ext>
            </a:extLst>
          </p:cNvPr>
          <p:cNvSpPr/>
          <p:nvPr/>
        </p:nvSpPr>
        <p:spPr>
          <a:xfrm>
            <a:off x="6182407" y="542930"/>
            <a:ext cx="510631" cy="60750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14CAB8-80E5-4EB0-9273-B76A3E1DD2AA}"/>
              </a:ext>
            </a:extLst>
          </p:cNvPr>
          <p:cNvSpPr txBox="1"/>
          <p:nvPr/>
        </p:nvSpPr>
        <p:spPr>
          <a:xfrm>
            <a:off x="794903" y="5043760"/>
            <a:ext cx="259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Resource CSAR File (PNF) onboarded (SDC)</a:t>
            </a:r>
          </a:p>
        </p:txBody>
      </p:sp>
      <p:pic>
        <p:nvPicPr>
          <p:cNvPr id="17" name="Picture 16" descr="C:\Users\cheung\AppData\Local\Temp\SNAGHTML27d24173.PNG">
            <a:extLst>
              <a:ext uri="{FF2B5EF4-FFF2-40B4-BE49-F238E27FC236}">
                <a16:creationId xmlns:a16="http://schemas.microsoft.com/office/drawing/2014/main" id="{D6E15FC7-BDB1-46F4-8EF0-A284DFBC0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77" y="5059454"/>
            <a:ext cx="602126" cy="6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95FC1F-B07D-448C-AAA2-8F63264DE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0103" y="2711363"/>
            <a:ext cx="2762636" cy="2857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A7BA0B3-4080-4BD3-921E-963BAB97E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266" y="3993965"/>
            <a:ext cx="2762636" cy="2857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FFBA0F-70A5-4C3E-8E24-E9FC830D9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266" y="4652635"/>
            <a:ext cx="2762636" cy="2857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B66AF1A-4D23-4F63-BC10-2DD4FE57B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0103" y="5337257"/>
            <a:ext cx="2762636" cy="2857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59142A3-87B7-4280-8063-018B2C104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0103" y="2025797"/>
            <a:ext cx="2762636" cy="28579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0C3D61-9B38-45DD-8036-6BE6A2D2135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785"/>
          <a:stretch/>
        </p:blipFill>
        <p:spPr>
          <a:xfrm>
            <a:off x="3278266" y="1628171"/>
            <a:ext cx="2700305" cy="3740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7242D6-CB64-40FA-A1AC-87CABCC72C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785"/>
          <a:stretch/>
        </p:blipFill>
        <p:spPr>
          <a:xfrm>
            <a:off x="3278265" y="2294304"/>
            <a:ext cx="2700305" cy="3740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B2026E-BDD1-4950-8B51-1C9080EF4A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785"/>
          <a:stretch/>
        </p:blipFill>
        <p:spPr>
          <a:xfrm>
            <a:off x="3275336" y="3585070"/>
            <a:ext cx="2700305" cy="3740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6B901F0-08C7-499C-9854-1950185E3F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785"/>
          <a:stretch/>
        </p:blipFill>
        <p:spPr>
          <a:xfrm>
            <a:off x="3225577" y="4254041"/>
            <a:ext cx="2700305" cy="37408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0691354-B81B-41A9-8CBB-0EB730C843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785"/>
          <a:stretch/>
        </p:blipFill>
        <p:spPr>
          <a:xfrm>
            <a:off x="3278264" y="4912768"/>
            <a:ext cx="2700305" cy="37408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D272BC-ACE1-4B2B-8F6A-11F8BF8FA870}"/>
              </a:ext>
            </a:extLst>
          </p:cNvPr>
          <p:cNvSpPr txBox="1"/>
          <p:nvPr/>
        </p:nvSpPr>
        <p:spPr>
          <a:xfrm>
            <a:off x="3435421" y="967514"/>
            <a:ext cx="21964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Descriptor</a:t>
            </a:r>
          </a:p>
          <a:p>
            <a:r>
              <a:rPr lang="en-US" sz="1100" dirty="0"/>
              <a:t>Descriptor (Interface connections)</a:t>
            </a:r>
          </a:p>
          <a:p>
            <a:r>
              <a:rPr lang="en-US" sz="1100" dirty="0"/>
              <a:t>Artifacts (incl. Onboarded Package)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AB7AD8-20B0-46E5-A68E-59AEFDAA2F30}"/>
              </a:ext>
            </a:extLst>
          </p:cNvPr>
          <p:cNvSpPr txBox="1"/>
          <p:nvPr/>
        </p:nvSpPr>
        <p:spPr>
          <a:xfrm>
            <a:off x="1999589" y="5895790"/>
            <a:ext cx="67565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SDC doesn’t recognized SOL001 Modeling vs Platform Data Model</a:t>
            </a:r>
          </a:p>
          <a:p>
            <a:r>
              <a:rPr lang="en-US" sz="1200" dirty="0"/>
              <a:t>SOL004 artifacts some artifacts dropped by SDC</a:t>
            </a:r>
          </a:p>
          <a:p>
            <a:r>
              <a:rPr lang="en-US" sz="1200" dirty="0"/>
              <a:t>name NF (naming policy)</a:t>
            </a:r>
          </a:p>
          <a:p>
            <a:r>
              <a:rPr lang="en-US" sz="1200" dirty="0"/>
              <a:t>TOSCA API to ingest CSAR package &gt; same APIs to have clients ingest PNFs &gt; onboarding of PNF packages.</a:t>
            </a:r>
          </a:p>
          <a:p>
            <a:r>
              <a:rPr lang="en-US" sz="1200" dirty="0"/>
              <a:t>NETWORK ASSIGNMENTS VLAN tag assignment,, IP assignments &gt; Plug &amp; play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98038A-3CD1-4E1A-A509-7BD60173A0D9}"/>
              </a:ext>
            </a:extLst>
          </p:cNvPr>
          <p:cNvSpPr txBox="1"/>
          <p:nvPr/>
        </p:nvSpPr>
        <p:spPr>
          <a:xfrm>
            <a:off x="-42558" y="3440785"/>
            <a:ext cx="1872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PNF Package Version 2019-1.1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DEC67B-3F4A-4AD6-A591-7123E281F594}"/>
              </a:ext>
            </a:extLst>
          </p:cNvPr>
          <p:cNvSpPr txBox="1"/>
          <p:nvPr/>
        </p:nvSpPr>
        <p:spPr>
          <a:xfrm>
            <a:off x="3202774" y="3296269"/>
            <a:ext cx="18053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SDC PNF Package Version 2.6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8F2E49-9D66-4378-8EC4-C860B278291F}"/>
              </a:ext>
            </a:extLst>
          </p:cNvPr>
          <p:cNvSpPr txBox="1"/>
          <p:nvPr/>
        </p:nvSpPr>
        <p:spPr>
          <a:xfrm>
            <a:off x="6786477" y="2241753"/>
            <a:ext cx="19832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SDC Service Package Version 1.5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0D4F0DB-6A3E-4E8E-B9C6-E4B826844C5C}"/>
              </a:ext>
            </a:extLst>
          </p:cNvPr>
          <p:cNvGrpSpPr/>
          <p:nvPr/>
        </p:nvGrpSpPr>
        <p:grpSpPr>
          <a:xfrm>
            <a:off x="41697" y="382692"/>
            <a:ext cx="1230095" cy="747476"/>
            <a:chOff x="2582119" y="2514837"/>
            <a:chExt cx="1342758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AF776470-0321-41C2-A243-E0F6CC153126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D04E363-67AF-40A2-BB07-A6EBFC56F260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80694D2-4A9A-4E4F-A4A1-AB39F4C1AAEF}"/>
              </a:ext>
            </a:extLst>
          </p:cNvPr>
          <p:cNvGrpSpPr/>
          <p:nvPr/>
        </p:nvGrpSpPr>
        <p:grpSpPr>
          <a:xfrm>
            <a:off x="-42558" y="361565"/>
            <a:ext cx="413813" cy="473659"/>
            <a:chOff x="1212463" y="2713512"/>
            <a:chExt cx="789661" cy="903864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A921B27A-F547-4036-933D-3E8DDEC5091E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66A07CC-552A-4977-9A14-635C525858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39" name="Arrow: Down 38">
            <a:extLst>
              <a:ext uri="{FF2B5EF4-FFF2-40B4-BE49-F238E27FC236}">
                <a16:creationId xmlns:a16="http://schemas.microsoft.com/office/drawing/2014/main" id="{8D22DD38-3376-46B5-BE8A-803BBA81361E}"/>
              </a:ext>
            </a:extLst>
          </p:cNvPr>
          <p:cNvSpPr/>
          <p:nvPr/>
        </p:nvSpPr>
        <p:spPr>
          <a:xfrm>
            <a:off x="371255" y="1293996"/>
            <a:ext cx="301845" cy="3956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9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368A2C2-E6AD-4ED7-A91E-D40188B50CB4}"/>
              </a:ext>
            </a:extLst>
          </p:cNvPr>
          <p:cNvGrpSpPr/>
          <p:nvPr/>
        </p:nvGrpSpPr>
        <p:grpSpPr>
          <a:xfrm>
            <a:off x="33627" y="1038082"/>
            <a:ext cx="9045826" cy="5534841"/>
            <a:chOff x="141207" y="1292771"/>
            <a:chExt cx="9325610" cy="469812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7DAC8F-8962-4CAD-BD8C-8011BA5B4DD3}"/>
                </a:ext>
              </a:extLst>
            </p:cNvPr>
            <p:cNvSpPr/>
            <p:nvPr/>
          </p:nvSpPr>
          <p:spPr>
            <a:xfrm>
              <a:off x="141207" y="1292772"/>
              <a:ext cx="4645573" cy="4698125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D478517-11EF-4A57-9014-F93DA2020376}"/>
                </a:ext>
              </a:extLst>
            </p:cNvPr>
            <p:cNvSpPr/>
            <p:nvPr/>
          </p:nvSpPr>
          <p:spPr>
            <a:xfrm>
              <a:off x="4821244" y="1292771"/>
              <a:ext cx="4645573" cy="46981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F6C9D93-3BA9-40C8-ACD1-4932785FE10B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4B8F256-1C5E-430D-8BBE-4E3B19F483E2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9072B6F-E566-4E1B-9C2C-E64D9B5D2DA1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E187075-03A0-4A12-A769-2C74C16BD6A7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6C43102-590B-4F47-856F-01B30F1E4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3" name="Shape 72">
                <a:extLst>
                  <a:ext uri="{FF2B5EF4-FFF2-40B4-BE49-F238E27FC236}">
                    <a16:creationId xmlns:a16="http://schemas.microsoft.com/office/drawing/2014/main" id="{E1ED5669-3E82-49B1-A702-2C9310ADA8C1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EC6EB9-54EE-4C69-A33C-85E9B6DC7A23}"/>
                </a:ext>
              </a:extLst>
            </p:cNvPr>
            <p:cNvSpPr/>
            <p:nvPr/>
          </p:nvSpPr>
          <p:spPr>
            <a:xfrm>
              <a:off x="241729" y="-2880"/>
              <a:ext cx="854272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Onboarded Package to SDC Internal Mapping</a:t>
              </a:r>
              <a:endParaRPr lang="en-US" sz="3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30777BE-3A61-4AD0-BE0B-D10FFC40BB28}"/>
              </a:ext>
            </a:extLst>
          </p:cNvPr>
          <p:cNvGrpSpPr/>
          <p:nvPr/>
        </p:nvGrpSpPr>
        <p:grpSpPr>
          <a:xfrm>
            <a:off x="32274" y="626562"/>
            <a:ext cx="9045826" cy="374747"/>
            <a:chOff x="141207" y="1292771"/>
            <a:chExt cx="9325610" cy="46981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72D1A9-CDF5-4889-A555-81822C23F1CE}"/>
                </a:ext>
              </a:extLst>
            </p:cNvPr>
            <p:cNvSpPr/>
            <p:nvPr/>
          </p:nvSpPr>
          <p:spPr>
            <a:xfrm>
              <a:off x="141207" y="1292772"/>
              <a:ext cx="4645573" cy="4698125"/>
            </a:xfrm>
            <a:prstGeom prst="rect">
              <a:avLst/>
            </a:prstGeom>
            <a:solidFill>
              <a:srgbClr val="0000CC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8918280-5E2F-467D-A428-DBD6DBC7D636}"/>
                </a:ext>
              </a:extLst>
            </p:cNvPr>
            <p:cNvSpPr/>
            <p:nvPr/>
          </p:nvSpPr>
          <p:spPr>
            <a:xfrm>
              <a:off x="4821244" y="1292771"/>
              <a:ext cx="4645573" cy="469812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BDD45DA-1F7C-41FC-AF5A-EE67045780D4}"/>
              </a:ext>
            </a:extLst>
          </p:cNvPr>
          <p:cNvSpPr/>
          <p:nvPr/>
        </p:nvSpPr>
        <p:spPr bwMode="auto">
          <a:xfrm>
            <a:off x="2199924" y="1434739"/>
            <a:ext cx="1811897" cy="257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MainServiceTemplate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.mf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 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*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467D46-0CC0-493D-8F19-6F0F6F2A2147}"/>
              </a:ext>
            </a:extLst>
          </p:cNvPr>
          <p:cNvGrpSpPr/>
          <p:nvPr/>
        </p:nvGrpSpPr>
        <p:grpSpPr>
          <a:xfrm>
            <a:off x="1976184" y="1079244"/>
            <a:ext cx="733380" cy="345210"/>
            <a:chOff x="5181601" y="3935961"/>
            <a:chExt cx="989355" cy="329152"/>
          </a:xfrm>
        </p:grpSpPr>
        <p:pic>
          <p:nvPicPr>
            <p:cNvPr id="28" name="Graphic 27" descr="Open Folder">
              <a:extLst>
                <a:ext uri="{FF2B5EF4-FFF2-40B4-BE49-F238E27FC236}">
                  <a16:creationId xmlns:a16="http://schemas.microsoft.com/office/drawing/2014/main" id="{375607BD-4BFE-40F1-8464-A26ECAB58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0F685B2-CC20-470A-8E67-15D9AFB14562}"/>
                </a:ext>
              </a:extLst>
            </p:cNvPr>
            <p:cNvSpPr/>
            <p:nvPr/>
          </p:nvSpPr>
          <p:spPr bwMode="auto">
            <a:xfrm>
              <a:off x="5489865" y="3975098"/>
              <a:ext cx="681091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ROOT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33" name="Picture 32" descr="C:\Users\cheung\AppData\Local\Temp\SNAGHTML27d24173.PNG">
            <a:extLst>
              <a:ext uri="{FF2B5EF4-FFF2-40B4-BE49-F238E27FC236}">
                <a16:creationId xmlns:a16="http://schemas.microsoft.com/office/drawing/2014/main" id="{FAE9ACC1-08B3-485F-94C2-CEC49A49A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" y="654862"/>
            <a:ext cx="298722" cy="30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EBD3611-CB29-48DE-941F-56FE75B1B117}"/>
              </a:ext>
            </a:extLst>
          </p:cNvPr>
          <p:cNvSpPr txBox="1"/>
          <p:nvPr/>
        </p:nvSpPr>
        <p:spPr>
          <a:xfrm>
            <a:off x="366647" y="640671"/>
            <a:ext cx="401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 Onboarding Package (Vendor CSAR)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735775-2E98-4D9E-A7C5-949D7A4E6EBC}"/>
              </a:ext>
            </a:extLst>
          </p:cNvPr>
          <p:cNvSpPr txBox="1"/>
          <p:nvPr/>
        </p:nvSpPr>
        <p:spPr>
          <a:xfrm>
            <a:off x="4891336" y="635418"/>
            <a:ext cx="184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SDC Service CSAR</a:t>
            </a:r>
          </a:p>
        </p:txBody>
      </p:sp>
      <p:pic>
        <p:nvPicPr>
          <p:cNvPr id="36" name="Picture 2" descr="C:\Users\cheung\AppData\Local\Temp\SNAGHTML1420a109.PNG">
            <a:extLst>
              <a:ext uri="{FF2B5EF4-FFF2-40B4-BE49-F238E27FC236}">
                <a16:creationId xmlns:a16="http://schemas.microsoft.com/office/drawing/2014/main" id="{83F24E5D-3B42-46B1-A2D2-54010282D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79" y="656545"/>
            <a:ext cx="302458" cy="29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2BF095B9-AEC7-4F5F-94C2-97B1EF64B9A3}"/>
              </a:ext>
            </a:extLst>
          </p:cNvPr>
          <p:cNvSpPr/>
          <p:nvPr/>
        </p:nvSpPr>
        <p:spPr bwMode="auto">
          <a:xfrm>
            <a:off x="2461705" y="2201327"/>
            <a:ext cx="924283" cy="257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TOSCA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.meta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pic>
        <p:nvPicPr>
          <p:cNvPr id="50" name="Picture 2" descr="C:\Users\cheung\AppData\Local\Temp\SNAGHTML225a21.PNG">
            <a:extLst>
              <a:ext uri="{FF2B5EF4-FFF2-40B4-BE49-F238E27FC236}">
                <a16:creationId xmlns:a16="http://schemas.microsoft.com/office/drawing/2014/main" id="{E08C389B-F52B-4D3E-B225-A988B34C4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718" y="1402027"/>
            <a:ext cx="235700" cy="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3444536-6A95-4B7A-BF9E-980C86E68EF7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6046" y="1407440"/>
            <a:ext cx="238140" cy="291532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34D0E689-19B8-4D46-B2A4-B62DB0F26313}"/>
              </a:ext>
            </a:extLst>
          </p:cNvPr>
          <p:cNvSpPr/>
          <p:nvPr/>
        </p:nvSpPr>
        <p:spPr bwMode="auto">
          <a:xfrm>
            <a:off x="5114785" y="1422213"/>
            <a:ext cx="1729310" cy="270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MainServiceTemplate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.mf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9053C8-B7DA-42B0-8F5A-F9984D0447C2}"/>
              </a:ext>
            </a:extLst>
          </p:cNvPr>
          <p:cNvGrpSpPr/>
          <p:nvPr/>
        </p:nvGrpSpPr>
        <p:grpSpPr>
          <a:xfrm>
            <a:off x="4891045" y="1071958"/>
            <a:ext cx="733380" cy="345210"/>
            <a:chOff x="5181601" y="3935961"/>
            <a:chExt cx="989355" cy="329152"/>
          </a:xfrm>
        </p:grpSpPr>
        <p:pic>
          <p:nvPicPr>
            <p:cNvPr id="55" name="Graphic 54" descr="Open Folder">
              <a:extLst>
                <a:ext uri="{FF2B5EF4-FFF2-40B4-BE49-F238E27FC236}">
                  <a16:creationId xmlns:a16="http://schemas.microsoft.com/office/drawing/2014/main" id="{49D1C319-8CD6-429F-AB3F-1611D4564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D5B3CB-85AD-4DA4-8473-CBF6773CEA52}"/>
                </a:ext>
              </a:extLst>
            </p:cNvPr>
            <p:cNvSpPr/>
            <p:nvPr/>
          </p:nvSpPr>
          <p:spPr bwMode="auto">
            <a:xfrm>
              <a:off x="5489865" y="3975098"/>
              <a:ext cx="681091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ROOT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A5C6040-CE9F-4E63-991B-8F578814C9D4}"/>
              </a:ext>
            </a:extLst>
          </p:cNvPr>
          <p:cNvSpPr txBox="1"/>
          <p:nvPr/>
        </p:nvSpPr>
        <p:spPr>
          <a:xfrm>
            <a:off x="123292" y="1387083"/>
            <a:ext cx="1474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Vendor Manifest File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30C7A76-B6BE-44EC-87EA-76505FD04312}"/>
              </a:ext>
            </a:extLst>
          </p:cNvPr>
          <p:cNvSpPr txBox="1"/>
          <p:nvPr/>
        </p:nvSpPr>
        <p:spPr>
          <a:xfrm>
            <a:off x="7243859" y="1244362"/>
            <a:ext cx="103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Manifest File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(SDC created)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A3B7BE3-7528-4261-83F6-0EDBA8D87EF8}"/>
              </a:ext>
            </a:extLst>
          </p:cNvPr>
          <p:cNvGrpSpPr/>
          <p:nvPr/>
        </p:nvGrpSpPr>
        <p:grpSpPr>
          <a:xfrm>
            <a:off x="1977156" y="1830102"/>
            <a:ext cx="1443574" cy="345210"/>
            <a:chOff x="5181601" y="3935961"/>
            <a:chExt cx="1947432" cy="329152"/>
          </a:xfrm>
        </p:grpSpPr>
        <p:pic>
          <p:nvPicPr>
            <p:cNvPr id="62" name="Graphic 61" descr="Open Folder">
              <a:extLst>
                <a:ext uri="{FF2B5EF4-FFF2-40B4-BE49-F238E27FC236}">
                  <a16:creationId xmlns:a16="http://schemas.microsoft.com/office/drawing/2014/main" id="{AA1D6B5D-423D-4A92-B71E-052F774B4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5206D90-7530-49CF-A2CD-1937AD6CBC86}"/>
                </a:ext>
              </a:extLst>
            </p:cNvPr>
            <p:cNvSpPr/>
            <p:nvPr/>
          </p:nvSpPr>
          <p:spPr bwMode="auto">
            <a:xfrm>
              <a:off x="5489865" y="3975098"/>
              <a:ext cx="1639168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TOSCA-Metadata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F1D9277A-1AB4-45F3-9A1D-91BC80C1E5F3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9050" y="2174585"/>
            <a:ext cx="238140" cy="291532"/>
          </a:xfrm>
          <a:prstGeom prst="rect">
            <a:avLst/>
          </a:prstGeom>
        </p:spPr>
      </p:pic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017458D-95AD-49FA-8B77-7E48E512AD3A}"/>
              </a:ext>
            </a:extLst>
          </p:cNvPr>
          <p:cNvGrpSpPr/>
          <p:nvPr/>
        </p:nvGrpSpPr>
        <p:grpSpPr>
          <a:xfrm>
            <a:off x="1882198" y="1072448"/>
            <a:ext cx="5302680" cy="1483257"/>
            <a:chOff x="1882198" y="1135078"/>
            <a:chExt cx="5302680" cy="183344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15124AB-4717-43A2-B9E1-5F08ADB4B7DC}"/>
                </a:ext>
              </a:extLst>
            </p:cNvPr>
            <p:cNvSpPr/>
            <p:nvPr/>
          </p:nvSpPr>
          <p:spPr>
            <a:xfrm>
              <a:off x="1882198" y="1135078"/>
              <a:ext cx="2387819" cy="885293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B3B0D01-C948-4281-A630-39A9D35C2927}"/>
                </a:ext>
              </a:extLst>
            </p:cNvPr>
            <p:cNvSpPr/>
            <p:nvPr/>
          </p:nvSpPr>
          <p:spPr>
            <a:xfrm>
              <a:off x="4797059" y="1140318"/>
              <a:ext cx="2387819" cy="8852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B198C97-2A98-410D-A5ED-B948A6846845}"/>
                </a:ext>
              </a:extLst>
            </p:cNvPr>
            <p:cNvSpPr/>
            <p:nvPr/>
          </p:nvSpPr>
          <p:spPr>
            <a:xfrm>
              <a:off x="1882198" y="2083230"/>
              <a:ext cx="2387819" cy="885293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34EC698-1197-4E99-8C13-04721C4FB052}"/>
                </a:ext>
              </a:extLst>
            </p:cNvPr>
            <p:cNvSpPr/>
            <p:nvPr/>
          </p:nvSpPr>
          <p:spPr>
            <a:xfrm>
              <a:off x="4797059" y="2079553"/>
              <a:ext cx="2387819" cy="8852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35371A12-82FE-4A7A-B157-D3571DB9C712}"/>
              </a:ext>
            </a:extLst>
          </p:cNvPr>
          <p:cNvSpPr/>
          <p:nvPr/>
        </p:nvSpPr>
        <p:spPr bwMode="auto">
          <a:xfrm>
            <a:off x="5377789" y="2189358"/>
            <a:ext cx="924283" cy="257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TOSCA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.meta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n-l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59A986C-F25E-46B2-8862-3876470FCCB0}"/>
              </a:ext>
            </a:extLst>
          </p:cNvPr>
          <p:cNvGrpSpPr/>
          <p:nvPr/>
        </p:nvGrpSpPr>
        <p:grpSpPr>
          <a:xfrm>
            <a:off x="4855876" y="1839103"/>
            <a:ext cx="1443574" cy="345210"/>
            <a:chOff x="5181601" y="3935961"/>
            <a:chExt cx="1947432" cy="329152"/>
          </a:xfrm>
        </p:grpSpPr>
        <p:pic>
          <p:nvPicPr>
            <p:cNvPr id="69" name="Graphic 68" descr="Open Folder">
              <a:extLst>
                <a:ext uri="{FF2B5EF4-FFF2-40B4-BE49-F238E27FC236}">
                  <a16:creationId xmlns:a16="http://schemas.microsoft.com/office/drawing/2014/main" id="{29EE8D13-5916-4810-AA76-46885BA44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1482181-5E1D-40FF-AA2A-D5720D36FDFB}"/>
                </a:ext>
              </a:extLst>
            </p:cNvPr>
            <p:cNvSpPr/>
            <p:nvPr/>
          </p:nvSpPr>
          <p:spPr bwMode="auto">
            <a:xfrm>
              <a:off x="5489865" y="3975098"/>
              <a:ext cx="1639168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TOSCA-Metadata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72" name="Picture 2" descr="C:\Users\cheung\AppData\Local\Temp\SNAGHTML225a21.PNG">
            <a:extLst>
              <a:ext uri="{FF2B5EF4-FFF2-40B4-BE49-F238E27FC236}">
                <a16:creationId xmlns:a16="http://schemas.microsoft.com/office/drawing/2014/main" id="{3ABDC11C-47F1-4FD9-9A43-5294006D9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5" y="2196254"/>
            <a:ext cx="235700" cy="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76AF81FC-AE87-4128-B3EC-383FB7382CCF}"/>
              </a:ext>
            </a:extLst>
          </p:cNvPr>
          <p:cNvSpPr txBox="1"/>
          <p:nvPr/>
        </p:nvSpPr>
        <p:spPr>
          <a:xfrm>
            <a:off x="111570" y="2336647"/>
            <a:ext cx="1517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TOSCA Meta-data file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72D4CF5-5E55-4AAA-A257-089AC03D69B6}"/>
              </a:ext>
            </a:extLst>
          </p:cNvPr>
          <p:cNvSpPr txBox="1"/>
          <p:nvPr/>
        </p:nvSpPr>
        <p:spPr>
          <a:xfrm>
            <a:off x="7232137" y="1964839"/>
            <a:ext cx="1517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TOSCA Meta-data file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(SDC created)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96C72C2-BE3D-4DFD-8E14-33E6F51F1403}"/>
              </a:ext>
            </a:extLst>
          </p:cNvPr>
          <p:cNvSpPr/>
          <p:nvPr/>
        </p:nvSpPr>
        <p:spPr bwMode="auto">
          <a:xfrm>
            <a:off x="2700171" y="3877652"/>
            <a:ext cx="1379471" cy="257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pm-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dictionary.</a:t>
            </a:r>
            <a:r>
              <a:rPr lang="en-US" sz="1200" dirty="0" err="1">
                <a:solidFill>
                  <a:schemeClr val="tx1"/>
                </a:solidFill>
              </a:rPr>
              <a:t>yaml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3BA0770-E1D5-46EE-8DD2-A39770F5F352}"/>
              </a:ext>
            </a:extLst>
          </p:cNvPr>
          <p:cNvGrpSpPr/>
          <p:nvPr/>
        </p:nvGrpSpPr>
        <p:grpSpPr>
          <a:xfrm>
            <a:off x="1973976" y="3287378"/>
            <a:ext cx="1785271" cy="345210"/>
            <a:chOff x="5181601" y="3935961"/>
            <a:chExt cx="2408393" cy="329152"/>
          </a:xfrm>
        </p:grpSpPr>
        <p:pic>
          <p:nvPicPr>
            <p:cNvPr id="84" name="Graphic 83" descr="Open Folder">
              <a:extLst>
                <a:ext uri="{FF2B5EF4-FFF2-40B4-BE49-F238E27FC236}">
                  <a16:creationId xmlns:a16="http://schemas.microsoft.com/office/drawing/2014/main" id="{FF835BEC-10ED-4533-9BC9-DCBB67C33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71000A3-88FF-494F-82DF-D7FD08B67BE3}"/>
                </a:ext>
              </a:extLst>
            </p:cNvPr>
            <p:cNvSpPr/>
            <p:nvPr/>
          </p:nvSpPr>
          <p:spPr bwMode="auto">
            <a:xfrm>
              <a:off x="5489865" y="3985602"/>
              <a:ext cx="2100129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Artifacts/Deployment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D8FEA0F-6477-4821-A163-09C6EBB085CA}"/>
              </a:ext>
            </a:extLst>
          </p:cNvPr>
          <p:cNvGrpSpPr/>
          <p:nvPr/>
        </p:nvGrpSpPr>
        <p:grpSpPr>
          <a:xfrm>
            <a:off x="2240201" y="3544212"/>
            <a:ext cx="1317386" cy="345210"/>
            <a:chOff x="5181601" y="3935961"/>
            <a:chExt cx="1777200" cy="329152"/>
          </a:xfrm>
        </p:grpSpPr>
        <p:pic>
          <p:nvPicPr>
            <p:cNvPr id="88" name="Graphic 87" descr="Open Folder">
              <a:extLst>
                <a:ext uri="{FF2B5EF4-FFF2-40B4-BE49-F238E27FC236}">
                  <a16:creationId xmlns:a16="http://schemas.microsoft.com/office/drawing/2014/main" id="{00106C08-E9F7-4C54-A00C-459012C39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6F7C4EF-EB7F-4728-AE0A-3F92B9445E9E}"/>
                </a:ext>
              </a:extLst>
            </p:cNvPr>
            <p:cNvSpPr/>
            <p:nvPr/>
          </p:nvSpPr>
          <p:spPr bwMode="auto">
            <a:xfrm>
              <a:off x="5489865" y="3985602"/>
              <a:ext cx="1468936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Measurements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5E1244B8-8E12-486A-BEF1-718909DCA305}"/>
              </a:ext>
            </a:extLst>
          </p:cNvPr>
          <p:cNvGrpSpPr/>
          <p:nvPr/>
        </p:nvGrpSpPr>
        <p:grpSpPr>
          <a:xfrm>
            <a:off x="2079479" y="3560612"/>
            <a:ext cx="179147" cy="179148"/>
            <a:chOff x="1504095" y="3478452"/>
            <a:chExt cx="179147" cy="179148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5F0E44E-1655-49A8-9E0F-A07A98456AE4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329A4F7-FE6A-4DB4-9D0B-F33ADAB13EF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F6DAE74-3BDC-46D3-BFFD-D88A13D77E83}"/>
              </a:ext>
            </a:extLst>
          </p:cNvPr>
          <p:cNvGrpSpPr/>
          <p:nvPr/>
        </p:nvGrpSpPr>
        <p:grpSpPr>
          <a:xfrm>
            <a:off x="2338475" y="3825863"/>
            <a:ext cx="179147" cy="179148"/>
            <a:chOff x="1504095" y="3478452"/>
            <a:chExt cx="179147" cy="179148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931F4B2-3E35-4D2F-9B22-80790725B525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953E672-423A-42F7-87C9-8570A11016B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Picture 2" descr="C:\Users\cheung\AppData\Local\Temp\SNAGHTML225a21.PNG">
            <a:extLst>
              <a:ext uri="{FF2B5EF4-FFF2-40B4-BE49-F238E27FC236}">
                <a16:creationId xmlns:a16="http://schemas.microsoft.com/office/drawing/2014/main" id="{0C1B3C4E-9065-46F0-9461-9A4CCB49E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486" y="3871414"/>
            <a:ext cx="235700" cy="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365B97E2-FCC5-49FC-927A-2E746FFFB480}"/>
              </a:ext>
            </a:extLst>
          </p:cNvPr>
          <p:cNvSpPr/>
          <p:nvPr/>
        </p:nvSpPr>
        <p:spPr>
          <a:xfrm>
            <a:off x="1882198" y="3223586"/>
            <a:ext cx="2387819" cy="105177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4C6458A-212C-4F4E-9AEF-EE8C3767287A}"/>
              </a:ext>
            </a:extLst>
          </p:cNvPr>
          <p:cNvSpPr txBox="1"/>
          <p:nvPr/>
        </p:nvSpPr>
        <p:spPr>
          <a:xfrm>
            <a:off x="94309" y="3514442"/>
            <a:ext cx="1575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Performance Measure</a:t>
            </a:r>
          </a:p>
          <a:p>
            <a:r>
              <a:rPr lang="en-US" sz="1200" dirty="0">
                <a:solidFill>
                  <a:srgbClr val="0000CC"/>
                </a:solidFill>
              </a:rPr>
              <a:t>Dictionary &amp; Schema</a:t>
            </a:r>
          </a:p>
        </p:txBody>
      </p:sp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8422F83E-9684-4078-9FE6-EC53372A8E6D}"/>
              </a:ext>
            </a:extLst>
          </p:cNvPr>
          <p:cNvSpPr/>
          <p:nvPr/>
        </p:nvSpPr>
        <p:spPr>
          <a:xfrm>
            <a:off x="4303448" y="3229068"/>
            <a:ext cx="468882" cy="345210"/>
          </a:xfrm>
          <a:prstGeom prst="rightArrow">
            <a:avLst/>
          </a:prstGeom>
          <a:gradFill flip="none" rotWithShape="1">
            <a:gsLst>
              <a:gs pos="0">
                <a:srgbClr val="0000CC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D9F5EAB-1206-4B96-9C6F-F660FB98BEEB}"/>
              </a:ext>
            </a:extLst>
          </p:cNvPr>
          <p:cNvGrpSpPr/>
          <p:nvPr/>
        </p:nvGrpSpPr>
        <p:grpSpPr>
          <a:xfrm>
            <a:off x="2071136" y="2126677"/>
            <a:ext cx="179147" cy="179148"/>
            <a:chOff x="1504095" y="3478452"/>
            <a:chExt cx="179147" cy="179148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7E230CC-F2E1-4601-811F-A31B73138573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42E1A54B-8439-4487-8781-4319C482B83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63DDDFC-6962-47F9-8250-2CAC5197AF5B}"/>
              </a:ext>
            </a:extLst>
          </p:cNvPr>
          <p:cNvGrpSpPr/>
          <p:nvPr/>
        </p:nvGrpSpPr>
        <p:grpSpPr>
          <a:xfrm>
            <a:off x="4966597" y="2139185"/>
            <a:ext cx="179147" cy="179148"/>
            <a:chOff x="1504095" y="3478452"/>
            <a:chExt cx="179147" cy="179148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4F508EB5-ED8A-484B-BDDF-C0CFC236FDA0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2ADE40AE-4AAB-4D52-B0B2-DC4E12228FB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Rectangle 123">
            <a:extLst>
              <a:ext uri="{FF2B5EF4-FFF2-40B4-BE49-F238E27FC236}">
                <a16:creationId xmlns:a16="http://schemas.microsoft.com/office/drawing/2014/main" id="{50262387-3EAD-445C-8F9A-D213CA21DE89}"/>
              </a:ext>
            </a:extLst>
          </p:cNvPr>
          <p:cNvSpPr/>
          <p:nvPr/>
        </p:nvSpPr>
        <p:spPr>
          <a:xfrm>
            <a:off x="4791065" y="2606876"/>
            <a:ext cx="2387819" cy="11638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C2E3545-6615-4CA5-99E8-D9A06A02D22D}"/>
              </a:ext>
            </a:extLst>
          </p:cNvPr>
          <p:cNvSpPr txBox="1"/>
          <p:nvPr/>
        </p:nvSpPr>
        <p:spPr>
          <a:xfrm>
            <a:off x="7200833" y="2842974"/>
            <a:ext cx="1737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Performance Measure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PM Dictionary &amp; Schema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(Vendor Provided)</a:t>
            </a: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04964AA2-CC68-4F92-8ED9-7FB8F4D18168}"/>
              </a:ext>
            </a:extLst>
          </p:cNvPr>
          <p:cNvGrpSpPr/>
          <p:nvPr/>
        </p:nvGrpSpPr>
        <p:grpSpPr>
          <a:xfrm>
            <a:off x="4882843" y="2564514"/>
            <a:ext cx="2334268" cy="1192446"/>
            <a:chOff x="4882843" y="2564514"/>
            <a:chExt cx="2334268" cy="1192446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4CFF80FB-222D-4708-8D6A-3F60FB819A7C}"/>
                </a:ext>
              </a:extLst>
            </p:cNvPr>
            <p:cNvGrpSpPr/>
            <p:nvPr/>
          </p:nvGrpSpPr>
          <p:grpSpPr>
            <a:xfrm>
              <a:off x="5145089" y="2989991"/>
              <a:ext cx="107924" cy="179148"/>
              <a:chOff x="1504095" y="3478452"/>
              <a:chExt cx="179147" cy="179148"/>
            </a:xfrm>
          </p:grpSpPr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1C3ED628-68D6-4A53-8C99-DD87A28227D9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55A6AA98-82AD-4F19-9276-66C79D00E17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E5B9B4A-466D-4009-A0CF-5F6292F21568}"/>
                </a:ext>
              </a:extLst>
            </p:cNvPr>
            <p:cNvSpPr/>
            <p:nvPr/>
          </p:nvSpPr>
          <p:spPr bwMode="auto">
            <a:xfrm>
              <a:off x="5837640" y="3481935"/>
              <a:ext cx="137947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pm-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093B6393-49D9-4B6F-82AF-3CBCE1C8B451}"/>
                </a:ext>
              </a:extLst>
            </p:cNvPr>
            <p:cNvGrpSpPr/>
            <p:nvPr/>
          </p:nvGrpSpPr>
          <p:grpSpPr>
            <a:xfrm>
              <a:off x="4882843" y="2564514"/>
              <a:ext cx="899451" cy="345210"/>
              <a:chOff x="5181601" y="3935961"/>
              <a:chExt cx="1213391" cy="329152"/>
            </a:xfrm>
          </p:grpSpPr>
          <p:pic>
            <p:nvPicPr>
              <p:cNvPr id="112" name="Graphic 111" descr="Open Folder">
                <a:extLst>
                  <a:ext uri="{FF2B5EF4-FFF2-40B4-BE49-F238E27FC236}">
                    <a16:creationId xmlns:a16="http://schemas.microsoft.com/office/drawing/2014/main" id="{C3386FB6-55B5-4231-8BFA-DBC8ADC9F4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8D25B8E-1015-4B57-A2A9-12A463AFAE95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905127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B2B4287A-9EF3-4396-ADBC-4BB0B1A1F2F3}"/>
                </a:ext>
              </a:extLst>
            </p:cNvPr>
            <p:cNvGrpSpPr/>
            <p:nvPr/>
          </p:nvGrpSpPr>
          <p:grpSpPr>
            <a:xfrm>
              <a:off x="4988347" y="2808993"/>
              <a:ext cx="117664" cy="179148"/>
              <a:chOff x="1504095" y="3478452"/>
              <a:chExt cx="179147" cy="179148"/>
            </a:xfrm>
          </p:grpSpPr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E5C3F0DB-303E-470E-9A96-59A859211A62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EABA44F-E5FD-4D71-B813-F5D10FE49AC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D834AE82-D700-4407-897D-0F4D02D1B4C6}"/>
                </a:ext>
              </a:extLst>
            </p:cNvPr>
            <p:cNvGrpSpPr/>
            <p:nvPr/>
          </p:nvGrpSpPr>
          <p:grpSpPr>
            <a:xfrm>
              <a:off x="5525927" y="3445427"/>
              <a:ext cx="179147" cy="179148"/>
              <a:chOff x="1504095" y="3478452"/>
              <a:chExt cx="179147" cy="179148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599D1DBB-5E6D-42B7-B47D-A1947A73F50C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D411E62B-84B4-49EE-909A-77109CA38FB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23C71E0F-6C71-4DC2-B2F1-D87239816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45933" y="3465428"/>
              <a:ext cx="238140" cy="291532"/>
            </a:xfrm>
            <a:prstGeom prst="rect">
              <a:avLst/>
            </a:prstGeom>
          </p:spPr>
        </p:pic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B6DC4406-C7D0-46D5-9674-D03678F8BC53}"/>
                </a:ext>
              </a:extLst>
            </p:cNvPr>
            <p:cNvGrpSpPr/>
            <p:nvPr/>
          </p:nvGrpSpPr>
          <p:grpSpPr>
            <a:xfrm>
              <a:off x="5046453" y="2778069"/>
              <a:ext cx="2103755" cy="345210"/>
              <a:chOff x="5181601" y="3935961"/>
              <a:chExt cx="2838040" cy="329152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09A70FC9-1970-4E73-81B1-92EADF265C5D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2529776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NF_ONBOARDED_PACKAGE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pic>
            <p:nvPicPr>
              <p:cNvPr id="115" name="Graphic 114" descr="Open Folder">
                <a:extLst>
                  <a:ext uri="{FF2B5EF4-FFF2-40B4-BE49-F238E27FC236}">
                    <a16:creationId xmlns:a16="http://schemas.microsoft.com/office/drawing/2014/main" id="{7C072759-9192-4DEF-8D98-4FA3B913E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5538345D-E58B-4210-9A4E-794AA249FCD5}"/>
                </a:ext>
              </a:extLst>
            </p:cNvPr>
            <p:cNvGrpSpPr/>
            <p:nvPr/>
          </p:nvGrpSpPr>
          <p:grpSpPr>
            <a:xfrm>
              <a:off x="5209475" y="2991624"/>
              <a:ext cx="1785271" cy="345210"/>
              <a:chOff x="5181601" y="3935961"/>
              <a:chExt cx="2408393" cy="329152"/>
            </a:xfrm>
          </p:grpSpPr>
          <p:pic>
            <p:nvPicPr>
              <p:cNvPr id="130" name="Graphic 129" descr="Open Folder">
                <a:extLst>
                  <a:ext uri="{FF2B5EF4-FFF2-40B4-BE49-F238E27FC236}">
                    <a16:creationId xmlns:a16="http://schemas.microsoft.com/office/drawing/2014/main" id="{A066B00A-7CB4-4B54-942C-384CB45C75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6BEF6216-B7E4-41E1-80E1-AE347DF407D3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2100129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Artifacts/Deployment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AD1D4D3-2E2C-41D2-AF29-23096C495DC4}"/>
                </a:ext>
              </a:extLst>
            </p:cNvPr>
            <p:cNvGrpSpPr/>
            <p:nvPr/>
          </p:nvGrpSpPr>
          <p:grpSpPr>
            <a:xfrm>
              <a:off x="5317144" y="3231449"/>
              <a:ext cx="123004" cy="179148"/>
              <a:chOff x="1504095" y="3478452"/>
              <a:chExt cx="179147" cy="179148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351331DA-2B80-4DD1-8977-CD7DC041A5D4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CFB74FFE-0BA8-48F5-9B63-32EA25D57AC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6BDC8D0A-8405-40C9-8AD1-D2CE3667B665}"/>
                </a:ext>
              </a:extLst>
            </p:cNvPr>
            <p:cNvGrpSpPr/>
            <p:nvPr/>
          </p:nvGrpSpPr>
          <p:grpSpPr>
            <a:xfrm>
              <a:off x="5408943" y="3205180"/>
              <a:ext cx="1317386" cy="345210"/>
              <a:chOff x="5181601" y="3935961"/>
              <a:chExt cx="1777200" cy="329152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26692D8E-D8FD-4B46-98C4-7B851E6C7EB8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1468936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Measurements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pic>
            <p:nvPicPr>
              <p:cNvPr id="137" name="Graphic 136" descr="Open Folder">
                <a:extLst>
                  <a:ext uri="{FF2B5EF4-FFF2-40B4-BE49-F238E27FC236}">
                    <a16:creationId xmlns:a16="http://schemas.microsoft.com/office/drawing/2014/main" id="{60156731-9423-4DB7-8355-663812E314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</p:grpSp>
      <p:sp>
        <p:nvSpPr>
          <p:cNvPr id="168" name="Rectangle 167">
            <a:extLst>
              <a:ext uri="{FF2B5EF4-FFF2-40B4-BE49-F238E27FC236}">
                <a16:creationId xmlns:a16="http://schemas.microsoft.com/office/drawing/2014/main" id="{35F3EE30-49DE-4BB6-9351-C63959556927}"/>
              </a:ext>
            </a:extLst>
          </p:cNvPr>
          <p:cNvSpPr/>
          <p:nvPr/>
        </p:nvSpPr>
        <p:spPr>
          <a:xfrm>
            <a:off x="4785530" y="3822764"/>
            <a:ext cx="2387819" cy="7207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993A1DA-2272-467C-9EA7-6F34451CDE85}"/>
              </a:ext>
            </a:extLst>
          </p:cNvPr>
          <p:cNvSpPr txBox="1"/>
          <p:nvPr/>
        </p:nvSpPr>
        <p:spPr>
          <a:xfrm>
            <a:off x="7200361" y="3814796"/>
            <a:ext cx="1737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Performance Measure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PM Dictionary &amp; Schema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(SDC Internal)</a:t>
            </a:r>
          </a:p>
        </p:txBody>
      </p:sp>
      <p:sp>
        <p:nvSpPr>
          <p:cNvPr id="176" name="Arrow: Right 175">
            <a:extLst>
              <a:ext uri="{FF2B5EF4-FFF2-40B4-BE49-F238E27FC236}">
                <a16:creationId xmlns:a16="http://schemas.microsoft.com/office/drawing/2014/main" id="{FA566A5C-EDC4-423C-BB36-BF7560C73FBF}"/>
              </a:ext>
            </a:extLst>
          </p:cNvPr>
          <p:cNvSpPr/>
          <p:nvPr/>
        </p:nvSpPr>
        <p:spPr>
          <a:xfrm>
            <a:off x="4307852" y="3928883"/>
            <a:ext cx="468882" cy="345210"/>
          </a:xfrm>
          <a:prstGeom prst="rightArrow">
            <a:avLst/>
          </a:prstGeom>
          <a:gradFill flip="none" rotWithShape="1">
            <a:gsLst>
              <a:gs pos="0">
                <a:srgbClr val="0000CC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09E9730A-5D1C-4551-9D4B-9893967AC522}"/>
              </a:ext>
            </a:extLst>
          </p:cNvPr>
          <p:cNvSpPr/>
          <p:nvPr/>
        </p:nvSpPr>
        <p:spPr>
          <a:xfrm>
            <a:off x="4785530" y="4582108"/>
            <a:ext cx="2387819" cy="11638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057C7446-447D-4518-84A4-43F01A9F301A}"/>
              </a:ext>
            </a:extLst>
          </p:cNvPr>
          <p:cNvGrpSpPr/>
          <p:nvPr/>
        </p:nvGrpSpPr>
        <p:grpSpPr>
          <a:xfrm>
            <a:off x="4882843" y="3774109"/>
            <a:ext cx="2103748" cy="755480"/>
            <a:chOff x="4882843" y="3774109"/>
            <a:chExt cx="2103748" cy="755480"/>
          </a:xfrm>
        </p:grpSpPr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EB31E42B-E9DD-45EB-8243-1C45AA12DC03}"/>
                </a:ext>
              </a:extLst>
            </p:cNvPr>
            <p:cNvGrpSpPr/>
            <p:nvPr/>
          </p:nvGrpSpPr>
          <p:grpSpPr>
            <a:xfrm>
              <a:off x="4990626" y="3969757"/>
              <a:ext cx="190287" cy="179148"/>
              <a:chOff x="1504095" y="3478452"/>
              <a:chExt cx="179147" cy="179148"/>
            </a:xfrm>
          </p:grpSpPr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2CB221EB-83C7-4218-BFD2-AD90D58FF37C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9525E990-9AF5-4FFE-8D9A-D1042BBE5A8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115AF5DC-4774-4D49-9F94-CA8156B2533F}"/>
                </a:ext>
              </a:extLst>
            </p:cNvPr>
            <p:cNvSpPr/>
            <p:nvPr/>
          </p:nvSpPr>
          <p:spPr bwMode="auto">
            <a:xfrm>
              <a:off x="5607120" y="4254564"/>
              <a:ext cx="1379471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pm-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81792A9B-C0CA-4A33-AFDB-0FD8E0264124}"/>
                </a:ext>
              </a:extLst>
            </p:cNvPr>
            <p:cNvGrpSpPr/>
            <p:nvPr/>
          </p:nvGrpSpPr>
          <p:grpSpPr>
            <a:xfrm>
              <a:off x="4882843" y="3774109"/>
              <a:ext cx="899451" cy="345210"/>
              <a:chOff x="5181601" y="3935961"/>
              <a:chExt cx="1213391" cy="329152"/>
            </a:xfrm>
          </p:grpSpPr>
          <p:pic>
            <p:nvPicPr>
              <p:cNvPr id="146" name="Graphic 145" descr="Open Folder">
                <a:extLst>
                  <a:ext uri="{FF2B5EF4-FFF2-40B4-BE49-F238E27FC236}">
                    <a16:creationId xmlns:a16="http://schemas.microsoft.com/office/drawing/2014/main" id="{CE905952-BA96-47AE-A766-CA8614C2BF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5EB5B947-10E4-4477-A5A8-E74933E86EE7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905127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0A71B50F-70C6-4D93-ACA9-25D087A68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15413" y="4238057"/>
              <a:ext cx="238140" cy="291532"/>
            </a:xfrm>
            <a:prstGeom prst="rect">
              <a:avLst/>
            </a:prstGeom>
          </p:spPr>
        </p:pic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4ECA1658-F0F5-419E-B35E-7AA8D8B4F519}"/>
                </a:ext>
              </a:extLst>
            </p:cNvPr>
            <p:cNvGrpSpPr/>
            <p:nvPr/>
          </p:nvGrpSpPr>
          <p:grpSpPr>
            <a:xfrm>
              <a:off x="5146346" y="3963864"/>
              <a:ext cx="1142274" cy="345210"/>
              <a:chOff x="5181601" y="3935961"/>
              <a:chExt cx="1540968" cy="329152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0B87C2E-D163-4DB1-8A24-8152D29263E5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1232704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Deployment</a:t>
                </a:r>
              </a:p>
            </p:txBody>
          </p:sp>
          <p:pic>
            <p:nvPicPr>
              <p:cNvPr id="158" name="Graphic 157" descr="Open Folder">
                <a:extLst>
                  <a:ext uri="{FF2B5EF4-FFF2-40B4-BE49-F238E27FC236}">
                    <a16:creationId xmlns:a16="http://schemas.microsoft.com/office/drawing/2014/main" id="{14E18450-7AAE-45F6-88D8-AB04E234BA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AE831AA3-BCAA-4541-B0EE-2DF2C9AF60B0}"/>
                </a:ext>
              </a:extLst>
            </p:cNvPr>
            <p:cNvGrpSpPr/>
            <p:nvPr/>
          </p:nvGrpSpPr>
          <p:grpSpPr>
            <a:xfrm>
              <a:off x="5249288" y="4228071"/>
              <a:ext cx="179147" cy="179148"/>
              <a:chOff x="1504095" y="3478452"/>
              <a:chExt cx="179147" cy="179148"/>
            </a:xfrm>
          </p:grpSpPr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59939CEA-6BF4-4E84-A4D2-ABCD472649C8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3D1DA2E3-7DA7-4609-A4D1-CEFB4C6919F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6" name="Rectangle 185">
            <a:extLst>
              <a:ext uri="{FF2B5EF4-FFF2-40B4-BE49-F238E27FC236}">
                <a16:creationId xmlns:a16="http://schemas.microsoft.com/office/drawing/2014/main" id="{9DFB4B96-5F36-48C2-9C03-ED35521B84CC}"/>
              </a:ext>
            </a:extLst>
          </p:cNvPr>
          <p:cNvSpPr/>
          <p:nvPr/>
        </p:nvSpPr>
        <p:spPr>
          <a:xfrm>
            <a:off x="4785530" y="5803786"/>
            <a:ext cx="2387819" cy="7207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EC326450-9636-4160-82C6-48988F429EA4}"/>
              </a:ext>
            </a:extLst>
          </p:cNvPr>
          <p:cNvSpPr/>
          <p:nvPr/>
        </p:nvSpPr>
        <p:spPr bwMode="auto">
          <a:xfrm>
            <a:off x="2691464" y="5753750"/>
            <a:ext cx="1345937" cy="2579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tabLst/>
            </a:pPr>
            <a:r>
              <a:rPr lang="en-US" sz="1200" dirty="0" err="1">
                <a:solidFill>
                  <a:schemeClr val="tx1"/>
                </a:solidFill>
              </a:rPr>
              <a:t>ves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-dictionary.</a:t>
            </a:r>
            <a:r>
              <a:rPr lang="en-US" sz="1200" dirty="0" err="1">
                <a:solidFill>
                  <a:schemeClr val="tx1"/>
                </a:solidFill>
              </a:rPr>
              <a:t>yaml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F35E8F67-983C-48B0-8E4E-3D823E556AF6}"/>
              </a:ext>
            </a:extLst>
          </p:cNvPr>
          <p:cNvGrpSpPr/>
          <p:nvPr/>
        </p:nvGrpSpPr>
        <p:grpSpPr>
          <a:xfrm>
            <a:off x="1965269" y="5163476"/>
            <a:ext cx="1785271" cy="345210"/>
            <a:chOff x="5181601" y="3935961"/>
            <a:chExt cx="2408393" cy="329152"/>
          </a:xfrm>
        </p:grpSpPr>
        <p:pic>
          <p:nvPicPr>
            <p:cNvPr id="190" name="Graphic 189" descr="Open Folder">
              <a:extLst>
                <a:ext uri="{FF2B5EF4-FFF2-40B4-BE49-F238E27FC236}">
                  <a16:creationId xmlns:a16="http://schemas.microsoft.com/office/drawing/2014/main" id="{1C7F5ABF-254B-465A-8D16-5E1B5C8C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0172D252-5799-49E5-8CA9-D9C3E6D9B384}"/>
                </a:ext>
              </a:extLst>
            </p:cNvPr>
            <p:cNvSpPr/>
            <p:nvPr/>
          </p:nvSpPr>
          <p:spPr bwMode="auto">
            <a:xfrm>
              <a:off x="5489865" y="3985602"/>
              <a:ext cx="2100129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Artifacts/Deployment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156A941-D41A-471B-8AF9-20B6E1C31E08}"/>
              </a:ext>
            </a:extLst>
          </p:cNvPr>
          <p:cNvGrpSpPr/>
          <p:nvPr/>
        </p:nvGrpSpPr>
        <p:grpSpPr>
          <a:xfrm>
            <a:off x="2231494" y="5420310"/>
            <a:ext cx="782176" cy="345210"/>
            <a:chOff x="5181601" y="3935961"/>
            <a:chExt cx="1055183" cy="329152"/>
          </a:xfrm>
        </p:grpSpPr>
        <p:pic>
          <p:nvPicPr>
            <p:cNvPr id="193" name="Graphic 192" descr="Open Folder">
              <a:extLst>
                <a:ext uri="{FF2B5EF4-FFF2-40B4-BE49-F238E27FC236}">
                  <a16:creationId xmlns:a16="http://schemas.microsoft.com/office/drawing/2014/main" id="{8263E0B0-5430-48E9-B691-5B553A626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81601" y="3935961"/>
              <a:ext cx="329152" cy="329152"/>
            </a:xfrm>
            <a:prstGeom prst="rect">
              <a:avLst/>
            </a:prstGeom>
          </p:spPr>
        </p:pic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BAD0BC4A-C383-4CAD-9DBB-C391113515BA}"/>
                </a:ext>
              </a:extLst>
            </p:cNvPr>
            <p:cNvSpPr/>
            <p:nvPr/>
          </p:nvSpPr>
          <p:spPr bwMode="auto">
            <a:xfrm>
              <a:off x="5489865" y="3985602"/>
              <a:ext cx="746919" cy="24595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>
                  <a:solidFill>
                    <a:schemeClr val="tx1"/>
                  </a:solidFill>
                </a:rPr>
                <a:t>Events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538B054-0C5A-4962-930E-C9DA25769AF1}"/>
              </a:ext>
            </a:extLst>
          </p:cNvPr>
          <p:cNvGrpSpPr/>
          <p:nvPr/>
        </p:nvGrpSpPr>
        <p:grpSpPr>
          <a:xfrm>
            <a:off x="2070772" y="5436710"/>
            <a:ext cx="179147" cy="179148"/>
            <a:chOff x="1504095" y="3478452"/>
            <a:chExt cx="179147" cy="179148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EBA4B09E-4177-4D4A-87B9-C85A26564A8A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38528A87-50BD-4257-9ABB-F9B61B7FF54B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5BFC84A1-26D6-4CC1-AB64-AFD0A4B2F1E8}"/>
              </a:ext>
            </a:extLst>
          </p:cNvPr>
          <p:cNvGrpSpPr/>
          <p:nvPr/>
        </p:nvGrpSpPr>
        <p:grpSpPr>
          <a:xfrm>
            <a:off x="2329768" y="5701961"/>
            <a:ext cx="179147" cy="179148"/>
            <a:chOff x="1504095" y="3478452"/>
            <a:chExt cx="179147" cy="179148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953C9A65-E020-4546-BD9B-21D3D83C4DC6}"/>
                </a:ext>
              </a:extLst>
            </p:cNvPr>
            <p:cNvCxnSpPr/>
            <p:nvPr/>
          </p:nvCxnSpPr>
          <p:spPr>
            <a:xfrm>
              <a:off x="1504095" y="3657600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2AFC5EAE-D14C-478A-8C59-4F6DAF9034F0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14521" y="3568026"/>
              <a:ext cx="1791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1" name="Picture 2" descr="C:\Users\cheung\AppData\Local\Temp\SNAGHTML225a21.PNG">
            <a:extLst>
              <a:ext uri="{FF2B5EF4-FFF2-40B4-BE49-F238E27FC236}">
                <a16:creationId xmlns:a16="http://schemas.microsoft.com/office/drawing/2014/main" id="{1A8D4E5A-1AF3-48F5-8F21-2C5727016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779" y="5747512"/>
            <a:ext cx="235700" cy="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2" name="Rectangle 201">
            <a:extLst>
              <a:ext uri="{FF2B5EF4-FFF2-40B4-BE49-F238E27FC236}">
                <a16:creationId xmlns:a16="http://schemas.microsoft.com/office/drawing/2014/main" id="{63D2CE59-4190-4EB9-896B-D3D909D72EFD}"/>
              </a:ext>
            </a:extLst>
          </p:cNvPr>
          <p:cNvSpPr/>
          <p:nvPr/>
        </p:nvSpPr>
        <p:spPr>
          <a:xfrm>
            <a:off x="1873491" y="5109732"/>
            <a:ext cx="2387819" cy="105177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644AEDBF-FE45-4E59-8D71-70EC20F446DA}"/>
              </a:ext>
            </a:extLst>
          </p:cNvPr>
          <p:cNvSpPr txBox="1"/>
          <p:nvPr/>
        </p:nvSpPr>
        <p:spPr>
          <a:xfrm>
            <a:off x="85602" y="5400588"/>
            <a:ext cx="1091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VES Dictionary</a:t>
            </a:r>
          </a:p>
          <a:p>
            <a:r>
              <a:rPr lang="en-US" sz="1200" dirty="0">
                <a:solidFill>
                  <a:srgbClr val="0000CC"/>
                </a:solidFill>
              </a:rPr>
              <a:t>(YAML)</a:t>
            </a:r>
          </a:p>
        </p:txBody>
      </p:sp>
      <p:sp>
        <p:nvSpPr>
          <p:cNvPr id="204" name="Arrow: Right 203">
            <a:extLst>
              <a:ext uri="{FF2B5EF4-FFF2-40B4-BE49-F238E27FC236}">
                <a16:creationId xmlns:a16="http://schemas.microsoft.com/office/drawing/2014/main" id="{38D858F7-CC56-4821-8EB7-C412A4DAFE1F}"/>
              </a:ext>
            </a:extLst>
          </p:cNvPr>
          <p:cNvSpPr/>
          <p:nvPr/>
        </p:nvSpPr>
        <p:spPr>
          <a:xfrm>
            <a:off x="4294741" y="5115214"/>
            <a:ext cx="468882" cy="345210"/>
          </a:xfrm>
          <a:prstGeom prst="rightArrow">
            <a:avLst/>
          </a:prstGeom>
          <a:gradFill flip="none" rotWithShape="1">
            <a:gsLst>
              <a:gs pos="0">
                <a:srgbClr val="0000CC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Arrow: Right 204">
            <a:extLst>
              <a:ext uri="{FF2B5EF4-FFF2-40B4-BE49-F238E27FC236}">
                <a16:creationId xmlns:a16="http://schemas.microsoft.com/office/drawing/2014/main" id="{D0537FD3-51AF-4E2E-A3F9-8254561D490E}"/>
              </a:ext>
            </a:extLst>
          </p:cNvPr>
          <p:cNvSpPr/>
          <p:nvPr/>
        </p:nvSpPr>
        <p:spPr>
          <a:xfrm>
            <a:off x="4299145" y="5815029"/>
            <a:ext cx="468882" cy="345210"/>
          </a:xfrm>
          <a:prstGeom prst="rightArrow">
            <a:avLst/>
          </a:prstGeom>
          <a:gradFill flip="none" rotWithShape="1">
            <a:gsLst>
              <a:gs pos="0">
                <a:srgbClr val="0000CC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6DE676DA-1078-44D0-A25B-9D7BE683AB57}"/>
              </a:ext>
            </a:extLst>
          </p:cNvPr>
          <p:cNvGrpSpPr/>
          <p:nvPr/>
        </p:nvGrpSpPr>
        <p:grpSpPr>
          <a:xfrm>
            <a:off x="4906046" y="5755759"/>
            <a:ext cx="2070214" cy="755480"/>
            <a:chOff x="4882843" y="3774109"/>
            <a:chExt cx="2070214" cy="755480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9F3E23D2-14F8-45DA-98F9-2DF68209D222}"/>
                </a:ext>
              </a:extLst>
            </p:cNvPr>
            <p:cNvGrpSpPr/>
            <p:nvPr/>
          </p:nvGrpSpPr>
          <p:grpSpPr>
            <a:xfrm>
              <a:off x="4990626" y="3969757"/>
              <a:ext cx="190287" cy="179148"/>
              <a:chOff x="1504095" y="3478452"/>
              <a:chExt cx="179147" cy="179148"/>
            </a:xfrm>
          </p:grpSpPr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9DC11A24-37C1-497B-B3C4-0AEFAD9F7E0D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8F20497A-AFE9-433E-A814-64B5BBDAA05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F3C2DFBD-0A0E-4158-903C-022FA26F6383}"/>
                </a:ext>
              </a:extLst>
            </p:cNvPr>
            <p:cNvSpPr/>
            <p:nvPr/>
          </p:nvSpPr>
          <p:spPr bwMode="auto">
            <a:xfrm>
              <a:off x="5607120" y="4254564"/>
              <a:ext cx="134593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 err="1">
                  <a:solidFill>
                    <a:schemeClr val="tx1"/>
                  </a:solidFill>
                </a:rPr>
                <a:t>ves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-dictionary.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9EFC4DB-2A87-4D77-9576-E3BCAF15D353}"/>
                </a:ext>
              </a:extLst>
            </p:cNvPr>
            <p:cNvGrpSpPr/>
            <p:nvPr/>
          </p:nvGrpSpPr>
          <p:grpSpPr>
            <a:xfrm>
              <a:off x="4882843" y="3774109"/>
              <a:ext cx="899451" cy="345210"/>
              <a:chOff x="5181601" y="3935961"/>
              <a:chExt cx="1213391" cy="329152"/>
            </a:xfrm>
          </p:grpSpPr>
          <p:pic>
            <p:nvPicPr>
              <p:cNvPr id="218" name="Graphic 217" descr="Open Folder">
                <a:extLst>
                  <a:ext uri="{FF2B5EF4-FFF2-40B4-BE49-F238E27FC236}">
                    <a16:creationId xmlns:a16="http://schemas.microsoft.com/office/drawing/2014/main" id="{7D12D125-B56E-47C3-A2E0-D7A19F7FB7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219" name="Rectangle 218">
                <a:extLst>
                  <a:ext uri="{FF2B5EF4-FFF2-40B4-BE49-F238E27FC236}">
                    <a16:creationId xmlns:a16="http://schemas.microsoft.com/office/drawing/2014/main" id="{18057DAF-DDEC-4FD6-A2D5-BD324B0BF0B1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905127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pic>
          <p:nvPicPr>
            <p:cNvPr id="211" name="Picture 210">
              <a:extLst>
                <a:ext uri="{FF2B5EF4-FFF2-40B4-BE49-F238E27FC236}">
                  <a16:creationId xmlns:a16="http://schemas.microsoft.com/office/drawing/2014/main" id="{DAAD8735-6259-4EE3-BA1F-4C66321C7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15413" y="4238057"/>
              <a:ext cx="238140" cy="291532"/>
            </a:xfrm>
            <a:prstGeom prst="rect">
              <a:avLst/>
            </a:prstGeom>
          </p:spPr>
        </p:pic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1A8D5568-C21E-49D8-9A38-996166647C4E}"/>
                </a:ext>
              </a:extLst>
            </p:cNvPr>
            <p:cNvGrpSpPr/>
            <p:nvPr/>
          </p:nvGrpSpPr>
          <p:grpSpPr>
            <a:xfrm>
              <a:off x="5146347" y="3963864"/>
              <a:ext cx="782176" cy="345210"/>
              <a:chOff x="5181601" y="3935961"/>
              <a:chExt cx="1055183" cy="329152"/>
            </a:xfrm>
          </p:grpSpPr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02EE63AE-11E9-4699-AF49-9A2D2AABBC3B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746919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Events</a:t>
                </a:r>
              </a:p>
            </p:txBody>
          </p:sp>
          <p:pic>
            <p:nvPicPr>
              <p:cNvPr id="217" name="Graphic 216" descr="Open Folder">
                <a:extLst>
                  <a:ext uri="{FF2B5EF4-FFF2-40B4-BE49-F238E27FC236}">
                    <a16:creationId xmlns:a16="http://schemas.microsoft.com/office/drawing/2014/main" id="{BF183AFF-A62B-4308-8768-09AE4944A6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4460FC27-36FC-4281-B931-99267777463D}"/>
                </a:ext>
              </a:extLst>
            </p:cNvPr>
            <p:cNvGrpSpPr/>
            <p:nvPr/>
          </p:nvGrpSpPr>
          <p:grpSpPr>
            <a:xfrm>
              <a:off x="5249288" y="4228071"/>
              <a:ext cx="179147" cy="179148"/>
              <a:chOff x="1504095" y="3478452"/>
              <a:chExt cx="179147" cy="179148"/>
            </a:xfrm>
          </p:grpSpPr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49493286-E343-4DD2-A59D-49B14483481C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D536AC72-1A35-47DD-BD10-769248EA3F0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1BDD5FB4-ADD5-4239-8AD2-6465DBC3F0EE}"/>
              </a:ext>
            </a:extLst>
          </p:cNvPr>
          <p:cNvGrpSpPr/>
          <p:nvPr/>
        </p:nvGrpSpPr>
        <p:grpSpPr>
          <a:xfrm>
            <a:off x="4823834" y="4536168"/>
            <a:ext cx="2300734" cy="1192446"/>
            <a:chOff x="4882843" y="2564514"/>
            <a:chExt cx="2300734" cy="1192446"/>
          </a:xfrm>
        </p:grpSpPr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56B13D84-7F93-4458-A4D2-A4831B8DD1D5}"/>
                </a:ext>
              </a:extLst>
            </p:cNvPr>
            <p:cNvGrpSpPr/>
            <p:nvPr/>
          </p:nvGrpSpPr>
          <p:grpSpPr>
            <a:xfrm>
              <a:off x="5145089" y="2989991"/>
              <a:ext cx="107924" cy="179148"/>
              <a:chOff x="1504095" y="3478452"/>
              <a:chExt cx="179147" cy="179148"/>
            </a:xfrm>
          </p:grpSpPr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56A2246A-24E1-49F5-A79D-605B4A01A10B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C372B78F-074B-4ABB-B30F-8A18DEC7618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F43EA250-8C00-4C6D-8F02-59AC6AC9959A}"/>
                </a:ext>
              </a:extLst>
            </p:cNvPr>
            <p:cNvSpPr/>
            <p:nvPr/>
          </p:nvSpPr>
          <p:spPr bwMode="auto">
            <a:xfrm>
              <a:off x="5837640" y="3481935"/>
              <a:ext cx="1345937" cy="25795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200" dirty="0" err="1">
                  <a:solidFill>
                    <a:schemeClr val="tx1"/>
                  </a:solidFill>
                </a:rPr>
                <a:t>ves</a:t>
              </a: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-dictionary.</a:t>
              </a:r>
              <a:r>
                <a:rPr lang="en-US" sz="1200" dirty="0" err="1">
                  <a:solidFill>
                    <a:schemeClr val="tx1"/>
                  </a:solidFill>
                </a:rPr>
                <a:t>yaml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8042A8A5-8A6C-467E-85B8-02DB850F7286}"/>
                </a:ext>
              </a:extLst>
            </p:cNvPr>
            <p:cNvGrpSpPr/>
            <p:nvPr/>
          </p:nvGrpSpPr>
          <p:grpSpPr>
            <a:xfrm>
              <a:off x="4882843" y="2564514"/>
              <a:ext cx="899451" cy="345210"/>
              <a:chOff x="5181601" y="3935961"/>
              <a:chExt cx="1213391" cy="329152"/>
            </a:xfrm>
          </p:grpSpPr>
          <p:pic>
            <p:nvPicPr>
              <p:cNvPr id="246" name="Graphic 245" descr="Open Folder">
                <a:extLst>
                  <a:ext uri="{FF2B5EF4-FFF2-40B4-BE49-F238E27FC236}">
                    <a16:creationId xmlns:a16="http://schemas.microsoft.com/office/drawing/2014/main" id="{2D939638-94D2-45C0-AB89-5A57E8E996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9F0C291B-A48D-4D26-8DFF-10C0B498760C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905127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D96F637F-7416-477C-81E8-E273C06A2BD6}"/>
                </a:ext>
              </a:extLst>
            </p:cNvPr>
            <p:cNvGrpSpPr/>
            <p:nvPr/>
          </p:nvGrpSpPr>
          <p:grpSpPr>
            <a:xfrm>
              <a:off x="4988347" y="2808993"/>
              <a:ext cx="117664" cy="179148"/>
              <a:chOff x="1504095" y="3478452"/>
              <a:chExt cx="179147" cy="17914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43630B58-8629-441D-AF11-7BBD5F8979AD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A7264E44-5730-40A9-A214-5FE8C9AFF9A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099BFBD9-74E1-4936-AEB9-E9D6E369E3D7}"/>
                </a:ext>
              </a:extLst>
            </p:cNvPr>
            <p:cNvGrpSpPr/>
            <p:nvPr/>
          </p:nvGrpSpPr>
          <p:grpSpPr>
            <a:xfrm>
              <a:off x="5525927" y="3445427"/>
              <a:ext cx="179147" cy="179148"/>
              <a:chOff x="1504095" y="3478452"/>
              <a:chExt cx="179147" cy="179148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11B52988-6D50-4794-A0CD-6B7FD7AEAB0A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3A50D64B-6B72-45D3-B045-486116C95D2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B950D942-7372-4177-B752-D0FFDA7E9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45933" y="3465428"/>
              <a:ext cx="238140" cy="291532"/>
            </a:xfrm>
            <a:prstGeom prst="rect">
              <a:avLst/>
            </a:prstGeom>
          </p:spPr>
        </p:pic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0C7B2450-B58F-4F43-A4A8-80AA92F42ADD}"/>
                </a:ext>
              </a:extLst>
            </p:cNvPr>
            <p:cNvGrpSpPr/>
            <p:nvPr/>
          </p:nvGrpSpPr>
          <p:grpSpPr>
            <a:xfrm>
              <a:off x="5046453" y="2778069"/>
              <a:ext cx="2103755" cy="345210"/>
              <a:chOff x="5181601" y="3935961"/>
              <a:chExt cx="2838040" cy="329152"/>
            </a:xfrm>
          </p:grpSpPr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6CAC8FC1-57A4-4BC0-A602-17104A480EA4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2529776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NF_ONBOARDED_PACKAGE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pic>
            <p:nvPicPr>
              <p:cNvPr id="241" name="Graphic 240" descr="Open Folder">
                <a:extLst>
                  <a:ext uri="{FF2B5EF4-FFF2-40B4-BE49-F238E27FC236}">
                    <a16:creationId xmlns:a16="http://schemas.microsoft.com/office/drawing/2014/main" id="{D084B122-3C04-4453-A50F-5CBFCED91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9BCC89D9-D824-48A5-869D-5DE492AC96F0}"/>
                </a:ext>
              </a:extLst>
            </p:cNvPr>
            <p:cNvGrpSpPr/>
            <p:nvPr/>
          </p:nvGrpSpPr>
          <p:grpSpPr>
            <a:xfrm>
              <a:off x="5209475" y="2991624"/>
              <a:ext cx="1785271" cy="345210"/>
              <a:chOff x="5181601" y="3935961"/>
              <a:chExt cx="2408393" cy="329152"/>
            </a:xfrm>
          </p:grpSpPr>
          <p:pic>
            <p:nvPicPr>
              <p:cNvPr id="238" name="Graphic 237" descr="Open Folder">
                <a:extLst>
                  <a:ext uri="{FF2B5EF4-FFF2-40B4-BE49-F238E27FC236}">
                    <a16:creationId xmlns:a16="http://schemas.microsoft.com/office/drawing/2014/main" id="{7C4C7030-708D-4159-8CDF-FCD2DD92A6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8186399B-C03A-498E-8249-6176C6CEE3D7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2100129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Artifacts/Deployment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4D0D357C-0B69-4003-9B1C-9003D648D35F}"/>
                </a:ext>
              </a:extLst>
            </p:cNvPr>
            <p:cNvGrpSpPr/>
            <p:nvPr/>
          </p:nvGrpSpPr>
          <p:grpSpPr>
            <a:xfrm>
              <a:off x="5317144" y="3231449"/>
              <a:ext cx="123004" cy="179148"/>
              <a:chOff x="1504095" y="3478452"/>
              <a:chExt cx="179147" cy="179148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2E60D26F-3EBE-46FA-8DB2-38FDB51AE64F}"/>
                  </a:ext>
                </a:extLst>
              </p:cNvPr>
              <p:cNvCxnSpPr/>
              <p:nvPr/>
            </p:nvCxnSpPr>
            <p:spPr>
              <a:xfrm>
                <a:off x="1504095" y="3657600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93853294-6A4A-4439-86E5-B36054B3899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414521" y="3568026"/>
                <a:ext cx="17914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B1CA45DD-1BB9-44BE-9D38-F69761B20C27}"/>
                </a:ext>
              </a:extLst>
            </p:cNvPr>
            <p:cNvGrpSpPr/>
            <p:nvPr/>
          </p:nvGrpSpPr>
          <p:grpSpPr>
            <a:xfrm>
              <a:off x="5408943" y="3205180"/>
              <a:ext cx="782176" cy="345210"/>
              <a:chOff x="5181601" y="3935961"/>
              <a:chExt cx="1055183" cy="329152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BD49FAEF-AE19-4233-B892-97A4C4F45D99}"/>
                  </a:ext>
                </a:extLst>
              </p:cNvPr>
              <p:cNvSpPr/>
              <p:nvPr/>
            </p:nvSpPr>
            <p:spPr bwMode="auto">
              <a:xfrm>
                <a:off x="5489865" y="3985602"/>
                <a:ext cx="746919" cy="2459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72000" tIns="36000" rIns="73152" bIns="36576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R="0" algn="l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sz="1200" dirty="0">
                    <a:solidFill>
                      <a:schemeClr val="tx1"/>
                    </a:solidFill>
                  </a:rPr>
                  <a:t>Events</a:t>
                </a:r>
                <a:endPara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pic>
            <p:nvPicPr>
              <p:cNvPr id="235" name="Graphic 234" descr="Open Folder">
                <a:extLst>
                  <a:ext uri="{FF2B5EF4-FFF2-40B4-BE49-F238E27FC236}">
                    <a16:creationId xmlns:a16="http://schemas.microsoft.com/office/drawing/2014/main" id="{5A01E19E-3F99-479F-BBAF-23028DEE61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181601" y="3935961"/>
                <a:ext cx="329152" cy="329152"/>
              </a:xfrm>
              <a:prstGeom prst="rect">
                <a:avLst/>
              </a:prstGeom>
            </p:spPr>
          </p:pic>
        </p:grpSp>
      </p:grpSp>
      <p:sp>
        <p:nvSpPr>
          <p:cNvPr id="250" name="TextBox 249">
            <a:extLst>
              <a:ext uri="{FF2B5EF4-FFF2-40B4-BE49-F238E27FC236}">
                <a16:creationId xmlns:a16="http://schemas.microsoft.com/office/drawing/2014/main" id="{E7EDC160-7DC8-478F-9D73-ADC8F09A1D5C}"/>
              </a:ext>
            </a:extLst>
          </p:cNvPr>
          <p:cNvSpPr txBox="1"/>
          <p:nvPr/>
        </p:nvSpPr>
        <p:spPr>
          <a:xfrm>
            <a:off x="7171685" y="4743756"/>
            <a:ext cx="1494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PNF Registration File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VES Event definitions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(Vendor Provided)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7DEFCAB3-B1B3-4D0C-9B5B-73455157017B}"/>
              </a:ext>
            </a:extLst>
          </p:cNvPr>
          <p:cNvSpPr txBox="1"/>
          <p:nvPr/>
        </p:nvSpPr>
        <p:spPr>
          <a:xfrm>
            <a:off x="7171213" y="5896450"/>
            <a:ext cx="149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PNF Registration File</a:t>
            </a:r>
          </a:p>
          <a:p>
            <a:r>
              <a:rPr lang="en-US" sz="1200" dirty="0">
                <a:solidFill>
                  <a:srgbClr val="FF0000"/>
                </a:solidFill>
              </a:rPr>
              <a:t>VES Event definitions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191547-7315-4A75-8B6F-1BB35A60B38D}"/>
              </a:ext>
            </a:extLst>
          </p:cNvPr>
          <p:cNvSpPr txBox="1"/>
          <p:nvPr/>
        </p:nvSpPr>
        <p:spPr>
          <a:xfrm>
            <a:off x="1881352" y="2982979"/>
            <a:ext cx="2126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</a:t>
            </a:r>
            <a:r>
              <a:rPr lang="en-US" sz="1200" dirty="0"/>
              <a:t> </a:t>
            </a:r>
            <a:r>
              <a:rPr lang="en-US" sz="1200" i="1" dirty="0"/>
              <a:t>Paths defined by manifest file</a:t>
            </a:r>
          </a:p>
        </p:txBody>
      </p:sp>
    </p:spTree>
    <p:extLst>
      <p:ext uri="{BB962C8B-B14F-4D97-AF65-F5344CB8AC3E}">
        <p14:creationId xmlns:p14="http://schemas.microsoft.com/office/powerpoint/2010/main" val="74435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0D9BCF-B8D1-4EAA-AA48-696FCAB7D64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5C2113A-3728-4361-89CD-1D219399D5E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4551621-62BC-4237-A366-7431CADC333D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DAB6F05-2412-4896-A568-DB8368A09A1B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5666572-5F67-4397-A2A2-370864495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1" name="Shape 72">
                <a:extLst>
                  <a:ext uri="{FF2B5EF4-FFF2-40B4-BE49-F238E27FC236}">
                    <a16:creationId xmlns:a16="http://schemas.microsoft.com/office/drawing/2014/main" id="{07D4C266-6882-4906-AF72-0E30EE05DFDA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21062D-6756-4F06-B3B9-D27ECE49583E}"/>
                </a:ext>
              </a:extLst>
            </p:cNvPr>
            <p:cNvSpPr/>
            <p:nvPr/>
          </p:nvSpPr>
          <p:spPr>
            <a:xfrm>
              <a:off x="241729" y="-2880"/>
              <a:ext cx="55127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Onboarding and Design Time</a:t>
              </a:r>
              <a:endParaRPr lang="en-US" sz="3200" dirty="0"/>
            </a:p>
          </p:txBody>
        </p:sp>
        <p:pic>
          <p:nvPicPr>
            <p:cNvPr id="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7B501F9A-DC15-4C18-A7F5-8BFB27D0EA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548" y="2559"/>
              <a:ext cx="541869" cy="54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E2BD11B5-DFBA-473D-984C-D2A48EE69CD0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319DD3-EF96-4D49-B69C-AF809E00B397}"/>
              </a:ext>
            </a:extLst>
          </p:cNvPr>
          <p:cNvSpPr txBox="1"/>
          <p:nvPr/>
        </p:nvSpPr>
        <p:spPr>
          <a:xfrm rot="16200000">
            <a:off x="-223821" y="566491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WHO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8957B6E-0543-4C0E-88EA-B2E17B6ECA01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447D55C-2C36-486B-8EE1-AA9BDE8D0CAD}"/>
              </a:ext>
            </a:extLst>
          </p:cNvPr>
          <p:cNvSpPr txBox="1"/>
          <p:nvPr/>
        </p:nvSpPr>
        <p:spPr>
          <a:xfrm rot="16200000">
            <a:off x="-282471" y="363471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A534D7B-7A09-4A6A-876D-ECBEF8F68483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D519C56-DAE4-4114-B74B-51C87F97F22B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9649C0C-CC5C-4DEE-A33B-7B4F69097009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71" name="Arrow: Pentagon 70">
              <a:extLst>
                <a:ext uri="{FF2B5EF4-FFF2-40B4-BE49-F238E27FC236}">
                  <a16:creationId xmlns:a16="http://schemas.microsoft.com/office/drawing/2014/main" id="{4EFCC55C-BF9F-40B9-8279-2A5C75C4859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2" name="Arrow: Chevron 71">
              <a:extLst>
                <a:ext uri="{FF2B5EF4-FFF2-40B4-BE49-F238E27FC236}">
                  <a16:creationId xmlns:a16="http://schemas.microsoft.com/office/drawing/2014/main" id="{95508FE2-C806-4987-B848-4837D05DB850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23AB9FB-42D5-4D39-BAEF-60A636768813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74" name="Arrow: Pentagon 73">
              <a:extLst>
                <a:ext uri="{FF2B5EF4-FFF2-40B4-BE49-F238E27FC236}">
                  <a16:creationId xmlns:a16="http://schemas.microsoft.com/office/drawing/2014/main" id="{A1D21B5C-03AB-4A35-8339-B143C603F0B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5" name="Arrow: Chevron 74">
              <a:extLst>
                <a:ext uri="{FF2B5EF4-FFF2-40B4-BE49-F238E27FC236}">
                  <a16:creationId xmlns:a16="http://schemas.microsoft.com/office/drawing/2014/main" id="{D28C0202-B59D-40F2-BA3C-3A7BEF948FE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84AAC96-CCD7-4566-99B8-60136BFA88A6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80" name="Arrow: Pentagon 79">
              <a:extLst>
                <a:ext uri="{FF2B5EF4-FFF2-40B4-BE49-F238E27FC236}">
                  <a16:creationId xmlns:a16="http://schemas.microsoft.com/office/drawing/2014/main" id="{0D6693B1-B290-47AF-B70B-1337FCB263E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81" name="Arrow: Chevron 80">
              <a:extLst>
                <a:ext uri="{FF2B5EF4-FFF2-40B4-BE49-F238E27FC236}">
                  <a16:creationId xmlns:a16="http://schemas.microsoft.com/office/drawing/2014/main" id="{3319D2B0-5574-472C-861B-0284EFC3ECE4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2" name="Rectangle 161">
            <a:extLst>
              <a:ext uri="{FF2B5EF4-FFF2-40B4-BE49-F238E27FC236}">
                <a16:creationId xmlns:a16="http://schemas.microsoft.com/office/drawing/2014/main" id="{8EFDD8B1-4F44-4555-ABA1-61E4E7A8E5B9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4162E357-D45B-4409-8438-958F7FD050F1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1641F21-9696-41DF-A7AB-2B5F123AA6E4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A1E63252-81AC-45F3-A10A-FBA7ECBB241D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36E4955-C817-4CF1-8A58-18DD85F636F1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45A434-DC6F-4085-A026-46F02167342F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D6EA4A-9A55-4406-9436-AB500647A2D5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EC335-00BB-4625-BFD4-023F74AFAD9C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E1A766-9635-4F88-A448-23423A63D67A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9EC8B4-C244-44D7-A465-E1715462E8DE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15905B-F7B8-4C10-BFBB-64A3E468AF5A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ECA535-5684-4039-AC00-3C6AC086D858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827D24-0F7F-4111-8C3F-9E176830A3CE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7E6CCC-E639-4FC1-8E02-7C76364F30EE}"/>
              </a:ext>
            </a:extLst>
          </p:cNvPr>
          <p:cNvSpPr txBox="1"/>
          <p:nvPr/>
        </p:nvSpPr>
        <p:spPr>
          <a:xfrm>
            <a:off x="274023" y="771451"/>
            <a:ext cx="108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xNF Package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16E962-6435-4014-A8AF-BB0477B092BD}"/>
              </a:ext>
            </a:extLst>
          </p:cNvPr>
          <p:cNvSpPr txBox="1"/>
          <p:nvPr/>
        </p:nvSpPr>
        <p:spPr>
          <a:xfrm>
            <a:off x="3774506" y="771451"/>
            <a:ext cx="151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Resource Creation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D1C71-FA62-4EC2-A2CE-9BA6007F14EE}"/>
              </a:ext>
            </a:extLst>
          </p:cNvPr>
          <p:cNvSpPr txBox="1"/>
          <p:nvPr/>
        </p:nvSpPr>
        <p:spPr>
          <a:xfrm>
            <a:off x="5580764" y="771451"/>
            <a:ext cx="1371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Creation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729D3E-CD87-41AE-88A8-C361BC8AE4E0}"/>
              </a:ext>
            </a:extLst>
          </p:cNvPr>
          <p:cNvSpPr txBox="1"/>
          <p:nvPr/>
        </p:nvSpPr>
        <p:spPr>
          <a:xfrm>
            <a:off x="7405664" y="771451"/>
            <a:ext cx="1674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Instantiation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EFE285-8C7C-46B6-A281-E496A5F5A2C8}"/>
              </a:ext>
            </a:extLst>
          </p:cNvPr>
          <p:cNvSpPr txBox="1"/>
          <p:nvPr/>
        </p:nvSpPr>
        <p:spPr>
          <a:xfrm>
            <a:off x="267122" y="2647215"/>
            <a:ext cx="1558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Package Delivery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111DC8-B02E-445E-BEC1-DFDF04F2F682}"/>
              </a:ext>
            </a:extLst>
          </p:cNvPr>
          <p:cNvSpPr txBox="1"/>
          <p:nvPr/>
        </p:nvSpPr>
        <p:spPr>
          <a:xfrm>
            <a:off x="3767607" y="2647215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0AAB91-6B73-44A1-A26D-9F9C44EB0635}"/>
              </a:ext>
            </a:extLst>
          </p:cNvPr>
          <p:cNvSpPr txBox="1"/>
          <p:nvPr/>
        </p:nvSpPr>
        <p:spPr>
          <a:xfrm>
            <a:off x="5573865" y="2647215"/>
            <a:ext cx="118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D388-837B-412B-BA99-F5071867569D}"/>
              </a:ext>
            </a:extLst>
          </p:cNvPr>
          <p:cNvSpPr txBox="1"/>
          <p:nvPr/>
        </p:nvSpPr>
        <p:spPr>
          <a:xfrm>
            <a:off x="7398763" y="2647215"/>
            <a:ext cx="955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Run Time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635B866-352B-4ECB-B94D-D8454D30BCB6}"/>
              </a:ext>
            </a:extLst>
          </p:cNvPr>
          <p:cNvSpPr/>
          <p:nvPr/>
        </p:nvSpPr>
        <p:spPr>
          <a:xfrm>
            <a:off x="267117" y="4236586"/>
            <a:ext cx="1745477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9B4EECE-ECC4-47CD-A17C-F670EC79ED9E}"/>
              </a:ext>
            </a:extLst>
          </p:cNvPr>
          <p:cNvSpPr/>
          <p:nvPr/>
        </p:nvSpPr>
        <p:spPr>
          <a:xfrm>
            <a:off x="3829246" y="4236586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6810EBCD-7E7B-400C-A346-DEBF96E1A5D9}"/>
              </a:ext>
            </a:extLst>
          </p:cNvPr>
          <p:cNvSpPr/>
          <p:nvPr/>
        </p:nvSpPr>
        <p:spPr>
          <a:xfrm>
            <a:off x="5622807" y="4236586"/>
            <a:ext cx="1713945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8E92FDBF-19BA-4ADA-8D3A-DCE2D3542671}"/>
              </a:ext>
            </a:extLst>
          </p:cNvPr>
          <p:cNvSpPr/>
          <p:nvPr/>
        </p:nvSpPr>
        <p:spPr>
          <a:xfrm>
            <a:off x="7387883" y="4245923"/>
            <a:ext cx="1728754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6EEBBCC-35D9-4302-A016-560F2229B797}"/>
              </a:ext>
            </a:extLst>
          </p:cNvPr>
          <p:cNvSpPr txBox="1"/>
          <p:nvPr/>
        </p:nvSpPr>
        <p:spPr>
          <a:xfrm>
            <a:off x="291355" y="4387994"/>
            <a:ext cx="777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Vendor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2382AF8-55E3-4752-8300-981412B939B0}"/>
              </a:ext>
            </a:extLst>
          </p:cNvPr>
          <p:cNvSpPr txBox="1"/>
          <p:nvPr/>
        </p:nvSpPr>
        <p:spPr>
          <a:xfrm>
            <a:off x="3791839" y="4295661"/>
            <a:ext cx="1731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Technology Specialist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09F84BA-5E16-4791-9C9B-42E3E5D13C5D}"/>
              </a:ext>
            </a:extLst>
          </p:cNvPr>
          <p:cNvSpPr txBox="1"/>
          <p:nvPr/>
        </p:nvSpPr>
        <p:spPr>
          <a:xfrm>
            <a:off x="5598096" y="4295661"/>
            <a:ext cx="1756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Designer</a:t>
            </a:r>
          </a:p>
          <a:p>
            <a:r>
              <a:rPr lang="en-US" sz="1400" dirty="0">
                <a:solidFill>
                  <a:schemeClr val="bg1"/>
                </a:solidFill>
              </a:rPr>
              <a:t>Operations Specialist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044AB5CD-3CFB-4872-B7C9-A9AFA9CAF64A}"/>
              </a:ext>
            </a:extLst>
          </p:cNvPr>
          <p:cNvSpPr txBox="1"/>
          <p:nvPr/>
        </p:nvSpPr>
        <p:spPr>
          <a:xfrm>
            <a:off x="7422996" y="4403383"/>
            <a:ext cx="1756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Operations Specialist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9CF72B7-58D5-4767-BAD2-B9E29018074F}"/>
              </a:ext>
            </a:extLst>
          </p:cNvPr>
          <p:cNvSpPr txBox="1"/>
          <p:nvPr/>
        </p:nvSpPr>
        <p:spPr>
          <a:xfrm>
            <a:off x="271373" y="6093786"/>
            <a:ext cx="1404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SOL 004 Package</a:t>
            </a:r>
          </a:p>
          <a:p>
            <a:r>
              <a:rPr lang="en-US" sz="1400" dirty="0">
                <a:solidFill>
                  <a:schemeClr val="bg1"/>
                </a:solidFill>
              </a:rPr>
              <a:t>SOL 001 xNFD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CCE110D2-C785-484F-9B51-78C471BA4C1A}"/>
              </a:ext>
            </a:extLst>
          </p:cNvPr>
          <p:cNvSpPr txBox="1"/>
          <p:nvPr/>
        </p:nvSpPr>
        <p:spPr>
          <a:xfrm>
            <a:off x="3771858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7D3E194-6C50-481E-A0AD-B5819F1CB986}"/>
              </a:ext>
            </a:extLst>
          </p:cNvPr>
          <p:cNvSpPr txBox="1"/>
          <p:nvPr/>
        </p:nvSpPr>
        <p:spPr>
          <a:xfrm>
            <a:off x="5578115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44B2A89-2509-477E-8D67-4A3B047DFBEA}"/>
              </a:ext>
            </a:extLst>
          </p:cNvPr>
          <p:cNvSpPr txBox="1"/>
          <p:nvPr/>
        </p:nvSpPr>
        <p:spPr>
          <a:xfrm>
            <a:off x="7403015" y="6146950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6A2EB0-8DFE-4715-B537-009216723DC2}"/>
              </a:ext>
            </a:extLst>
          </p:cNvPr>
          <p:cNvSpPr txBox="1"/>
          <p:nvPr/>
        </p:nvSpPr>
        <p:spPr>
          <a:xfrm>
            <a:off x="3828975" y="2199224"/>
            <a:ext cx="17972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Information Model</a:t>
            </a:r>
          </a:p>
          <a:p>
            <a:r>
              <a:rPr lang="en-US" sz="1100" dirty="0"/>
              <a:t>Platform Data Model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4D26004-705E-46A7-99C5-8CAC6350C17A}"/>
              </a:ext>
            </a:extLst>
          </p:cNvPr>
          <p:cNvSpPr txBox="1"/>
          <p:nvPr/>
        </p:nvSpPr>
        <p:spPr>
          <a:xfrm>
            <a:off x="2060341" y="2310834"/>
            <a:ext cx="1502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Validating xNF Package</a:t>
            </a:r>
          </a:p>
        </p:txBody>
      </p:sp>
      <p:sp>
        <p:nvSpPr>
          <p:cNvPr id="87" name="Arrow: Chevron 86">
            <a:extLst>
              <a:ext uri="{FF2B5EF4-FFF2-40B4-BE49-F238E27FC236}">
                <a16:creationId xmlns:a16="http://schemas.microsoft.com/office/drawing/2014/main" id="{53AA5925-4AB3-47AC-A410-A32F042D40AF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0" name="Arrow: Chevron 89">
            <a:extLst>
              <a:ext uri="{FF2B5EF4-FFF2-40B4-BE49-F238E27FC236}">
                <a16:creationId xmlns:a16="http://schemas.microsoft.com/office/drawing/2014/main" id="{0B412FF0-DE7B-4064-84BD-D15863733364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1" name="Arrow: Pentagon 90">
            <a:extLst>
              <a:ext uri="{FF2B5EF4-FFF2-40B4-BE49-F238E27FC236}">
                <a16:creationId xmlns:a16="http://schemas.microsoft.com/office/drawing/2014/main" id="{C9A8181E-F804-48EA-A56C-A1303FC27181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2" name="Arrow: Pentagon 91">
            <a:extLst>
              <a:ext uri="{FF2B5EF4-FFF2-40B4-BE49-F238E27FC236}">
                <a16:creationId xmlns:a16="http://schemas.microsoft.com/office/drawing/2014/main" id="{35C25B66-F33A-4461-9FE7-A616E6069271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9D69B07-CDD6-42BB-86B7-C0A3F17A05F1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85" name="Arrow: Pentagon 84">
              <a:extLst>
                <a:ext uri="{FF2B5EF4-FFF2-40B4-BE49-F238E27FC236}">
                  <a16:creationId xmlns:a16="http://schemas.microsoft.com/office/drawing/2014/main" id="{5E684BA2-A79A-496B-ACD9-600C92653D20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86" name="Arrow: Chevron 85">
              <a:extLst>
                <a:ext uri="{FF2B5EF4-FFF2-40B4-BE49-F238E27FC236}">
                  <a16:creationId xmlns:a16="http://schemas.microsoft.com/office/drawing/2014/main" id="{46D7B870-195B-4649-83CE-0199D3DD013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67F82FBA-807D-47D4-B349-84D9415888EB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DC8D491-1A82-42F3-BCA0-6E8F5C2B2D30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39F8781-27DE-49B5-A970-6C43D6D586A0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774752-3792-43CB-AB5E-F305A2F6286C}"/>
              </a:ext>
            </a:extLst>
          </p:cNvPr>
          <p:cNvSpPr txBox="1"/>
          <p:nvPr/>
        </p:nvSpPr>
        <p:spPr>
          <a:xfrm>
            <a:off x="1996737" y="771451"/>
            <a:ext cx="918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B1DF89F-1476-4B1E-8404-F9B73E5F9002}"/>
              </a:ext>
            </a:extLst>
          </p:cNvPr>
          <p:cNvSpPr txBox="1"/>
          <p:nvPr/>
        </p:nvSpPr>
        <p:spPr>
          <a:xfrm>
            <a:off x="1989837" y="2648729"/>
            <a:ext cx="1509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Pre-Onboarding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FD5CB44-3D10-4954-A593-93293C99A07C}"/>
              </a:ext>
            </a:extLst>
          </p:cNvPr>
          <p:cNvSpPr/>
          <p:nvPr/>
        </p:nvSpPr>
        <p:spPr>
          <a:xfrm>
            <a:off x="2051476" y="4238100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D06C99B-9229-4B4D-B52C-27AED9912A34}"/>
              </a:ext>
            </a:extLst>
          </p:cNvPr>
          <p:cNvSpPr txBox="1"/>
          <p:nvPr/>
        </p:nvSpPr>
        <p:spPr>
          <a:xfrm>
            <a:off x="2014070" y="4295661"/>
            <a:ext cx="1731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Technology Specialist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A6D40D5-50AE-4395-92D4-9419F0F619C9}"/>
              </a:ext>
            </a:extLst>
          </p:cNvPr>
          <p:cNvSpPr txBox="1"/>
          <p:nvPr/>
        </p:nvSpPr>
        <p:spPr>
          <a:xfrm>
            <a:off x="1994088" y="6148464"/>
            <a:ext cx="1577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SOL 004 Package</a:t>
            </a:r>
          </a:p>
        </p:txBody>
      </p:sp>
      <p:sp>
        <p:nvSpPr>
          <p:cNvPr id="103" name="Arrow: Chevron 102">
            <a:extLst>
              <a:ext uri="{FF2B5EF4-FFF2-40B4-BE49-F238E27FC236}">
                <a16:creationId xmlns:a16="http://schemas.microsoft.com/office/drawing/2014/main" id="{6190941B-6A49-419D-8B72-4D15992965F8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4" name="Arrow: Pentagon 103">
            <a:extLst>
              <a:ext uri="{FF2B5EF4-FFF2-40B4-BE49-F238E27FC236}">
                <a16:creationId xmlns:a16="http://schemas.microsoft.com/office/drawing/2014/main" id="{07F5F7C0-0580-44FE-A616-20C16F13B426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3" name="Arrow: Pentagon 82">
            <a:extLst>
              <a:ext uri="{FF2B5EF4-FFF2-40B4-BE49-F238E27FC236}">
                <a16:creationId xmlns:a16="http://schemas.microsoft.com/office/drawing/2014/main" id="{6A01BF1B-9871-4505-B7B6-1D13783C7C2B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4" name="Arrow: Chevron 83">
            <a:extLst>
              <a:ext uri="{FF2B5EF4-FFF2-40B4-BE49-F238E27FC236}">
                <a16:creationId xmlns:a16="http://schemas.microsoft.com/office/drawing/2014/main" id="{ACCBCACF-3098-4DED-AE7D-1BD77EE6D48A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4" name="Picture 2" descr="C:\Users\cheung\AppData\Local\Temp\SNAGHTML2e50ef7f.PNG">
            <a:extLst>
              <a:ext uri="{FF2B5EF4-FFF2-40B4-BE49-F238E27FC236}">
                <a16:creationId xmlns:a16="http://schemas.microsoft.com/office/drawing/2014/main" id="{27AB17B9-771D-4D65-BC49-5DE2C248A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9" y="3187175"/>
            <a:ext cx="989566" cy="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44" descr="C:\Users\cheung\AppData\Local\Temp\SNAGHTML27d24173.PNG">
            <a:extLst>
              <a:ext uri="{FF2B5EF4-FFF2-40B4-BE49-F238E27FC236}">
                <a16:creationId xmlns:a16="http://schemas.microsoft.com/office/drawing/2014/main" id="{D57E87E7-ECD8-4730-BA42-E7D99D76C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9" y="1194799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2" descr="C:\Users\cheung\AppData\Local\Temp\SNAGHTML225ccda.PNG">
            <a:extLst>
              <a:ext uri="{FF2B5EF4-FFF2-40B4-BE49-F238E27FC236}">
                <a16:creationId xmlns:a16="http://schemas.microsoft.com/office/drawing/2014/main" id="{C9FB5FB3-AB51-4E53-A170-FDB6BDF7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898" y="3194294"/>
            <a:ext cx="1160412" cy="10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" name="Picture 4" descr="C:\Users\cheung\AppData\Local\Temp\SNAGHTML220b564.PNG">
            <a:extLst>
              <a:ext uri="{FF2B5EF4-FFF2-40B4-BE49-F238E27FC236}">
                <a16:creationId xmlns:a16="http://schemas.microsoft.com/office/drawing/2014/main" id="{0791B34D-EAE2-4553-81C2-D6CC0C528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775" y="5011346"/>
            <a:ext cx="1113810" cy="104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heung\AppData\Local\Temp\SNAGHTMLa9914bf.PNG">
            <a:extLst>
              <a:ext uri="{FF2B5EF4-FFF2-40B4-BE49-F238E27FC236}">
                <a16:creationId xmlns:a16="http://schemas.microsoft.com/office/drawing/2014/main" id="{7A5E6E93-407B-4466-83B9-AA0F967B4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5011346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C:\Users\cheung\AppData\Local\Temp\SNAGHTMLa9d1b83.PNG">
            <a:extLst>
              <a:ext uri="{FF2B5EF4-FFF2-40B4-BE49-F238E27FC236}">
                <a16:creationId xmlns:a16="http://schemas.microsoft.com/office/drawing/2014/main" id="{E55CCA52-D999-452B-9F20-5A594246D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7" y="5011346"/>
            <a:ext cx="1130892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C:\Users\cheung\AppData\Local\Temp\SNAGHTMLab552d8.PNG">
            <a:extLst>
              <a:ext uri="{FF2B5EF4-FFF2-40B4-BE49-F238E27FC236}">
                <a16:creationId xmlns:a16="http://schemas.microsoft.com/office/drawing/2014/main" id="{885E3D85-6F36-4D57-AE28-7B1FC2CC4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5011346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cheung\AppData\Local\Temp\SNAGHTMLaff501c.PNG">
            <a:extLst>
              <a:ext uri="{FF2B5EF4-FFF2-40B4-BE49-F238E27FC236}">
                <a16:creationId xmlns:a16="http://schemas.microsoft.com/office/drawing/2014/main" id="{0D11DF9C-E3C7-42B8-90A3-1FDA9A905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322" y="3187175"/>
            <a:ext cx="1062403" cy="100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6" descr="C:\Users\cheung\AppData\Local\Temp\SNAGHTMLb11e855.PNG">
            <a:extLst>
              <a:ext uri="{FF2B5EF4-FFF2-40B4-BE49-F238E27FC236}">
                <a16:creationId xmlns:a16="http://schemas.microsoft.com/office/drawing/2014/main" id="{8A539654-89EE-43DB-85FF-217CB71B7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683" y="1194799"/>
            <a:ext cx="968358" cy="10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2" descr="C:\Users\cheung\AppData\Local\Temp\SNAGHTML30848b2.PNG">
            <a:extLst>
              <a:ext uri="{FF2B5EF4-FFF2-40B4-BE49-F238E27FC236}">
                <a16:creationId xmlns:a16="http://schemas.microsoft.com/office/drawing/2014/main" id="{5562B27A-318F-4CC5-8A69-8B0650DE2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153" y="3190304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8" descr="C:\Users\cheung\AppData\Local\Temp\SNAGHTMLb2abe0b.PNG">
            <a:extLst>
              <a:ext uri="{FF2B5EF4-FFF2-40B4-BE49-F238E27FC236}">
                <a16:creationId xmlns:a16="http://schemas.microsoft.com/office/drawing/2014/main" id="{E9FE3739-111D-4BA6-B72E-4851F3CED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1194799"/>
            <a:ext cx="951908" cy="1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4" descr="C:\Users\cheung\AppData\Local\Temp\SNAGHTMLab552d8.PNG">
            <a:extLst>
              <a:ext uri="{FF2B5EF4-FFF2-40B4-BE49-F238E27FC236}">
                <a16:creationId xmlns:a16="http://schemas.microsoft.com/office/drawing/2014/main" id="{09AD6950-E96E-4E3C-A5C5-22E278FDA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5" y="5012860"/>
            <a:ext cx="1127038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4" descr="C:\Users\cheung\AppData\Local\Temp\SNAGHTMLb14d0a1.PNG">
            <a:extLst>
              <a:ext uri="{FF2B5EF4-FFF2-40B4-BE49-F238E27FC236}">
                <a16:creationId xmlns:a16="http://schemas.microsoft.com/office/drawing/2014/main" id="{AC267EEF-01C1-4F24-984A-71EE364DA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4" y="1194799"/>
            <a:ext cx="1091491" cy="10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C:\Users\cheung\AppData\Local\Temp\SNAGHTML141a1196.PNG">
            <a:extLst>
              <a:ext uri="{FF2B5EF4-FFF2-40B4-BE49-F238E27FC236}">
                <a16:creationId xmlns:a16="http://schemas.microsoft.com/office/drawing/2014/main" id="{D112D386-39F5-4D6D-B48E-4EC6C9852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15" y="3151820"/>
            <a:ext cx="1055502" cy="10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2" descr="C:\Users\cheung\AppData\Local\Temp\SNAGHTML1420a109.PNG">
            <a:extLst>
              <a:ext uri="{FF2B5EF4-FFF2-40B4-BE49-F238E27FC236}">
                <a16:creationId xmlns:a16="http://schemas.microsoft.com/office/drawing/2014/main" id="{8CED0B51-926B-48F9-8534-DA5688D6F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1194799"/>
            <a:ext cx="1010312" cy="10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B5706DB8-2A28-4B00-96D8-984B88C37272}"/>
              </a:ext>
            </a:extLst>
          </p:cNvPr>
          <p:cNvSpPr txBox="1"/>
          <p:nvPr/>
        </p:nvSpPr>
        <p:spPr>
          <a:xfrm>
            <a:off x="5639012" y="2190609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Service CSAR </a:t>
            </a:r>
          </a:p>
          <a:p>
            <a:r>
              <a:rPr lang="en-US" sz="1100" dirty="0"/>
              <a:t>(VSP, VF, Service)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C854CD4-592A-4774-8367-756A041B2AF4}"/>
              </a:ext>
            </a:extLst>
          </p:cNvPr>
          <p:cNvSpPr txBox="1"/>
          <p:nvPr/>
        </p:nvSpPr>
        <p:spPr>
          <a:xfrm>
            <a:off x="218137" y="2183169"/>
            <a:ext cx="18293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xNF Package Artifacts (CSAR)</a:t>
            </a:r>
          </a:p>
          <a:p>
            <a:r>
              <a:rPr lang="en-US" sz="1100" dirty="0"/>
              <a:t>xNF Descriptor Model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197847E-DA07-4A9F-B4DB-30C0BA0D9661}"/>
              </a:ext>
            </a:extLst>
          </p:cNvPr>
          <p:cNvSpPr txBox="1"/>
          <p:nvPr/>
        </p:nvSpPr>
        <p:spPr>
          <a:xfrm>
            <a:off x="7423999" y="2217228"/>
            <a:ext cx="17171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Discovery, Instantiation</a:t>
            </a:r>
          </a:p>
          <a:p>
            <a:r>
              <a:rPr lang="en-US" sz="1100" dirty="0"/>
              <a:t>Run time Catalog</a:t>
            </a:r>
          </a:p>
        </p:txBody>
      </p:sp>
      <p:pic>
        <p:nvPicPr>
          <p:cNvPr id="101" name="Picture 4" descr="C:\Users\cheung\AppData\Local\Temp\SNAGHTMLb14d0a1.PNG">
            <a:extLst>
              <a:ext uri="{FF2B5EF4-FFF2-40B4-BE49-F238E27FC236}">
                <a16:creationId xmlns:a16="http://schemas.microsoft.com/office/drawing/2014/main" id="{95D0A30A-D1E5-42AF-B6CE-9B8170361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78" y="1706169"/>
            <a:ext cx="567718" cy="52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6201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508890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PRE-ONBOARDING PROCESSES 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594388-4BD3-4496-93CA-50667EEE8044}"/>
              </a:ext>
            </a:extLst>
          </p:cNvPr>
          <p:cNvSpPr/>
          <p:nvPr/>
        </p:nvSpPr>
        <p:spPr>
          <a:xfrm>
            <a:off x="6854855" y="617593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590EF1-FE64-4909-A7F2-19ADEC0DC986}"/>
              </a:ext>
            </a:extLst>
          </p:cNvPr>
          <p:cNvSpPr txBox="1"/>
          <p:nvPr/>
        </p:nvSpPr>
        <p:spPr>
          <a:xfrm>
            <a:off x="6781903" y="6191619"/>
            <a:ext cx="1427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A64C97-A366-4BC6-9B54-BB5C9B601C18}"/>
              </a:ext>
            </a:extLst>
          </p:cNvPr>
          <p:cNvSpPr/>
          <p:nvPr/>
        </p:nvSpPr>
        <p:spPr>
          <a:xfrm>
            <a:off x="6865982" y="5250295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C024C9-2D8C-46EE-A0F7-F5B31BBFDE8F}"/>
              </a:ext>
            </a:extLst>
          </p:cNvPr>
          <p:cNvSpPr txBox="1"/>
          <p:nvPr/>
        </p:nvSpPr>
        <p:spPr>
          <a:xfrm>
            <a:off x="6793030" y="5265982"/>
            <a:ext cx="149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Platform Model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AA5450-28BC-4EA4-8BB8-F15B33FABBA7}"/>
              </a:ext>
            </a:extLst>
          </p:cNvPr>
          <p:cNvSpPr/>
          <p:nvPr/>
        </p:nvSpPr>
        <p:spPr>
          <a:xfrm>
            <a:off x="6857210" y="5692544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3655C-F65D-41CD-A815-ADF792DB83BB}"/>
              </a:ext>
            </a:extLst>
          </p:cNvPr>
          <p:cNvSpPr txBox="1"/>
          <p:nvPr/>
        </p:nvSpPr>
        <p:spPr>
          <a:xfrm>
            <a:off x="6771558" y="5740801"/>
            <a:ext cx="12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Onboarding</a:t>
            </a:r>
          </a:p>
        </p:txBody>
      </p:sp>
      <p:pic>
        <p:nvPicPr>
          <p:cNvPr id="27" name="Picture 4" descr="C:\Users\cheung\AppData\Local\Temp\SNAGHTMLab552d8.PNG">
            <a:extLst>
              <a:ext uri="{FF2B5EF4-FFF2-40B4-BE49-F238E27FC236}">
                <a16:creationId xmlns:a16="http://schemas.microsoft.com/office/drawing/2014/main" id="{3E0370CB-7B55-4D75-960C-8807438B0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113" y="6177965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heung\AppData\Local\Temp\SNAGHTMLaff501c.PNG">
            <a:extLst>
              <a:ext uri="{FF2B5EF4-FFF2-40B4-BE49-F238E27FC236}">
                <a16:creationId xmlns:a16="http://schemas.microsoft.com/office/drawing/2014/main" id="{8A4D94E2-D806-4C35-94E9-B5B96EB74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927" y="5700556"/>
            <a:ext cx="429333" cy="4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cheung\AppData\Local\Temp\SNAGHTMLab552d8.PNG">
            <a:extLst>
              <a:ext uri="{FF2B5EF4-FFF2-40B4-BE49-F238E27FC236}">
                <a16:creationId xmlns:a16="http://schemas.microsoft.com/office/drawing/2014/main" id="{9353D21A-0B27-465B-84DF-9B7DE5EB2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52" y="4996605"/>
            <a:ext cx="1593234" cy="1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cheung\AppData\Local\Temp\SNAGHTMLb14d0a1.PNG">
            <a:extLst>
              <a:ext uri="{FF2B5EF4-FFF2-40B4-BE49-F238E27FC236}">
                <a16:creationId xmlns:a16="http://schemas.microsoft.com/office/drawing/2014/main" id="{31E96986-F529-4B16-B2F8-80541C9AB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726" y="2543413"/>
            <a:ext cx="1591239" cy="159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heung\AppData\Local\Temp\SNAGHTMLaff501c.PNG">
            <a:extLst>
              <a:ext uri="{FF2B5EF4-FFF2-40B4-BE49-F238E27FC236}">
                <a16:creationId xmlns:a16="http://schemas.microsoft.com/office/drawing/2014/main" id="{F4AB9466-6E63-4AE4-87E7-2F04D70F1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643" y="5000940"/>
            <a:ext cx="1598682" cy="15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cheung\AppData\Local\Temp\SNAGHTMLb2abe0b.PNG">
            <a:extLst>
              <a:ext uri="{FF2B5EF4-FFF2-40B4-BE49-F238E27FC236}">
                <a16:creationId xmlns:a16="http://schemas.microsoft.com/office/drawing/2014/main" id="{026177CB-6484-45BE-BB46-CC999BC26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464" y="5249998"/>
            <a:ext cx="425772" cy="45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8FC02AB-2DC5-4C60-8633-CEDD94E42BE5}"/>
              </a:ext>
            </a:extLst>
          </p:cNvPr>
          <p:cNvSpPr/>
          <p:nvPr/>
        </p:nvSpPr>
        <p:spPr>
          <a:xfrm>
            <a:off x="6864143" y="454616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01294B-D150-4876-8415-6255008C9148}"/>
              </a:ext>
            </a:extLst>
          </p:cNvPr>
          <p:cNvSpPr txBox="1"/>
          <p:nvPr/>
        </p:nvSpPr>
        <p:spPr>
          <a:xfrm>
            <a:off x="6791191" y="4561856"/>
            <a:ext cx="1427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9E41809-2FD7-4BB3-8E25-DD7212B68685}"/>
              </a:ext>
            </a:extLst>
          </p:cNvPr>
          <p:cNvSpPr/>
          <p:nvPr/>
        </p:nvSpPr>
        <p:spPr>
          <a:xfrm>
            <a:off x="6875270" y="362053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2C7EE90-A693-407C-A2B8-EF52A3FB5402}"/>
              </a:ext>
            </a:extLst>
          </p:cNvPr>
          <p:cNvSpPr txBox="1"/>
          <p:nvPr/>
        </p:nvSpPr>
        <p:spPr>
          <a:xfrm>
            <a:off x="6802318" y="3636219"/>
            <a:ext cx="1327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Descriptor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EA0D5A-A96E-4A01-BC82-3C14CA2376B1}"/>
              </a:ext>
            </a:extLst>
          </p:cNvPr>
          <p:cNvSpPr/>
          <p:nvPr/>
        </p:nvSpPr>
        <p:spPr>
          <a:xfrm>
            <a:off x="6866498" y="4062781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EA3752-4106-474B-B09B-5A479079FBE0}"/>
              </a:ext>
            </a:extLst>
          </p:cNvPr>
          <p:cNvSpPr txBox="1"/>
          <p:nvPr/>
        </p:nvSpPr>
        <p:spPr>
          <a:xfrm>
            <a:off x="6780846" y="4111038"/>
            <a:ext cx="1659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 Onboarding</a:t>
            </a:r>
          </a:p>
        </p:txBody>
      </p:sp>
      <p:pic>
        <p:nvPicPr>
          <p:cNvPr id="28" name="Picture 4" descr="C:\Users\cheung\AppData\Local\Temp\SNAGHTMLb14d0a1.PNG">
            <a:extLst>
              <a:ext uri="{FF2B5EF4-FFF2-40B4-BE49-F238E27FC236}">
                <a16:creationId xmlns:a16="http://schemas.microsoft.com/office/drawing/2014/main" id="{69A8FD7B-AAA5-4214-ABA7-A0CC95AFC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632" y="3618906"/>
            <a:ext cx="436644" cy="42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heung\AppData\Local\Temp\SNAGHTML141a1196.PNG">
            <a:extLst>
              <a:ext uri="{FF2B5EF4-FFF2-40B4-BE49-F238E27FC236}">
                <a16:creationId xmlns:a16="http://schemas.microsoft.com/office/drawing/2014/main" id="{7BD7E368-25C6-4AF4-A8CA-4E28FE3CB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42" y="4066618"/>
            <a:ext cx="438066" cy="44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Users\cheung\AppData\Local\Temp\SNAGHTMLab552d8.PNG">
            <a:extLst>
              <a:ext uri="{FF2B5EF4-FFF2-40B4-BE49-F238E27FC236}">
                <a16:creationId xmlns:a16="http://schemas.microsoft.com/office/drawing/2014/main" id="{88D22C9E-70B5-4E5E-8815-69C49621B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942" y="4542629"/>
            <a:ext cx="435302" cy="43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C:\Users\cheung\AppData\Local\Temp\SNAGHTMLb2abe0b.PNG">
            <a:extLst>
              <a:ext uri="{FF2B5EF4-FFF2-40B4-BE49-F238E27FC236}">
                <a16:creationId xmlns:a16="http://schemas.microsoft.com/office/drawing/2014/main" id="{538317EC-769C-445E-8696-E292D7331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380" y="4999809"/>
            <a:ext cx="1692726" cy="160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cheung\AppData\Local\Temp\SNAGHTML141a1196.PNG">
            <a:extLst>
              <a:ext uri="{FF2B5EF4-FFF2-40B4-BE49-F238E27FC236}">
                <a16:creationId xmlns:a16="http://schemas.microsoft.com/office/drawing/2014/main" id="{8B1704C5-DA4F-48B1-AC4C-17CA69269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975" y="2503651"/>
            <a:ext cx="1682947" cy="161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Users\cheung\AppData\Local\Temp\SNAGHTMLab552d8.PNG">
            <a:extLst>
              <a:ext uri="{FF2B5EF4-FFF2-40B4-BE49-F238E27FC236}">
                <a16:creationId xmlns:a16="http://schemas.microsoft.com/office/drawing/2014/main" id="{DE054307-0425-42ED-8F33-63E6745A3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30" y="2528263"/>
            <a:ext cx="1593234" cy="1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Заголовок 1">
            <a:extLst>
              <a:ext uri="{FF2B5EF4-FFF2-40B4-BE49-F238E27FC236}">
                <a16:creationId xmlns:a16="http://schemas.microsoft.com/office/drawing/2014/main" id="{9B704A3E-D260-4D45-8EA5-C5FF9D7E8372}"/>
              </a:ext>
            </a:extLst>
          </p:cNvPr>
          <p:cNvSpPr txBox="1">
            <a:spLocks/>
          </p:cNvSpPr>
          <p:nvPr/>
        </p:nvSpPr>
        <p:spPr>
          <a:xfrm>
            <a:off x="327129" y="402768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ONBOARDING PROCESSES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480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569054" y="-13353"/>
              <a:ext cx="6920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PRE-ONBOARDING: VNF SDK DEVELOPMENT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504CBC9-0F7B-486A-A14C-BD4C4CACAB69}"/>
              </a:ext>
            </a:extLst>
          </p:cNvPr>
          <p:cNvSpPr txBox="1"/>
          <p:nvPr/>
        </p:nvSpPr>
        <p:spPr>
          <a:xfrm>
            <a:off x="6660086" y="4662391"/>
            <a:ext cx="98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00CC"/>
                </a:solidFill>
              </a:rPr>
              <a:t>PNF</a:t>
            </a:r>
          </a:p>
          <a:p>
            <a:pPr algn="ctr"/>
            <a:r>
              <a:rPr lang="en-US" sz="1200" b="1" dirty="0">
                <a:solidFill>
                  <a:srgbClr val="0000CC"/>
                </a:solidFill>
              </a:rPr>
              <a:t>Onboarding </a:t>
            </a:r>
          </a:p>
          <a:p>
            <a:pPr algn="ctr"/>
            <a:r>
              <a:rPr lang="en-US" sz="1200" b="1" dirty="0">
                <a:solidFill>
                  <a:srgbClr val="0000CC"/>
                </a:solidFill>
              </a:rPr>
              <a:t>Package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2305177" y="1094374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47" y="128395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2280288" y="2033721"/>
            <a:ext cx="1673728" cy="747476"/>
            <a:chOff x="2335426" y="2514837"/>
            <a:chExt cx="1589451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47" y="222330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2261085" y="3765444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2261084" y="4731652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39" name="Right Brace 38">
            <a:extLst>
              <a:ext uri="{FF2B5EF4-FFF2-40B4-BE49-F238E27FC236}">
                <a16:creationId xmlns:a16="http://schemas.microsoft.com/office/drawing/2014/main" id="{FE92BF83-8870-4BC9-8A27-14D7A33245EF}"/>
              </a:ext>
            </a:extLst>
          </p:cNvPr>
          <p:cNvSpPr/>
          <p:nvPr/>
        </p:nvSpPr>
        <p:spPr>
          <a:xfrm>
            <a:off x="3830183" y="976792"/>
            <a:ext cx="510631" cy="56411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707997" y="1956945"/>
            <a:ext cx="1404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Registration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Specification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1329705" y="128628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PNF-D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-31373" y="3595611"/>
            <a:ext cx="2143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b="1" dirty="0" err="1">
                <a:solidFill>
                  <a:srgbClr val="0000CC"/>
                </a:solidFill>
              </a:rPr>
              <a:t>CustDoc</a:t>
            </a:r>
            <a:r>
              <a:rPr lang="en-US" b="1" dirty="0">
                <a:solidFill>
                  <a:srgbClr val="0000CC"/>
                </a:solidFill>
              </a:rPr>
              <a:t> Products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Test files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Licensing agreement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196638" y="4868372"/>
            <a:ext cx="191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47" y="395632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47" y="493989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Hexagon 51">
            <a:extLst>
              <a:ext uri="{FF2B5EF4-FFF2-40B4-BE49-F238E27FC236}">
                <a16:creationId xmlns:a16="http://schemas.microsoft.com/office/drawing/2014/main" id="{82242137-CF72-4D2F-8534-9199B87B17A1}"/>
              </a:ext>
            </a:extLst>
          </p:cNvPr>
          <p:cNvSpPr/>
          <p:nvPr/>
        </p:nvSpPr>
        <p:spPr>
          <a:xfrm>
            <a:off x="4311512" y="3744742"/>
            <a:ext cx="2101987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B2C268-98F2-42EE-8CA4-561C06AE23DD}"/>
              </a:ext>
            </a:extLst>
          </p:cNvPr>
          <p:cNvSpPr txBox="1"/>
          <p:nvPr/>
        </p:nvSpPr>
        <p:spPr>
          <a:xfrm>
            <a:off x="4918124" y="3754104"/>
            <a:ext cx="1061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Package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creation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958F155-3027-497E-A692-E3CC1C9EB798}"/>
              </a:ext>
            </a:extLst>
          </p:cNvPr>
          <p:cNvGrpSpPr/>
          <p:nvPr/>
        </p:nvGrpSpPr>
        <p:grpSpPr>
          <a:xfrm>
            <a:off x="4731815" y="2880275"/>
            <a:ext cx="1276411" cy="749118"/>
            <a:chOff x="2335426" y="2513026"/>
            <a:chExt cx="1276411" cy="827074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450F4010-E763-4580-A470-61EE7B4BDDC5}"/>
                </a:ext>
              </a:extLst>
            </p:cNvPr>
            <p:cNvSpPr/>
            <p:nvPr/>
          </p:nvSpPr>
          <p:spPr>
            <a:xfrm>
              <a:off x="2335426" y="2514837"/>
              <a:ext cx="127641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DCEE339-42AD-41B1-A336-27ADB2D0DA76}"/>
                </a:ext>
              </a:extLst>
            </p:cNvPr>
            <p:cNvSpPr txBox="1"/>
            <p:nvPr/>
          </p:nvSpPr>
          <p:spPr>
            <a:xfrm>
              <a:off x="2868905" y="2513026"/>
              <a:ext cx="622286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SDK</a:t>
              </a:r>
            </a:p>
          </p:txBody>
        </p:sp>
      </p:grpSp>
      <p:pic>
        <p:nvPicPr>
          <p:cNvPr id="57" name="Picture 2" descr="C:\Users\cheung\AppData\Local\Temp\SNAGHTML1da75636.PNG">
            <a:extLst>
              <a:ext uri="{FF2B5EF4-FFF2-40B4-BE49-F238E27FC236}">
                <a16:creationId xmlns:a16="http://schemas.microsoft.com/office/drawing/2014/main" id="{2E183597-D723-44F1-8581-AAFF23B14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78" y="2965276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F181077-3C85-4507-AB7A-94BF2012B998}"/>
              </a:ext>
            </a:extLst>
          </p:cNvPr>
          <p:cNvSpPr txBox="1"/>
          <p:nvPr/>
        </p:nvSpPr>
        <p:spPr>
          <a:xfrm>
            <a:off x="4661900" y="4511237"/>
            <a:ext cx="1535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WinZIP</a:t>
            </a:r>
          </a:p>
          <a:p>
            <a:r>
              <a:rPr lang="en-US" sz="1400" dirty="0"/>
              <a:t>Validating Content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1F56F64-12BB-44DD-808F-FEEA9F56A44F}"/>
              </a:ext>
            </a:extLst>
          </p:cNvPr>
          <p:cNvGrpSpPr/>
          <p:nvPr/>
        </p:nvGrpSpPr>
        <p:grpSpPr>
          <a:xfrm>
            <a:off x="2165617" y="5608093"/>
            <a:ext cx="1870384" cy="747476"/>
            <a:chOff x="2254385" y="2514837"/>
            <a:chExt cx="1870384" cy="82526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DF9A9DC-F990-4E4F-8E19-5BC22B35530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4FEEE22-9C77-440A-B2FF-335EC091A9D1}"/>
                </a:ext>
              </a:extLst>
            </p:cNvPr>
            <p:cNvSpPr txBox="1"/>
            <p:nvPr/>
          </p:nvSpPr>
          <p:spPr>
            <a:xfrm>
              <a:off x="2254385" y="2536621"/>
              <a:ext cx="1870384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Communication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93FBBAD-BC42-4098-AB34-B336644B3826}"/>
              </a:ext>
            </a:extLst>
          </p:cNvPr>
          <p:cNvSpPr txBox="1"/>
          <p:nvPr/>
        </p:nvSpPr>
        <p:spPr>
          <a:xfrm>
            <a:off x="-6877" y="5584791"/>
            <a:ext cx="21047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Netconf Yang model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Chef Cookbooks</a:t>
            </a:r>
          </a:p>
        </p:txBody>
      </p: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221" y="5816337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C5DEE07A-B9B2-4629-8C8C-FF486D6C63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152" y="2026985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21097E2-4247-49C1-BF41-CCCD5229714C}"/>
              </a:ext>
            </a:extLst>
          </p:cNvPr>
          <p:cNvGrpSpPr/>
          <p:nvPr/>
        </p:nvGrpSpPr>
        <p:grpSpPr>
          <a:xfrm>
            <a:off x="2174207" y="951151"/>
            <a:ext cx="636713" cy="339079"/>
            <a:chOff x="2089143" y="1168321"/>
            <a:chExt cx="636713" cy="339079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4E8CF198-EC2C-4FCD-A616-1DEF3D399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088" y="1324153"/>
              <a:ext cx="343672" cy="183247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B5B24AE-9770-4B9C-B63F-0034F73140A7}"/>
                </a:ext>
              </a:extLst>
            </p:cNvPr>
            <p:cNvSpPr txBox="1"/>
            <p:nvPr/>
          </p:nvSpPr>
          <p:spPr>
            <a:xfrm>
              <a:off x="2089143" y="1168321"/>
              <a:ext cx="63671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Dublin Priority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275A194-5CBE-417C-9919-99BF1D3C1D4F}"/>
              </a:ext>
            </a:extLst>
          </p:cNvPr>
          <p:cNvSpPr txBox="1"/>
          <p:nvPr/>
        </p:nvSpPr>
        <p:spPr>
          <a:xfrm>
            <a:off x="2140867" y="1889374"/>
            <a:ext cx="63671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Dublin Priority</a:t>
            </a:r>
          </a:p>
        </p:txBody>
      </p:sp>
      <p:pic>
        <p:nvPicPr>
          <p:cNvPr id="71" name="Picture 70" descr="C:\Users\cheung\AppData\Local\Temp\SNAGHTML27d24173.PNG">
            <a:extLst>
              <a:ext uri="{FF2B5EF4-FFF2-40B4-BE49-F238E27FC236}">
                <a16:creationId xmlns:a16="http://schemas.microsoft.com/office/drawing/2014/main" id="{10948B37-BB44-4CE6-AF9B-EA0B7CA7F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838" y="3588162"/>
            <a:ext cx="1071598" cy="109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" descr="C:\Users\cheung\AppData\Local\Temp\SNAGHTMLab552d8.PNG">
            <a:extLst>
              <a:ext uri="{FF2B5EF4-FFF2-40B4-BE49-F238E27FC236}">
                <a16:creationId xmlns:a16="http://schemas.microsoft.com/office/drawing/2014/main" id="{28380483-9757-49BD-BFC8-C47B80345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78" y="0"/>
            <a:ext cx="642224" cy="64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0237294-AB2E-4DD4-8217-D13474088449}"/>
              </a:ext>
            </a:extLst>
          </p:cNvPr>
          <p:cNvSpPr/>
          <p:nvPr/>
        </p:nvSpPr>
        <p:spPr>
          <a:xfrm>
            <a:off x="2268901" y="2874844"/>
            <a:ext cx="1673728" cy="677521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7FCA147-D03C-4524-AEA3-1A6362286D22}"/>
              </a:ext>
            </a:extLst>
          </p:cNvPr>
          <p:cNvSpPr txBox="1"/>
          <p:nvPr/>
        </p:nvSpPr>
        <p:spPr>
          <a:xfrm>
            <a:off x="2359057" y="2896913"/>
            <a:ext cx="1549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Dictionary</a:t>
            </a:r>
          </a:p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Schema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AE238264-47F4-4F43-BFC8-5C669746F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783" y="2839832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A5B32F1E-EB1B-4AEA-AB8B-1985DF5B48B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561" y="2978923"/>
            <a:ext cx="280993" cy="370067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F1E21776-6A0C-453D-8E00-56441356E7FC}"/>
              </a:ext>
            </a:extLst>
          </p:cNvPr>
          <p:cNvSpPr txBox="1"/>
          <p:nvPr/>
        </p:nvSpPr>
        <p:spPr>
          <a:xfrm>
            <a:off x="475075" y="2834238"/>
            <a:ext cx="1549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PM Schema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853F08D-BB1A-4D1A-8586-EECCE792C9C3}"/>
              </a:ext>
            </a:extLst>
          </p:cNvPr>
          <p:cNvGrpSpPr/>
          <p:nvPr/>
        </p:nvGrpSpPr>
        <p:grpSpPr>
          <a:xfrm>
            <a:off x="4385221" y="1666053"/>
            <a:ext cx="4714546" cy="923330"/>
            <a:chOff x="1851819" y="1429635"/>
            <a:chExt cx="4714546" cy="923330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035AA54-6979-4107-BD06-44B98097E049}"/>
                </a:ext>
              </a:extLst>
            </p:cNvPr>
            <p:cNvSpPr txBox="1"/>
            <p:nvPr/>
          </p:nvSpPr>
          <p:spPr>
            <a:xfrm>
              <a:off x="2314365" y="1429635"/>
              <a:ext cx="4252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2. PNF Pre-Onboarding</a:t>
              </a:r>
              <a:r>
                <a:rPr lang="en-US" b="1" dirty="0">
                  <a:solidFill>
                    <a:srgbClr val="0000CC"/>
                  </a:solidFill>
                </a:rPr>
                <a:t> </a:t>
              </a:r>
              <a:r>
                <a:rPr lang="en-US" dirty="0">
                  <a:solidFill>
                    <a:srgbClr val="0000CC"/>
                  </a:solidFill>
                </a:rPr>
                <a:t>(optional): VNF-SDK (     ) can create or validate PNF Onboarding Package</a:t>
              </a:r>
            </a:p>
          </p:txBody>
        </p:sp>
        <p:pic>
          <p:nvPicPr>
            <p:cNvPr id="87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3A2C5135-4C09-4EA2-9DF6-52A88F5CC9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819" y="1518531"/>
              <a:ext cx="485315" cy="483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12243BD-3821-4EF3-B569-2B4F843F094C}"/>
                </a:ext>
              </a:extLst>
            </p:cNvPr>
            <p:cNvSpPr/>
            <p:nvPr/>
          </p:nvSpPr>
          <p:spPr>
            <a:xfrm>
              <a:off x="2398268" y="1506655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>
                  <a:solidFill>
                    <a:srgbClr val="FFFFFF"/>
                  </a:solidFill>
                  <a:latin typeface="Nokia Pure Text Light"/>
                </a:rPr>
                <a:t>2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</p:grpSp>
      <p:pic>
        <p:nvPicPr>
          <p:cNvPr id="89" name="Picture 88">
            <a:extLst>
              <a:ext uri="{FF2B5EF4-FFF2-40B4-BE49-F238E27FC236}">
                <a16:creationId xmlns:a16="http://schemas.microsoft.com/office/drawing/2014/main" id="{C6D1C1F7-2C03-405E-B9E1-C363A3D93F4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683" y="1842298"/>
            <a:ext cx="369630" cy="331436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5D0C92D8-3B22-4019-A217-B0E1065CF35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865" y="1986060"/>
            <a:ext cx="267003" cy="239413"/>
          </a:xfrm>
          <a:prstGeom prst="rect">
            <a:avLst/>
          </a:prstGeom>
        </p:spPr>
      </p:pic>
      <p:pic>
        <p:nvPicPr>
          <p:cNvPr id="68" name="Picture 2" descr="C:\Users\cheung\AppData\Local\Temp\SNAGHTML141a1196.PNG">
            <a:extLst>
              <a:ext uri="{FF2B5EF4-FFF2-40B4-BE49-F238E27FC236}">
                <a16:creationId xmlns:a16="http://schemas.microsoft.com/office/drawing/2014/main" id="{0DDB4218-207B-4519-A6AE-F80A3C96C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283" y="-1"/>
            <a:ext cx="668068" cy="64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C:\Users\cheung\AppData\Local\Temp\SNAGHTMLb14d0a1.PNG">
            <a:extLst>
              <a:ext uri="{FF2B5EF4-FFF2-40B4-BE49-F238E27FC236}">
                <a16:creationId xmlns:a16="http://schemas.microsoft.com/office/drawing/2014/main" id="{59475A8B-27D4-4DA0-85DA-3240031D3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631" y="-13353"/>
            <a:ext cx="631664" cy="63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87E3703F-3B06-454F-9241-66F1D2844F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425" y="5544262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39071254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E59C6B8-D771-4E2B-9FB4-1F73CA7386D1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1F77D5-615A-4306-AC75-846E0B4416BA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76FE83-5A50-4E3A-B3A0-37697625B9BC}"/>
                </a:ext>
              </a:extLst>
            </p:cNvPr>
            <p:cNvSpPr txBox="1"/>
            <p:nvPr/>
          </p:nvSpPr>
          <p:spPr>
            <a:xfrm>
              <a:off x="2048856" y="-13353"/>
              <a:ext cx="50257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ONBOARDING: SDC Catalog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79995D-38F4-4371-82C9-03B3304F3566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8FA9139-2EE4-4CD3-AC2D-D65D9CE00D78}"/>
              </a:ext>
            </a:extLst>
          </p:cNvPr>
          <p:cNvGrpSpPr/>
          <p:nvPr/>
        </p:nvGrpSpPr>
        <p:grpSpPr>
          <a:xfrm>
            <a:off x="7550481" y="3759124"/>
            <a:ext cx="1466946" cy="747476"/>
            <a:chOff x="2582119" y="2514837"/>
            <a:chExt cx="1342758" cy="825263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2E312D3-B29D-4B05-B54A-5BFEDCE84479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9BF0175-9D52-43B1-A72C-11C19661F50B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0DA39E-876D-43C3-BD4F-4B371AD8393D}"/>
              </a:ext>
            </a:extLst>
          </p:cNvPr>
          <p:cNvGrpSpPr/>
          <p:nvPr/>
        </p:nvGrpSpPr>
        <p:grpSpPr>
          <a:xfrm>
            <a:off x="7549794" y="3785057"/>
            <a:ext cx="413813" cy="473659"/>
            <a:chOff x="1212463" y="2713512"/>
            <a:chExt cx="789661" cy="90386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EF4141E-1B35-4B14-8346-D1E921EBE20B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B53C690-80A2-4BC6-9FD6-13BBADDA1C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14" name="Hexagon 13">
            <a:extLst>
              <a:ext uri="{FF2B5EF4-FFF2-40B4-BE49-F238E27FC236}">
                <a16:creationId xmlns:a16="http://schemas.microsoft.com/office/drawing/2014/main" id="{270BA90B-1DF1-477F-A5C9-63BA3C7D4206}"/>
              </a:ext>
            </a:extLst>
          </p:cNvPr>
          <p:cNvSpPr/>
          <p:nvPr/>
        </p:nvSpPr>
        <p:spPr>
          <a:xfrm>
            <a:off x="6133402" y="3744742"/>
            <a:ext cx="1355496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34B416-58F5-466A-ACB9-5A7A64CAA9CE}"/>
              </a:ext>
            </a:extLst>
          </p:cNvPr>
          <p:cNvSpPr txBox="1"/>
          <p:nvPr/>
        </p:nvSpPr>
        <p:spPr>
          <a:xfrm>
            <a:off x="6096541" y="3901788"/>
            <a:ext cx="144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Onboarding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04CBC9-0F7B-486A-A14C-BD4C4CACAB69}"/>
              </a:ext>
            </a:extLst>
          </p:cNvPr>
          <p:cNvSpPr txBox="1"/>
          <p:nvPr/>
        </p:nvSpPr>
        <p:spPr>
          <a:xfrm>
            <a:off x="5454926" y="4358492"/>
            <a:ext cx="98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PNF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Onboarding 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Package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1CA671-7796-423A-8658-97F5580D2B0D}"/>
              </a:ext>
            </a:extLst>
          </p:cNvPr>
          <p:cNvSpPr txBox="1"/>
          <p:nvPr/>
        </p:nvSpPr>
        <p:spPr>
          <a:xfrm>
            <a:off x="6538425" y="4457274"/>
            <a:ext cx="920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+VENDOR 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META DATA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34E1727-2621-45D6-AE1D-0DDD38D3CA0C}"/>
              </a:ext>
            </a:extLst>
          </p:cNvPr>
          <p:cNvGrpSpPr/>
          <p:nvPr/>
        </p:nvGrpSpPr>
        <p:grpSpPr>
          <a:xfrm>
            <a:off x="2220113" y="1094374"/>
            <a:ext cx="1673728" cy="747476"/>
            <a:chOff x="2335426" y="2514837"/>
            <a:chExt cx="1589451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8C01DA0-195A-4DE7-AC44-67914536BCD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5B138D-B7EC-42E8-B278-136DD1957A4F}"/>
                </a:ext>
              </a:extLst>
            </p:cNvPr>
            <p:cNvSpPr txBox="1"/>
            <p:nvPr/>
          </p:nvSpPr>
          <p:spPr>
            <a:xfrm>
              <a:off x="2507945" y="2543469"/>
              <a:ext cx="122696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24" name="Picture 2" descr="C:\Users\cheung\AppData\Local\Temp\SNAGHTML648e60b.PNG">
            <a:extLst>
              <a:ext uri="{FF2B5EF4-FFF2-40B4-BE49-F238E27FC236}">
                <a16:creationId xmlns:a16="http://schemas.microsoft.com/office/drawing/2014/main" id="{0EC7C14D-DCCD-4C41-811D-F6EA2EAA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83" y="128395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071CB5B-3945-42CA-B4EA-2E32E231A08D}"/>
              </a:ext>
            </a:extLst>
          </p:cNvPr>
          <p:cNvGrpSpPr/>
          <p:nvPr/>
        </p:nvGrpSpPr>
        <p:grpSpPr>
          <a:xfrm>
            <a:off x="2195224" y="2033721"/>
            <a:ext cx="1673728" cy="747476"/>
            <a:chOff x="2335426" y="2514837"/>
            <a:chExt cx="1589451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104A3A7-2040-4EB2-8757-44048943EAA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42AD3A-C8B6-452D-8369-9EE69A0BA6D6}"/>
                </a:ext>
              </a:extLst>
            </p:cNvPr>
            <p:cNvSpPr txBox="1"/>
            <p:nvPr/>
          </p:nvSpPr>
          <p:spPr>
            <a:xfrm>
              <a:off x="2426473" y="2543469"/>
              <a:ext cx="1389909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28" name="Picture 2" descr="C:\Users\cheung\AppData\Local\Temp\SNAGHTML648e60b.PNG">
            <a:extLst>
              <a:ext uri="{FF2B5EF4-FFF2-40B4-BE49-F238E27FC236}">
                <a16:creationId xmlns:a16="http://schemas.microsoft.com/office/drawing/2014/main" id="{E1446269-5AFC-46ED-ADD9-FED0CC8B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83" y="222330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119ACCBE-F3FC-4FDD-BD7B-4D034D48C831}"/>
              </a:ext>
            </a:extLst>
          </p:cNvPr>
          <p:cNvGrpSpPr/>
          <p:nvPr/>
        </p:nvGrpSpPr>
        <p:grpSpPr>
          <a:xfrm>
            <a:off x="2176021" y="3765444"/>
            <a:ext cx="1703535" cy="747475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37739A-D99F-4331-92FE-3FEE2866E8ED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178CC5-580E-4FE0-B7C9-62DA47241A4B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C14BAD-4625-42AA-AE97-4B41872D649D}"/>
              </a:ext>
            </a:extLst>
          </p:cNvPr>
          <p:cNvGrpSpPr/>
          <p:nvPr/>
        </p:nvGrpSpPr>
        <p:grpSpPr>
          <a:xfrm>
            <a:off x="2176020" y="4731652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89A0C946-55E4-41B3-A5EE-505FDB10001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76E9EE4-B3D3-4301-B353-7A42CA827B2C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sp>
        <p:nvSpPr>
          <p:cNvPr id="39" name="Right Brace 38">
            <a:extLst>
              <a:ext uri="{FF2B5EF4-FFF2-40B4-BE49-F238E27FC236}">
                <a16:creationId xmlns:a16="http://schemas.microsoft.com/office/drawing/2014/main" id="{FE92BF83-8870-4BC9-8A27-14D7A33245EF}"/>
              </a:ext>
            </a:extLst>
          </p:cNvPr>
          <p:cNvSpPr/>
          <p:nvPr/>
        </p:nvSpPr>
        <p:spPr>
          <a:xfrm>
            <a:off x="3745119" y="976792"/>
            <a:ext cx="510631" cy="56411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9A79F5-0E85-40F5-A89D-3F60BC65AE83}"/>
              </a:ext>
            </a:extLst>
          </p:cNvPr>
          <p:cNvGrpSpPr/>
          <p:nvPr/>
        </p:nvGrpSpPr>
        <p:grpSpPr>
          <a:xfrm>
            <a:off x="6157126" y="2944534"/>
            <a:ext cx="1276410" cy="747477"/>
            <a:chOff x="2335427" y="2514837"/>
            <a:chExt cx="1276410" cy="825263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A501FE0A-E789-4DDC-99FE-D5A5583F8BA5}"/>
                </a:ext>
              </a:extLst>
            </p:cNvPr>
            <p:cNvSpPr/>
            <p:nvPr/>
          </p:nvSpPr>
          <p:spPr>
            <a:xfrm>
              <a:off x="2335427" y="2514837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222456A-AB76-45BC-A76E-BE54BFD855CA}"/>
                </a:ext>
              </a:extLst>
            </p:cNvPr>
            <p:cNvSpPr txBox="1"/>
            <p:nvPr/>
          </p:nvSpPr>
          <p:spPr>
            <a:xfrm>
              <a:off x="2877720" y="2691183"/>
              <a:ext cx="604654" cy="441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pic>
        <p:nvPicPr>
          <p:cNvPr id="44" name="Picture 2" descr="C:\Users\cheung\AppData\Local\Temp\SNAGHTML1da75636.PNG">
            <a:extLst>
              <a:ext uri="{FF2B5EF4-FFF2-40B4-BE49-F238E27FC236}">
                <a16:creationId xmlns:a16="http://schemas.microsoft.com/office/drawing/2014/main" id="{B8657610-7286-41D7-B48C-4E504DC16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88" y="3027897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C1FFD18-60E4-4697-9673-07EB7F818C43}"/>
              </a:ext>
            </a:extLst>
          </p:cNvPr>
          <p:cNvSpPr txBox="1"/>
          <p:nvPr/>
        </p:nvSpPr>
        <p:spPr>
          <a:xfrm>
            <a:off x="622933" y="1956945"/>
            <a:ext cx="1404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VES Event 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Registration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Specification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3D4A36-0D68-4621-96B2-2380FF3D1275}"/>
              </a:ext>
            </a:extLst>
          </p:cNvPr>
          <p:cNvSpPr txBox="1"/>
          <p:nvPr/>
        </p:nvSpPr>
        <p:spPr>
          <a:xfrm>
            <a:off x="1244641" y="128628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PNF-D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E8E152-079A-4505-B7EC-C39B429DABB5}"/>
              </a:ext>
            </a:extLst>
          </p:cNvPr>
          <p:cNvSpPr txBox="1"/>
          <p:nvPr/>
        </p:nvSpPr>
        <p:spPr>
          <a:xfrm>
            <a:off x="-116437" y="3629901"/>
            <a:ext cx="21436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Manuals, Help files</a:t>
            </a:r>
          </a:p>
          <a:p>
            <a:pPr algn="r"/>
            <a:r>
              <a:rPr lang="en-US" b="1" dirty="0" err="1">
                <a:solidFill>
                  <a:srgbClr val="0000CC"/>
                </a:solidFill>
              </a:rPr>
              <a:t>CustDoc</a:t>
            </a:r>
            <a:r>
              <a:rPr lang="en-US" b="1" dirty="0">
                <a:solidFill>
                  <a:srgbClr val="0000CC"/>
                </a:solidFill>
              </a:rPr>
              <a:t> Products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Test files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Licensing agreement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826E39-B964-473F-A0B0-1CEE0C55D7B2}"/>
              </a:ext>
            </a:extLst>
          </p:cNvPr>
          <p:cNvSpPr txBox="1"/>
          <p:nvPr/>
        </p:nvSpPr>
        <p:spPr>
          <a:xfrm>
            <a:off x="111574" y="4868372"/>
            <a:ext cx="1915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Configuration Info</a:t>
            </a:r>
          </a:p>
        </p:txBody>
      </p:sp>
      <p:pic>
        <p:nvPicPr>
          <p:cNvPr id="50" name="Picture 2" descr="C:\Users\cheung\AppData\Local\Temp\SNAGHTML648e60b.PNG">
            <a:extLst>
              <a:ext uri="{FF2B5EF4-FFF2-40B4-BE49-F238E27FC236}">
                <a16:creationId xmlns:a16="http://schemas.microsoft.com/office/drawing/2014/main" id="{2EEECE42-33A1-4AAD-B175-D1AD4B38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83" y="3956324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heung\AppData\Local\Temp\SNAGHTML648e60b.PNG">
            <a:extLst>
              <a:ext uri="{FF2B5EF4-FFF2-40B4-BE49-F238E27FC236}">
                <a16:creationId xmlns:a16="http://schemas.microsoft.com/office/drawing/2014/main" id="{53260B24-7169-482F-8940-4E85926D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83" y="493989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Hexagon 51">
            <a:extLst>
              <a:ext uri="{FF2B5EF4-FFF2-40B4-BE49-F238E27FC236}">
                <a16:creationId xmlns:a16="http://schemas.microsoft.com/office/drawing/2014/main" id="{82242137-CF72-4D2F-8534-9199B87B17A1}"/>
              </a:ext>
            </a:extLst>
          </p:cNvPr>
          <p:cNvSpPr/>
          <p:nvPr/>
        </p:nvSpPr>
        <p:spPr>
          <a:xfrm>
            <a:off x="4311513" y="3744742"/>
            <a:ext cx="1355496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B2C268-98F2-42EE-8CA4-561C06AE23DD}"/>
              </a:ext>
            </a:extLst>
          </p:cNvPr>
          <p:cNvSpPr txBox="1"/>
          <p:nvPr/>
        </p:nvSpPr>
        <p:spPr>
          <a:xfrm>
            <a:off x="4467270" y="3749388"/>
            <a:ext cx="1061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Package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creation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958F155-3027-497E-A692-E3CC1C9EB798}"/>
              </a:ext>
            </a:extLst>
          </p:cNvPr>
          <p:cNvGrpSpPr/>
          <p:nvPr/>
        </p:nvGrpSpPr>
        <p:grpSpPr>
          <a:xfrm>
            <a:off x="4311513" y="2937598"/>
            <a:ext cx="1276411" cy="749118"/>
            <a:chOff x="2335426" y="2513026"/>
            <a:chExt cx="1276411" cy="827074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450F4010-E763-4580-A470-61EE7B4BDDC5}"/>
                </a:ext>
              </a:extLst>
            </p:cNvPr>
            <p:cNvSpPr/>
            <p:nvPr/>
          </p:nvSpPr>
          <p:spPr>
            <a:xfrm>
              <a:off x="2335426" y="2514837"/>
              <a:ext cx="127641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DCEE339-42AD-41B1-A336-27ADB2D0DA76}"/>
                </a:ext>
              </a:extLst>
            </p:cNvPr>
            <p:cNvSpPr txBox="1"/>
            <p:nvPr/>
          </p:nvSpPr>
          <p:spPr>
            <a:xfrm>
              <a:off x="2876920" y="2513026"/>
              <a:ext cx="606256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xNF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SDK</a:t>
              </a:r>
            </a:p>
          </p:txBody>
        </p:sp>
      </p:grpSp>
      <p:pic>
        <p:nvPicPr>
          <p:cNvPr id="57" name="Picture 2" descr="C:\Users\cheung\AppData\Local\Temp\SNAGHTML1da75636.PNG">
            <a:extLst>
              <a:ext uri="{FF2B5EF4-FFF2-40B4-BE49-F238E27FC236}">
                <a16:creationId xmlns:a16="http://schemas.microsoft.com/office/drawing/2014/main" id="{2E183597-D723-44F1-8581-AAFF23B14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476" y="3022599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F181077-3C85-4507-AB7A-94BF2012B998}"/>
              </a:ext>
            </a:extLst>
          </p:cNvPr>
          <p:cNvSpPr txBox="1"/>
          <p:nvPr/>
        </p:nvSpPr>
        <p:spPr>
          <a:xfrm>
            <a:off x="4352546" y="4778566"/>
            <a:ext cx="1535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WinZIP</a:t>
            </a:r>
          </a:p>
          <a:p>
            <a:r>
              <a:rPr lang="en-US" sz="1400" dirty="0"/>
              <a:t>Validating Content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1F56F64-12BB-44DD-808F-FEEA9F56A44F}"/>
              </a:ext>
            </a:extLst>
          </p:cNvPr>
          <p:cNvGrpSpPr/>
          <p:nvPr/>
        </p:nvGrpSpPr>
        <p:grpSpPr>
          <a:xfrm>
            <a:off x="2080553" y="5608093"/>
            <a:ext cx="1870384" cy="747476"/>
            <a:chOff x="2254385" y="2514837"/>
            <a:chExt cx="1870384" cy="82526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DF9A9DC-F990-4E4F-8E19-5BC22B35530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4FEEE22-9C77-440A-B2FF-335EC091A9D1}"/>
                </a:ext>
              </a:extLst>
            </p:cNvPr>
            <p:cNvSpPr txBox="1"/>
            <p:nvPr/>
          </p:nvSpPr>
          <p:spPr>
            <a:xfrm>
              <a:off x="2254385" y="2536621"/>
              <a:ext cx="1870384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Communication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pic>
        <p:nvPicPr>
          <p:cNvPr id="63" name="Picture 2" descr="C:\Users\cheung\AppData\Local\Temp\SNAGHTML648e60b.PNG">
            <a:extLst>
              <a:ext uri="{FF2B5EF4-FFF2-40B4-BE49-F238E27FC236}">
                <a16:creationId xmlns:a16="http://schemas.microsoft.com/office/drawing/2014/main" id="{585845E4-9007-450F-80E3-BD4EA4B6E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57" y="5816337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B6EA48C7-9B9E-4840-9ED3-C3C4BB478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005" y="4132536"/>
            <a:ext cx="283317" cy="36500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21097E2-4247-49C1-BF41-CCCD5229714C}"/>
              </a:ext>
            </a:extLst>
          </p:cNvPr>
          <p:cNvGrpSpPr/>
          <p:nvPr/>
        </p:nvGrpSpPr>
        <p:grpSpPr>
          <a:xfrm>
            <a:off x="3451226" y="951151"/>
            <a:ext cx="636713" cy="339079"/>
            <a:chOff x="2089143" y="1168321"/>
            <a:chExt cx="636713" cy="339079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4E8CF198-EC2C-4FCD-A616-1DEF3D399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088" y="1324153"/>
              <a:ext cx="343672" cy="183247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B5B24AE-9770-4B9C-B63F-0034F73140A7}"/>
                </a:ext>
              </a:extLst>
            </p:cNvPr>
            <p:cNvSpPr txBox="1"/>
            <p:nvPr/>
          </p:nvSpPr>
          <p:spPr>
            <a:xfrm>
              <a:off x="2089143" y="1168321"/>
              <a:ext cx="63671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Dublin Priority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D046DF-267D-44C2-A7DD-6971EA3291BC}"/>
              </a:ext>
            </a:extLst>
          </p:cNvPr>
          <p:cNvGrpSpPr/>
          <p:nvPr/>
        </p:nvGrpSpPr>
        <p:grpSpPr>
          <a:xfrm>
            <a:off x="3417886" y="1889374"/>
            <a:ext cx="636713" cy="320858"/>
            <a:chOff x="2055803" y="1889374"/>
            <a:chExt cx="636713" cy="320858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5DEE07A-B9B2-4629-8C8C-FF486D6C6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088" y="2026985"/>
              <a:ext cx="343672" cy="183247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275A194-5CBE-417C-9919-99BF1D3C1D4F}"/>
                </a:ext>
              </a:extLst>
            </p:cNvPr>
            <p:cNvSpPr txBox="1"/>
            <p:nvPr/>
          </p:nvSpPr>
          <p:spPr>
            <a:xfrm>
              <a:off x="2055803" y="1889374"/>
              <a:ext cx="63671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Dublin Priority</a:t>
              </a:r>
            </a:p>
          </p:txBody>
        </p:sp>
      </p:grpSp>
      <p:pic>
        <p:nvPicPr>
          <p:cNvPr id="72" name="Picture 4" descr="C:\Users\cheung\AppData\Local\Temp\SNAGHTMLab552d8.PNG">
            <a:extLst>
              <a:ext uri="{FF2B5EF4-FFF2-40B4-BE49-F238E27FC236}">
                <a16:creationId xmlns:a16="http://schemas.microsoft.com/office/drawing/2014/main" id="{F1406A45-5511-472A-93FA-C67946735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78" y="0"/>
            <a:ext cx="642224" cy="64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cheung\AppData\Local\Temp\SNAGHTMLaff501c.PNG">
            <a:extLst>
              <a:ext uri="{FF2B5EF4-FFF2-40B4-BE49-F238E27FC236}">
                <a16:creationId xmlns:a16="http://schemas.microsoft.com/office/drawing/2014/main" id="{47394979-5F7F-45A1-85A2-1AE31639F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89" y="0"/>
            <a:ext cx="644419" cy="64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78" descr="C:\Users\cheung\AppData\Local\Temp\SNAGHTML27d24173.PNG">
            <a:extLst>
              <a:ext uri="{FF2B5EF4-FFF2-40B4-BE49-F238E27FC236}">
                <a16:creationId xmlns:a16="http://schemas.microsoft.com/office/drawing/2014/main" id="{4BD84E78-7074-4C33-95C5-CE0F1C5A5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969" y="3854199"/>
            <a:ext cx="465373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2DF347E-5C89-401A-AC70-C77872633D59}"/>
              </a:ext>
            </a:extLst>
          </p:cNvPr>
          <p:cNvSpPr/>
          <p:nvPr/>
        </p:nvSpPr>
        <p:spPr>
          <a:xfrm>
            <a:off x="2183837" y="2874844"/>
            <a:ext cx="1673728" cy="677521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285FB4-B307-4F1D-9C51-E1310720C10F}"/>
              </a:ext>
            </a:extLst>
          </p:cNvPr>
          <p:cNvSpPr txBox="1"/>
          <p:nvPr/>
        </p:nvSpPr>
        <p:spPr>
          <a:xfrm>
            <a:off x="2273993" y="2896913"/>
            <a:ext cx="1549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Dictionary</a:t>
            </a:r>
          </a:p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Schema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A42069D5-3CA6-4997-830F-03A195546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291" y="2793366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CE252582-27C6-4933-B0C2-2E8375FE4629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8497" y="2978923"/>
            <a:ext cx="280993" cy="370067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A2C0DEEA-1194-48AD-AC5A-853221FB083B}"/>
              </a:ext>
            </a:extLst>
          </p:cNvPr>
          <p:cNvSpPr txBox="1"/>
          <p:nvPr/>
        </p:nvSpPr>
        <p:spPr>
          <a:xfrm>
            <a:off x="425453" y="2904159"/>
            <a:ext cx="1549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PM Dictionary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PM Schema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7ED00E5-AC8F-4C42-9542-BD63DCAE7042}"/>
              </a:ext>
            </a:extLst>
          </p:cNvPr>
          <p:cNvSpPr txBox="1"/>
          <p:nvPr/>
        </p:nvSpPr>
        <p:spPr>
          <a:xfrm>
            <a:off x="5260222" y="2079250"/>
            <a:ext cx="359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3. PNF Onboarding</a:t>
            </a:r>
            <a:r>
              <a:rPr lang="en-US" dirty="0">
                <a:solidFill>
                  <a:srgbClr val="0000CC"/>
                </a:solidFill>
              </a:rPr>
              <a:t>: PNF Package is loaded</a:t>
            </a:r>
          </a:p>
        </p:txBody>
      </p:sp>
      <p:pic>
        <p:nvPicPr>
          <p:cNvPr id="86" name="Picture 85" descr="C:\Users\cheung\AppData\Local\Temp\SNAGHTML27d24173.PNG">
            <a:extLst>
              <a:ext uri="{FF2B5EF4-FFF2-40B4-BE49-F238E27FC236}">
                <a16:creationId xmlns:a16="http://schemas.microsoft.com/office/drawing/2014/main" id="{4E314D81-D0A5-486D-9CAD-63EBED883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274" y="2047439"/>
            <a:ext cx="465373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Oval 86">
            <a:extLst>
              <a:ext uri="{FF2B5EF4-FFF2-40B4-BE49-F238E27FC236}">
                <a16:creationId xmlns:a16="http://schemas.microsoft.com/office/drawing/2014/main" id="{AF5403F1-CE1B-406D-8445-0417D835A9AD}"/>
              </a:ext>
            </a:extLst>
          </p:cNvPr>
          <p:cNvSpPr/>
          <p:nvPr/>
        </p:nvSpPr>
        <p:spPr>
          <a:xfrm>
            <a:off x="5353332" y="2169931"/>
            <a:ext cx="166662" cy="205310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0000CC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3</a:t>
            </a:r>
          </a:p>
        </p:txBody>
      </p:sp>
      <p:pic>
        <p:nvPicPr>
          <p:cNvPr id="88" name="Picture 4" descr="C:\Users\cheung\AppData\Local\Temp\SNAGHTMLb14d0a1.PNG">
            <a:extLst>
              <a:ext uri="{FF2B5EF4-FFF2-40B4-BE49-F238E27FC236}">
                <a16:creationId xmlns:a16="http://schemas.microsoft.com/office/drawing/2014/main" id="{2FB4C422-4D5F-4EA9-85E7-FB58B56A4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102" y="2046147"/>
            <a:ext cx="486085" cy="4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0659EBA8-0522-4C90-9A34-5AE04A2BE0A0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25" y="2100130"/>
            <a:ext cx="369630" cy="331436"/>
          </a:xfrm>
          <a:prstGeom prst="rect">
            <a:avLst/>
          </a:prstGeom>
        </p:spPr>
      </p:pic>
      <p:pic>
        <p:nvPicPr>
          <p:cNvPr id="75" name="Picture 8" descr="C:\Users\cheung\AppData\Local\Temp\SNAGHTMLb2abe0b.PNG">
            <a:extLst>
              <a:ext uri="{FF2B5EF4-FFF2-40B4-BE49-F238E27FC236}">
                <a16:creationId xmlns:a16="http://schemas.microsoft.com/office/drawing/2014/main" id="{229A349C-7872-4533-9922-FC1CBB3B2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887" y="-4834"/>
            <a:ext cx="68117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4F8354BD-F638-442B-ACED-8214C69F26A5}"/>
              </a:ext>
            </a:extLst>
          </p:cNvPr>
          <p:cNvSpPr txBox="1"/>
          <p:nvPr/>
        </p:nvSpPr>
        <p:spPr>
          <a:xfrm>
            <a:off x="-91941" y="5584791"/>
            <a:ext cx="21047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00CC"/>
                </a:solidFill>
              </a:rPr>
              <a:t>Ansible Playbooks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Netconf Yang model</a:t>
            </a:r>
          </a:p>
          <a:p>
            <a:pPr algn="r"/>
            <a:r>
              <a:rPr lang="en-US" b="1" dirty="0">
                <a:solidFill>
                  <a:srgbClr val="0000CC"/>
                </a:solidFill>
              </a:rPr>
              <a:t>Chef Cookbooks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134AA68A-B4D2-41C6-8F36-A452C3BB3C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767" y="5566825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15139629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6DCE1C7D-9165-4754-AB85-0D6F6F40AF01}"/>
              </a:ext>
            </a:extLst>
          </p:cNvPr>
          <p:cNvGrpSpPr/>
          <p:nvPr/>
        </p:nvGrpSpPr>
        <p:grpSpPr>
          <a:xfrm>
            <a:off x="1168859" y="1884384"/>
            <a:ext cx="3442754" cy="4781109"/>
            <a:chOff x="1168859" y="2220385"/>
            <a:chExt cx="3442754" cy="444510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9E97C624-106B-4D40-AAC5-4CD23EECE22D}"/>
                </a:ext>
              </a:extLst>
            </p:cNvPr>
            <p:cNvCxnSpPr>
              <a:cxnSpLocks/>
            </p:cNvCxnSpPr>
            <p:nvPr/>
          </p:nvCxnSpPr>
          <p:spPr>
            <a:xfrm>
              <a:off x="2920201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C61F89E-C71C-4503-8BCD-9894866411BF}"/>
                </a:ext>
              </a:extLst>
            </p:cNvPr>
            <p:cNvCxnSpPr>
              <a:cxnSpLocks/>
            </p:cNvCxnSpPr>
            <p:nvPr/>
          </p:nvCxnSpPr>
          <p:spPr>
            <a:xfrm>
              <a:off x="4611613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4180DAC-9CB6-404B-9797-00C2798E944F}"/>
                </a:ext>
              </a:extLst>
            </p:cNvPr>
            <p:cNvCxnSpPr>
              <a:cxnSpLocks/>
            </p:cNvCxnSpPr>
            <p:nvPr/>
          </p:nvCxnSpPr>
          <p:spPr>
            <a:xfrm>
              <a:off x="1168859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33A894-3FBA-46E3-B272-F156D424AFE8}"/>
              </a:ext>
            </a:extLst>
          </p:cNvPr>
          <p:cNvCxnSpPr>
            <a:cxnSpLocks/>
          </p:cNvCxnSpPr>
          <p:nvPr/>
        </p:nvCxnSpPr>
        <p:spPr>
          <a:xfrm>
            <a:off x="1168859" y="2695077"/>
            <a:ext cx="17513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E5BDA0-79E4-410E-866E-BDCA7723C4F3}"/>
              </a:ext>
            </a:extLst>
          </p:cNvPr>
          <p:cNvSpPr txBox="1"/>
          <p:nvPr/>
        </p:nvSpPr>
        <p:spPr>
          <a:xfrm>
            <a:off x="62367" y="2296023"/>
            <a:ext cx="2252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VNFD ETSI SOL001 based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B06668-8444-49D5-AE40-EB508BABEA98}"/>
              </a:ext>
            </a:extLst>
          </p:cNvPr>
          <p:cNvSpPr txBox="1"/>
          <p:nvPr/>
        </p:nvSpPr>
        <p:spPr>
          <a:xfrm>
            <a:off x="50742" y="3484503"/>
            <a:ext cx="174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template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DB0FB5-B917-43AF-B469-604EEED84D3B}"/>
              </a:ext>
            </a:extLst>
          </p:cNvPr>
          <p:cNvCxnSpPr>
            <a:cxnSpLocks/>
          </p:cNvCxnSpPr>
          <p:nvPr/>
        </p:nvCxnSpPr>
        <p:spPr>
          <a:xfrm>
            <a:off x="2920201" y="2695077"/>
            <a:ext cx="1716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4BDFCA0-CE59-4055-B2BC-51D6CCBA0E3F}"/>
              </a:ext>
            </a:extLst>
          </p:cNvPr>
          <p:cNvSpPr/>
          <p:nvPr/>
        </p:nvSpPr>
        <p:spPr>
          <a:xfrm>
            <a:off x="4718509" y="2273554"/>
            <a:ext cx="1902603" cy="34241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VOLTE workflow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A15396-E5DF-4B18-9F09-0A52AEEBE9AD}"/>
              </a:ext>
            </a:extLst>
          </p:cNvPr>
          <p:cNvSpPr/>
          <p:nvPr/>
        </p:nvSpPr>
        <p:spPr>
          <a:xfrm>
            <a:off x="4649358" y="3404487"/>
            <a:ext cx="2467855" cy="3424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vCPE </a:t>
            </a:r>
            <a:r>
              <a:rPr lang="en-US" sz="1600" dirty="0" err="1"/>
              <a:t>CreateVcpeWorkflow</a:t>
            </a:r>
            <a:endParaRPr lang="en-US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726DC1-F902-44E4-A607-0738E02E7A89}"/>
              </a:ext>
            </a:extLst>
          </p:cNvPr>
          <p:cNvCxnSpPr>
            <a:cxnSpLocks/>
          </p:cNvCxnSpPr>
          <p:nvPr/>
        </p:nvCxnSpPr>
        <p:spPr>
          <a:xfrm>
            <a:off x="4637127" y="2695077"/>
            <a:ext cx="39048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745F7F-12A1-4DC8-9E30-D11BEAAE35B1}"/>
              </a:ext>
            </a:extLst>
          </p:cNvPr>
          <p:cNvCxnSpPr>
            <a:cxnSpLocks/>
          </p:cNvCxnSpPr>
          <p:nvPr/>
        </p:nvCxnSpPr>
        <p:spPr>
          <a:xfrm flipV="1">
            <a:off x="1168859" y="3832471"/>
            <a:ext cx="1751341" cy="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1B96C0-60B1-4400-A492-28BC0FE08CA9}"/>
              </a:ext>
            </a:extLst>
          </p:cNvPr>
          <p:cNvCxnSpPr>
            <a:cxnSpLocks/>
          </p:cNvCxnSpPr>
          <p:nvPr/>
        </p:nvCxnSpPr>
        <p:spPr>
          <a:xfrm>
            <a:off x="2920201" y="3832471"/>
            <a:ext cx="16986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71D9D7D-7398-472B-8D75-1536D06753EE}"/>
              </a:ext>
            </a:extLst>
          </p:cNvPr>
          <p:cNvCxnSpPr>
            <a:cxnSpLocks/>
          </p:cNvCxnSpPr>
          <p:nvPr/>
        </p:nvCxnSpPr>
        <p:spPr>
          <a:xfrm>
            <a:off x="4637127" y="3832471"/>
            <a:ext cx="25574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CBCBEE-871F-42BF-BD03-8B5540EBD3DD}"/>
              </a:ext>
            </a:extLst>
          </p:cNvPr>
          <p:cNvCxnSpPr>
            <a:cxnSpLocks/>
          </p:cNvCxnSpPr>
          <p:nvPr/>
        </p:nvCxnSpPr>
        <p:spPr>
          <a:xfrm>
            <a:off x="7194592" y="2018651"/>
            <a:ext cx="0" cy="4646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17CB36-1657-426A-8140-FDDEB3BA8551}"/>
              </a:ext>
            </a:extLst>
          </p:cNvPr>
          <p:cNvCxnSpPr>
            <a:cxnSpLocks/>
          </p:cNvCxnSpPr>
          <p:nvPr/>
        </p:nvCxnSpPr>
        <p:spPr>
          <a:xfrm>
            <a:off x="8541955" y="2018652"/>
            <a:ext cx="0" cy="4646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418EBC1-9783-4ACD-95C9-79213E8106DC}"/>
              </a:ext>
            </a:extLst>
          </p:cNvPr>
          <p:cNvCxnSpPr>
            <a:cxnSpLocks/>
          </p:cNvCxnSpPr>
          <p:nvPr/>
        </p:nvCxnSpPr>
        <p:spPr>
          <a:xfrm>
            <a:off x="280582" y="3832471"/>
            <a:ext cx="8882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F791ACB-8719-4166-91CA-CB784BE223ED}"/>
              </a:ext>
            </a:extLst>
          </p:cNvPr>
          <p:cNvCxnSpPr>
            <a:cxnSpLocks/>
          </p:cNvCxnSpPr>
          <p:nvPr/>
        </p:nvCxnSpPr>
        <p:spPr>
          <a:xfrm>
            <a:off x="280581" y="2683055"/>
            <a:ext cx="8882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575B970-5D76-4774-B603-F1F37C8FC7A1}"/>
              </a:ext>
            </a:extLst>
          </p:cNvPr>
          <p:cNvSpPr txBox="1"/>
          <p:nvPr/>
        </p:nvSpPr>
        <p:spPr>
          <a:xfrm>
            <a:off x="598959" y="1005044"/>
            <a:ext cx="1041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Pre-onboarding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D18A8B-F35A-4291-AEF3-80BEAD63B40F}"/>
              </a:ext>
            </a:extLst>
          </p:cNvPr>
          <p:cNvSpPr txBox="1"/>
          <p:nvPr/>
        </p:nvSpPr>
        <p:spPr>
          <a:xfrm>
            <a:off x="2300058" y="982308"/>
            <a:ext cx="1915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Onboarding   </a:t>
            </a:r>
          </a:p>
          <a:p>
            <a:r>
              <a:rPr lang="en-US" sz="1400" dirty="0"/>
              <a:t>Design Time</a:t>
            </a:r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0AA40B99-1213-4A26-840D-AFC4CB787F1D}"/>
              </a:ext>
            </a:extLst>
          </p:cNvPr>
          <p:cNvSpPr/>
          <p:nvPr/>
        </p:nvSpPr>
        <p:spPr>
          <a:xfrm>
            <a:off x="3153473" y="2151140"/>
            <a:ext cx="797331" cy="442372"/>
          </a:xfrm>
          <a:prstGeom prst="cub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VNF</a:t>
            </a:r>
          </a:p>
          <a:p>
            <a:pPr algn="ctr"/>
            <a:r>
              <a:rPr lang="en-US" sz="1200" dirty="0"/>
              <a:t>SOL001</a:t>
            </a:r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ED9917A2-C4D7-4940-84F0-5A01C2AEA241}"/>
              </a:ext>
            </a:extLst>
          </p:cNvPr>
          <p:cNvSpPr/>
          <p:nvPr/>
        </p:nvSpPr>
        <p:spPr>
          <a:xfrm>
            <a:off x="101412" y="2768182"/>
            <a:ext cx="979861" cy="525687"/>
          </a:xfrm>
          <a:prstGeom prst="cub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Vendor VNF CSAR</a:t>
            </a:r>
          </a:p>
        </p:txBody>
      </p:sp>
      <p:sp>
        <p:nvSpPr>
          <p:cNvPr id="31" name="Wave 30">
            <a:extLst>
              <a:ext uri="{FF2B5EF4-FFF2-40B4-BE49-F238E27FC236}">
                <a16:creationId xmlns:a16="http://schemas.microsoft.com/office/drawing/2014/main" id="{ECED2B5C-6A2B-4323-B6E8-7B9BEE5A80AB}"/>
              </a:ext>
            </a:extLst>
          </p:cNvPr>
          <p:cNvSpPr/>
          <p:nvPr/>
        </p:nvSpPr>
        <p:spPr>
          <a:xfrm>
            <a:off x="93161" y="3916641"/>
            <a:ext cx="824737" cy="586965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heat template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EB9E3BA-7A5F-4073-AD4E-694787467492}"/>
              </a:ext>
            </a:extLst>
          </p:cNvPr>
          <p:cNvSpPr/>
          <p:nvPr/>
        </p:nvSpPr>
        <p:spPr>
          <a:xfrm>
            <a:off x="4571667" y="4882156"/>
            <a:ext cx="2870134" cy="342413"/>
          </a:xfrm>
          <a:prstGeom prst="rect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 err="1"/>
              <a:t>vCPE</a:t>
            </a:r>
            <a:r>
              <a:rPr lang="en-US" sz="1600" dirty="0"/>
              <a:t> </a:t>
            </a:r>
            <a:r>
              <a:rPr lang="en-US" sz="1600" dirty="0" err="1"/>
              <a:t>Create&amp;ActivateWorkflow</a:t>
            </a:r>
            <a:endParaRPr lang="en-US" sz="1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34B5E68-6857-403F-8B9E-130EE6214D17}"/>
              </a:ext>
            </a:extLst>
          </p:cNvPr>
          <p:cNvCxnSpPr>
            <a:cxnSpLocks/>
          </p:cNvCxnSpPr>
          <p:nvPr/>
        </p:nvCxnSpPr>
        <p:spPr>
          <a:xfrm>
            <a:off x="2920201" y="5325991"/>
            <a:ext cx="16986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3B71CA5-CB78-458F-A63F-D6134650B67A}"/>
              </a:ext>
            </a:extLst>
          </p:cNvPr>
          <p:cNvCxnSpPr>
            <a:cxnSpLocks/>
          </p:cNvCxnSpPr>
          <p:nvPr/>
        </p:nvCxnSpPr>
        <p:spPr>
          <a:xfrm>
            <a:off x="4637127" y="5325991"/>
            <a:ext cx="25574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468631B-9A69-4E2C-AF98-FA7DF2EA0844}"/>
              </a:ext>
            </a:extLst>
          </p:cNvPr>
          <p:cNvSpPr/>
          <p:nvPr/>
        </p:nvSpPr>
        <p:spPr>
          <a:xfrm>
            <a:off x="1837125" y="4981940"/>
            <a:ext cx="969427" cy="641673"/>
          </a:xfrm>
          <a:prstGeom prst="roundRect">
            <a:avLst>
              <a:gd name="adj" fmla="val 14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PNF defined by UI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B6FE73B-475C-4531-91E9-37C45A2AFE7C}"/>
              </a:ext>
            </a:extLst>
          </p:cNvPr>
          <p:cNvSpPr/>
          <p:nvPr/>
        </p:nvSpPr>
        <p:spPr>
          <a:xfrm>
            <a:off x="2996095" y="3484503"/>
            <a:ext cx="957479" cy="282215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C6D835-11B7-44DA-9DC5-8A36508665ED}"/>
              </a:ext>
            </a:extLst>
          </p:cNvPr>
          <p:cNvSpPr txBox="1"/>
          <p:nvPr/>
        </p:nvSpPr>
        <p:spPr>
          <a:xfrm>
            <a:off x="3231929" y="6015603"/>
            <a:ext cx="58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AID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039738B-6DE5-49B1-A7F4-ADC0AD5A1D4D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893DF3C-65D0-47FF-86D6-74952CD0D200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6708BAA-7DFD-42ED-BEDD-030E8C0BF03F}"/>
                </a:ext>
              </a:extLst>
            </p:cNvPr>
            <p:cNvSpPr txBox="1"/>
            <p:nvPr/>
          </p:nvSpPr>
          <p:spPr>
            <a:xfrm>
              <a:off x="1741887" y="-13353"/>
              <a:ext cx="56396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xNF ONBOARDING Dependencies R3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F236ABB-8155-462A-8DC5-4EBC6701B507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pic>
        <p:nvPicPr>
          <p:cNvPr id="44" name="Picture 4" descr="C:\Users\cheung\AppData\Local\Temp\SNAGHTMLab552d8.PNG">
            <a:extLst>
              <a:ext uri="{FF2B5EF4-FFF2-40B4-BE49-F238E27FC236}">
                <a16:creationId xmlns:a16="http://schemas.microsoft.com/office/drawing/2014/main" id="{2563C9CF-10A1-47E3-9D20-ADA795E07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78" y="0"/>
            <a:ext cx="642224" cy="64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heung\AppData\Local\Temp\SNAGHTMLaff501c.PNG">
            <a:extLst>
              <a:ext uri="{FF2B5EF4-FFF2-40B4-BE49-F238E27FC236}">
                <a16:creationId xmlns:a16="http://schemas.microsoft.com/office/drawing/2014/main" id="{400C45B8-E8B6-43B2-B95E-B40A0B1D3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89" y="0"/>
            <a:ext cx="644419" cy="64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C:\Users\cheung\AppData\Local\Temp\SNAGHTMLb2abe0b.PNG">
            <a:extLst>
              <a:ext uri="{FF2B5EF4-FFF2-40B4-BE49-F238E27FC236}">
                <a16:creationId xmlns:a16="http://schemas.microsoft.com/office/drawing/2014/main" id="{B7386693-264E-462F-A1E3-1311A175E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887" y="-4834"/>
            <a:ext cx="68117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cheung\AppData\Local\Temp\SNAGHTMLaff501c.PNG">
            <a:extLst>
              <a:ext uri="{FF2B5EF4-FFF2-40B4-BE49-F238E27FC236}">
                <a16:creationId xmlns:a16="http://schemas.microsoft.com/office/drawing/2014/main" id="{945DD902-F117-4028-AFC1-319121427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010" y="565527"/>
            <a:ext cx="564114" cy="53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cheung\AppData\Local\Temp\SNAGHTML141a1196.PNG">
            <a:extLst>
              <a:ext uri="{FF2B5EF4-FFF2-40B4-BE49-F238E27FC236}">
                <a16:creationId xmlns:a16="http://schemas.microsoft.com/office/drawing/2014/main" id="{88C95E0C-87D6-416A-8ED7-442C08DE8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7" y="530172"/>
            <a:ext cx="560450" cy="53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Cube 53">
            <a:extLst>
              <a:ext uri="{FF2B5EF4-FFF2-40B4-BE49-F238E27FC236}">
                <a16:creationId xmlns:a16="http://schemas.microsoft.com/office/drawing/2014/main" id="{4A283681-FE70-4A95-9B1D-7DEA024ED8F5}"/>
              </a:ext>
            </a:extLst>
          </p:cNvPr>
          <p:cNvSpPr/>
          <p:nvPr/>
        </p:nvSpPr>
        <p:spPr>
          <a:xfrm>
            <a:off x="3020596" y="3893324"/>
            <a:ext cx="907466" cy="43567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TOSCA AID VNF </a:t>
            </a:r>
          </a:p>
        </p:txBody>
      </p:sp>
      <p:sp>
        <p:nvSpPr>
          <p:cNvPr id="55" name="Cube 54">
            <a:extLst>
              <a:ext uri="{FF2B5EF4-FFF2-40B4-BE49-F238E27FC236}">
                <a16:creationId xmlns:a16="http://schemas.microsoft.com/office/drawing/2014/main" id="{760557EE-9DD4-4105-BF7D-DDAC3F86E60A}"/>
              </a:ext>
            </a:extLst>
          </p:cNvPr>
          <p:cNvSpPr/>
          <p:nvPr/>
        </p:nvSpPr>
        <p:spPr>
          <a:xfrm>
            <a:off x="3056622" y="5465794"/>
            <a:ext cx="836291" cy="435676"/>
          </a:xfrm>
          <a:prstGeom prst="cube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TOSCA AID PNF</a:t>
            </a:r>
          </a:p>
        </p:txBody>
      </p:sp>
      <p:pic>
        <p:nvPicPr>
          <p:cNvPr id="53" name="Picture 2" descr="C:\Users\cheung\AppData\Local\Temp\SNAGHTML1420a109.PNG">
            <a:extLst>
              <a:ext uri="{FF2B5EF4-FFF2-40B4-BE49-F238E27FC236}">
                <a16:creationId xmlns:a16="http://schemas.microsoft.com/office/drawing/2014/main" id="{C5468CBA-D645-44A3-B681-3118801F5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565" y="5440125"/>
            <a:ext cx="525565" cy="52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A8DF9BCB-93EF-47E4-80FE-3AE84CB40FA6}"/>
              </a:ext>
            </a:extLst>
          </p:cNvPr>
          <p:cNvGrpSpPr/>
          <p:nvPr/>
        </p:nvGrpSpPr>
        <p:grpSpPr>
          <a:xfrm>
            <a:off x="2299777" y="1487479"/>
            <a:ext cx="1276410" cy="548953"/>
            <a:chOff x="2244956" y="2164390"/>
            <a:chExt cx="1276410" cy="82526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7FE22C47-E678-447A-8F8D-2C3850236120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84AB8B0-F795-47E9-BAD2-6B3AA4E2BBE5}"/>
                </a:ext>
              </a:extLst>
            </p:cNvPr>
            <p:cNvSpPr txBox="1"/>
            <p:nvPr/>
          </p:nvSpPr>
          <p:spPr>
            <a:xfrm>
              <a:off x="2651468" y="2265117"/>
              <a:ext cx="604653" cy="6015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pic>
        <p:nvPicPr>
          <p:cNvPr id="59" name="Picture 2" descr="C:\Users\cheung\AppData\Local\Temp\SNAGHTML1da75636.PNG">
            <a:extLst>
              <a:ext uri="{FF2B5EF4-FFF2-40B4-BE49-F238E27FC236}">
                <a16:creationId xmlns:a16="http://schemas.microsoft.com/office/drawing/2014/main" id="{65F5DA8D-5C51-485B-8136-D26CD892C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65" y="1473194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B4817D69-4D87-4703-B4F3-73950B5C1BEA}"/>
              </a:ext>
            </a:extLst>
          </p:cNvPr>
          <p:cNvGrpSpPr/>
          <p:nvPr/>
        </p:nvGrpSpPr>
        <p:grpSpPr>
          <a:xfrm>
            <a:off x="4001245" y="1480059"/>
            <a:ext cx="1276410" cy="548953"/>
            <a:chOff x="2244956" y="2164390"/>
            <a:chExt cx="1276410" cy="825263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4DF6E4A6-9620-4E12-A7FB-152FF1F715DD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AD248BB-5378-4062-B5B9-8A2DB806A194}"/>
                </a:ext>
              </a:extLst>
            </p:cNvPr>
            <p:cNvSpPr txBox="1"/>
            <p:nvPr/>
          </p:nvSpPr>
          <p:spPr>
            <a:xfrm>
              <a:off x="2636297" y="2265117"/>
              <a:ext cx="479619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SO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7BD4CDB-DB6E-40AA-AFDA-649BB85F7BD3}"/>
              </a:ext>
            </a:extLst>
          </p:cNvPr>
          <p:cNvGrpSpPr/>
          <p:nvPr/>
        </p:nvGrpSpPr>
        <p:grpSpPr>
          <a:xfrm>
            <a:off x="6350115" y="1390550"/>
            <a:ext cx="1436547" cy="707886"/>
            <a:chOff x="2104260" y="2013665"/>
            <a:chExt cx="1436547" cy="1064194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75AF156C-A2B3-40F3-BF9B-9160876FC31D}"/>
                </a:ext>
              </a:extLst>
            </p:cNvPr>
            <p:cNvSpPr/>
            <p:nvPr/>
          </p:nvSpPr>
          <p:spPr>
            <a:xfrm>
              <a:off x="2133991" y="2146365"/>
              <a:ext cx="1387375" cy="84329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99B5D3F-ABC2-428D-8D1F-B8CAF365EBC9}"/>
                </a:ext>
              </a:extLst>
            </p:cNvPr>
            <p:cNvSpPr txBox="1"/>
            <p:nvPr/>
          </p:nvSpPr>
          <p:spPr>
            <a:xfrm>
              <a:off x="2104260" y="2013665"/>
              <a:ext cx="1436547" cy="1064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SDNC/APPC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Multi-VIM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8B892BF-6B19-4AFA-AD9C-86140BE4B7D8}"/>
              </a:ext>
            </a:extLst>
          </p:cNvPr>
          <p:cNvGrpSpPr/>
          <p:nvPr/>
        </p:nvGrpSpPr>
        <p:grpSpPr>
          <a:xfrm>
            <a:off x="7811638" y="1471004"/>
            <a:ext cx="1276410" cy="548953"/>
            <a:chOff x="2244956" y="2164390"/>
            <a:chExt cx="1276410" cy="825263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810D03A4-9F52-4CDF-B501-400CD784EE97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F005D45-B2C9-4E55-9FA6-FDF5E8FC0A50}"/>
                </a:ext>
              </a:extLst>
            </p:cNvPr>
            <p:cNvSpPr txBox="1"/>
            <p:nvPr/>
          </p:nvSpPr>
          <p:spPr>
            <a:xfrm>
              <a:off x="2581923" y="2265117"/>
              <a:ext cx="588367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VFC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2403A6D-2574-4129-A51F-64940D2ED050}"/>
              </a:ext>
            </a:extLst>
          </p:cNvPr>
          <p:cNvGrpSpPr/>
          <p:nvPr/>
        </p:nvGrpSpPr>
        <p:grpSpPr>
          <a:xfrm>
            <a:off x="558328" y="1508514"/>
            <a:ext cx="1276410" cy="548953"/>
            <a:chOff x="2244956" y="2164390"/>
            <a:chExt cx="1276410" cy="825263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6A432E37-515C-4081-8937-E6C1034FEB1D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91D4201-1350-4705-A9AB-6C70FDC3087A}"/>
                </a:ext>
              </a:extLst>
            </p:cNvPr>
            <p:cNvSpPr txBox="1"/>
            <p:nvPr/>
          </p:nvSpPr>
          <p:spPr>
            <a:xfrm>
              <a:off x="2323712" y="2265117"/>
              <a:ext cx="1104791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 SDK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81858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E290313-DB2C-448B-8C0D-E0450055E2B4}"/>
              </a:ext>
            </a:extLst>
          </p:cNvPr>
          <p:cNvGrpSpPr/>
          <p:nvPr/>
        </p:nvGrpSpPr>
        <p:grpSpPr>
          <a:xfrm>
            <a:off x="1168859" y="1884384"/>
            <a:ext cx="3442754" cy="4781109"/>
            <a:chOff x="1168859" y="2220385"/>
            <a:chExt cx="3442754" cy="444510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46E3760-D6FB-42FE-A43E-1F4AB60DBD9C}"/>
                </a:ext>
              </a:extLst>
            </p:cNvPr>
            <p:cNvCxnSpPr>
              <a:cxnSpLocks/>
            </p:cNvCxnSpPr>
            <p:nvPr/>
          </p:nvCxnSpPr>
          <p:spPr>
            <a:xfrm>
              <a:off x="2920201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469390F-A1E5-4048-B775-317B51719435}"/>
                </a:ext>
              </a:extLst>
            </p:cNvPr>
            <p:cNvCxnSpPr>
              <a:cxnSpLocks/>
            </p:cNvCxnSpPr>
            <p:nvPr/>
          </p:nvCxnSpPr>
          <p:spPr>
            <a:xfrm>
              <a:off x="4611613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A99A21F-0769-40A8-8C2E-1150327C58CA}"/>
                </a:ext>
              </a:extLst>
            </p:cNvPr>
            <p:cNvCxnSpPr>
              <a:cxnSpLocks/>
            </p:cNvCxnSpPr>
            <p:nvPr/>
          </p:nvCxnSpPr>
          <p:spPr>
            <a:xfrm>
              <a:off x="1168859" y="2220385"/>
              <a:ext cx="0" cy="44451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4E55EF-781F-475B-9CC0-D2ADE5990421}"/>
              </a:ext>
            </a:extLst>
          </p:cNvPr>
          <p:cNvCxnSpPr>
            <a:cxnSpLocks/>
          </p:cNvCxnSpPr>
          <p:nvPr/>
        </p:nvCxnSpPr>
        <p:spPr>
          <a:xfrm>
            <a:off x="1168859" y="2695077"/>
            <a:ext cx="17513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051BC3B-080B-4247-9627-C054E4C1BBCA}"/>
              </a:ext>
            </a:extLst>
          </p:cNvPr>
          <p:cNvSpPr txBox="1"/>
          <p:nvPr/>
        </p:nvSpPr>
        <p:spPr>
          <a:xfrm>
            <a:off x="62367" y="2296023"/>
            <a:ext cx="240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VNFD, </a:t>
            </a:r>
            <a:r>
              <a:rPr lang="en-US" sz="1600" b="1" dirty="0">
                <a:solidFill>
                  <a:srgbClr val="FF0000"/>
                </a:solidFill>
              </a:rPr>
              <a:t>PNFD</a:t>
            </a:r>
            <a:r>
              <a:rPr lang="en-US" sz="1600" dirty="0"/>
              <a:t> ETSI SOL001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9D97DD-70B6-4A60-81E1-2126080E15F8}"/>
              </a:ext>
            </a:extLst>
          </p:cNvPr>
          <p:cNvSpPr txBox="1"/>
          <p:nvPr/>
        </p:nvSpPr>
        <p:spPr>
          <a:xfrm>
            <a:off x="50742" y="3484503"/>
            <a:ext cx="174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template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1F90B3-6528-4930-B6CD-F52FAD10AF7F}"/>
              </a:ext>
            </a:extLst>
          </p:cNvPr>
          <p:cNvCxnSpPr>
            <a:cxnSpLocks/>
          </p:cNvCxnSpPr>
          <p:nvPr/>
        </p:nvCxnSpPr>
        <p:spPr>
          <a:xfrm>
            <a:off x="2920201" y="2695077"/>
            <a:ext cx="1716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32602D3-3892-4FE2-B347-38F6FF348670}"/>
              </a:ext>
            </a:extLst>
          </p:cNvPr>
          <p:cNvSpPr/>
          <p:nvPr/>
        </p:nvSpPr>
        <p:spPr>
          <a:xfrm>
            <a:off x="4718509" y="2273554"/>
            <a:ext cx="1902603" cy="34241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VOLTE workflow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90C427-BF7A-4396-A1CE-386B038AD50B}"/>
              </a:ext>
            </a:extLst>
          </p:cNvPr>
          <p:cNvSpPr/>
          <p:nvPr/>
        </p:nvSpPr>
        <p:spPr>
          <a:xfrm>
            <a:off x="4649358" y="3404487"/>
            <a:ext cx="2467855" cy="3424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vCPE </a:t>
            </a:r>
            <a:r>
              <a:rPr lang="en-US" sz="1600" dirty="0" err="1"/>
              <a:t>CreateVcpeWorkflow</a:t>
            </a:r>
            <a:endParaRPr lang="en-US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326F2C0-6DFA-4E1A-81F5-C1B8D9A47B3C}"/>
              </a:ext>
            </a:extLst>
          </p:cNvPr>
          <p:cNvCxnSpPr>
            <a:cxnSpLocks/>
          </p:cNvCxnSpPr>
          <p:nvPr/>
        </p:nvCxnSpPr>
        <p:spPr>
          <a:xfrm>
            <a:off x="4637127" y="2695077"/>
            <a:ext cx="39048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76CBAF-2A03-43AB-BEB5-6B059CDA0079}"/>
              </a:ext>
            </a:extLst>
          </p:cNvPr>
          <p:cNvCxnSpPr>
            <a:cxnSpLocks/>
          </p:cNvCxnSpPr>
          <p:nvPr/>
        </p:nvCxnSpPr>
        <p:spPr>
          <a:xfrm flipV="1">
            <a:off x="1168859" y="3832471"/>
            <a:ext cx="1751341" cy="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8A1F43C-2076-4540-8EDC-4B3BBCE728A0}"/>
              </a:ext>
            </a:extLst>
          </p:cNvPr>
          <p:cNvCxnSpPr>
            <a:cxnSpLocks/>
          </p:cNvCxnSpPr>
          <p:nvPr/>
        </p:nvCxnSpPr>
        <p:spPr>
          <a:xfrm>
            <a:off x="2920201" y="3832471"/>
            <a:ext cx="16986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2E4D02-EC27-4AC3-A151-DC3132CCD951}"/>
              </a:ext>
            </a:extLst>
          </p:cNvPr>
          <p:cNvCxnSpPr>
            <a:cxnSpLocks/>
          </p:cNvCxnSpPr>
          <p:nvPr/>
        </p:nvCxnSpPr>
        <p:spPr>
          <a:xfrm>
            <a:off x="4637127" y="3832471"/>
            <a:ext cx="25574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4FFAC35-5256-4092-A5FB-56BF48A833A4}"/>
              </a:ext>
            </a:extLst>
          </p:cNvPr>
          <p:cNvCxnSpPr>
            <a:cxnSpLocks/>
          </p:cNvCxnSpPr>
          <p:nvPr/>
        </p:nvCxnSpPr>
        <p:spPr>
          <a:xfrm>
            <a:off x="7194592" y="2018651"/>
            <a:ext cx="0" cy="4646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BAFDCD-AA69-4356-800C-D8D11CE2B178}"/>
              </a:ext>
            </a:extLst>
          </p:cNvPr>
          <p:cNvCxnSpPr>
            <a:cxnSpLocks/>
          </p:cNvCxnSpPr>
          <p:nvPr/>
        </p:nvCxnSpPr>
        <p:spPr>
          <a:xfrm>
            <a:off x="8541955" y="2018652"/>
            <a:ext cx="0" cy="4646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C6744BD-7D1A-40A8-AD45-5B20F55354C4}"/>
              </a:ext>
            </a:extLst>
          </p:cNvPr>
          <p:cNvCxnSpPr>
            <a:cxnSpLocks/>
          </p:cNvCxnSpPr>
          <p:nvPr/>
        </p:nvCxnSpPr>
        <p:spPr>
          <a:xfrm>
            <a:off x="280582" y="3832471"/>
            <a:ext cx="8882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CB3958-337A-4CF3-A03B-78C01D63B7E0}"/>
              </a:ext>
            </a:extLst>
          </p:cNvPr>
          <p:cNvCxnSpPr>
            <a:cxnSpLocks/>
          </p:cNvCxnSpPr>
          <p:nvPr/>
        </p:nvCxnSpPr>
        <p:spPr>
          <a:xfrm>
            <a:off x="280581" y="2683055"/>
            <a:ext cx="8882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614B5B-E654-4046-851A-CCCA6019EDFC}"/>
              </a:ext>
            </a:extLst>
          </p:cNvPr>
          <p:cNvSpPr txBox="1"/>
          <p:nvPr/>
        </p:nvSpPr>
        <p:spPr>
          <a:xfrm>
            <a:off x="598959" y="1005044"/>
            <a:ext cx="1041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Pre-onboarding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1FDACD-EA43-4FA0-903C-B6A34E3C901B}"/>
              </a:ext>
            </a:extLst>
          </p:cNvPr>
          <p:cNvSpPr txBox="1"/>
          <p:nvPr/>
        </p:nvSpPr>
        <p:spPr>
          <a:xfrm>
            <a:off x="2300058" y="982308"/>
            <a:ext cx="1915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Onboarding   </a:t>
            </a:r>
          </a:p>
          <a:p>
            <a:r>
              <a:rPr lang="en-US" sz="1400" dirty="0"/>
              <a:t>Design Time</a:t>
            </a:r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732FF307-A000-4F3B-A455-314697E03BE1}"/>
              </a:ext>
            </a:extLst>
          </p:cNvPr>
          <p:cNvSpPr/>
          <p:nvPr/>
        </p:nvSpPr>
        <p:spPr>
          <a:xfrm>
            <a:off x="3037860" y="2214201"/>
            <a:ext cx="848658" cy="442372"/>
          </a:xfrm>
          <a:prstGeom prst="cub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VNF</a:t>
            </a:r>
          </a:p>
          <a:p>
            <a:pPr algn="ctr"/>
            <a:r>
              <a:rPr lang="en-US" sz="1200" dirty="0"/>
              <a:t>SOL001</a:t>
            </a:r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E6BD2B83-1982-4227-8768-0E13A25CDFFC}"/>
              </a:ext>
            </a:extLst>
          </p:cNvPr>
          <p:cNvSpPr/>
          <p:nvPr/>
        </p:nvSpPr>
        <p:spPr>
          <a:xfrm>
            <a:off x="3020596" y="3893324"/>
            <a:ext cx="907466" cy="43567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TOSCA AID VNF </a:t>
            </a:r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7E3C0436-7FB9-4E31-8E7D-04614723A529}"/>
              </a:ext>
            </a:extLst>
          </p:cNvPr>
          <p:cNvSpPr/>
          <p:nvPr/>
        </p:nvSpPr>
        <p:spPr>
          <a:xfrm>
            <a:off x="101412" y="2768182"/>
            <a:ext cx="979861" cy="525687"/>
          </a:xfrm>
          <a:prstGeom prst="cub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Vendor </a:t>
            </a:r>
            <a:r>
              <a:rPr lang="en-US" sz="1200" b="1" dirty="0">
                <a:solidFill>
                  <a:srgbClr val="FF0000"/>
                </a:solidFill>
              </a:rPr>
              <a:t>VNF </a:t>
            </a:r>
            <a:r>
              <a:rPr lang="en-US" sz="1200" dirty="0"/>
              <a:t>CSAR</a:t>
            </a:r>
          </a:p>
        </p:txBody>
      </p:sp>
      <p:sp>
        <p:nvSpPr>
          <p:cNvPr id="32" name="Wave 31">
            <a:extLst>
              <a:ext uri="{FF2B5EF4-FFF2-40B4-BE49-F238E27FC236}">
                <a16:creationId xmlns:a16="http://schemas.microsoft.com/office/drawing/2014/main" id="{C91E91CA-1F30-4141-BB6C-5076B45F633C}"/>
              </a:ext>
            </a:extLst>
          </p:cNvPr>
          <p:cNvSpPr/>
          <p:nvPr/>
        </p:nvSpPr>
        <p:spPr>
          <a:xfrm>
            <a:off x="93161" y="3916641"/>
            <a:ext cx="824737" cy="586965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heat template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7E2898-99A7-444E-9876-3F59D23E4945}"/>
              </a:ext>
            </a:extLst>
          </p:cNvPr>
          <p:cNvSpPr/>
          <p:nvPr/>
        </p:nvSpPr>
        <p:spPr>
          <a:xfrm>
            <a:off x="4571667" y="4882156"/>
            <a:ext cx="2870134" cy="342413"/>
          </a:xfrm>
          <a:prstGeom prst="rect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 err="1"/>
              <a:t>vCPE</a:t>
            </a:r>
            <a:r>
              <a:rPr lang="en-US" sz="1600" dirty="0"/>
              <a:t> </a:t>
            </a:r>
            <a:r>
              <a:rPr lang="en-US" sz="1600" dirty="0" err="1"/>
              <a:t>Create&amp;ActivateWorkflow</a:t>
            </a:r>
            <a:endParaRPr lang="en-US" sz="16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8F096D-D883-4871-A34E-8B615E435091}"/>
              </a:ext>
            </a:extLst>
          </p:cNvPr>
          <p:cNvCxnSpPr>
            <a:cxnSpLocks/>
          </p:cNvCxnSpPr>
          <p:nvPr/>
        </p:nvCxnSpPr>
        <p:spPr>
          <a:xfrm>
            <a:off x="2920201" y="5325991"/>
            <a:ext cx="16986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E0D37E-DED7-4419-A427-140F931774E1}"/>
              </a:ext>
            </a:extLst>
          </p:cNvPr>
          <p:cNvCxnSpPr>
            <a:cxnSpLocks/>
          </p:cNvCxnSpPr>
          <p:nvPr/>
        </p:nvCxnSpPr>
        <p:spPr>
          <a:xfrm>
            <a:off x="4637127" y="5325991"/>
            <a:ext cx="25574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be 35">
            <a:extLst>
              <a:ext uri="{FF2B5EF4-FFF2-40B4-BE49-F238E27FC236}">
                <a16:creationId xmlns:a16="http://schemas.microsoft.com/office/drawing/2014/main" id="{08D02EAB-5D7E-456E-9332-6EA7B61B2EEE}"/>
              </a:ext>
            </a:extLst>
          </p:cNvPr>
          <p:cNvSpPr/>
          <p:nvPr/>
        </p:nvSpPr>
        <p:spPr>
          <a:xfrm>
            <a:off x="3056622" y="5465794"/>
            <a:ext cx="836291" cy="435676"/>
          </a:xfrm>
          <a:prstGeom prst="cube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TOSCA AID PNF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7FD643F-ADFE-4A2D-AF4F-63CCD4298106}"/>
              </a:ext>
            </a:extLst>
          </p:cNvPr>
          <p:cNvSpPr/>
          <p:nvPr/>
        </p:nvSpPr>
        <p:spPr>
          <a:xfrm>
            <a:off x="1588471" y="5005154"/>
            <a:ext cx="969427" cy="641673"/>
          </a:xfrm>
          <a:prstGeom prst="roundRect">
            <a:avLst>
              <a:gd name="adj" fmla="val 14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PNF defined by UI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22575A3-E707-4799-B0BF-B120BFB4F5FF}"/>
              </a:ext>
            </a:extLst>
          </p:cNvPr>
          <p:cNvSpPr/>
          <p:nvPr/>
        </p:nvSpPr>
        <p:spPr>
          <a:xfrm>
            <a:off x="2996095" y="3484503"/>
            <a:ext cx="957479" cy="282215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9EBF14-1FF4-4A1E-9028-0936DC904E1D}"/>
              </a:ext>
            </a:extLst>
          </p:cNvPr>
          <p:cNvSpPr txBox="1"/>
          <p:nvPr/>
        </p:nvSpPr>
        <p:spPr>
          <a:xfrm>
            <a:off x="3231929" y="6015603"/>
            <a:ext cx="58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AID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C5FE091-B619-4840-8E68-69BC419AA57D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53A7B4C-4F99-4E1A-A851-2B2CA9FBE10C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7B8CBF-79CD-4EA6-AF36-49F3CA64F955}"/>
                </a:ext>
              </a:extLst>
            </p:cNvPr>
            <p:cNvSpPr txBox="1"/>
            <p:nvPr/>
          </p:nvSpPr>
          <p:spPr>
            <a:xfrm>
              <a:off x="1741887" y="-13353"/>
              <a:ext cx="56396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xNF ONBOARDING Dependencies R4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F2F3588-2CEB-4969-B8E4-CE68EAE2DAEE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pic>
        <p:nvPicPr>
          <p:cNvPr id="44" name="Picture 4" descr="C:\Users\cheung\AppData\Local\Temp\SNAGHTMLab552d8.PNG">
            <a:extLst>
              <a:ext uri="{FF2B5EF4-FFF2-40B4-BE49-F238E27FC236}">
                <a16:creationId xmlns:a16="http://schemas.microsoft.com/office/drawing/2014/main" id="{5C8D3AD4-636C-40D0-AB99-A929ACB12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78" y="0"/>
            <a:ext cx="642224" cy="64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heung\AppData\Local\Temp\SNAGHTMLaff501c.PNG">
            <a:extLst>
              <a:ext uri="{FF2B5EF4-FFF2-40B4-BE49-F238E27FC236}">
                <a16:creationId xmlns:a16="http://schemas.microsoft.com/office/drawing/2014/main" id="{85684BD9-B8A1-422D-A1B9-D32E7BF52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89" y="0"/>
            <a:ext cx="644419" cy="64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C:\Users\cheung\AppData\Local\Temp\SNAGHTMLb2abe0b.PNG">
            <a:extLst>
              <a:ext uri="{FF2B5EF4-FFF2-40B4-BE49-F238E27FC236}">
                <a16:creationId xmlns:a16="http://schemas.microsoft.com/office/drawing/2014/main" id="{F4FFF8B4-0766-4DFB-B798-0898177D4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887" y="-4834"/>
            <a:ext cx="68117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cheung\AppData\Local\Temp\SNAGHTMLaff501c.PNG">
            <a:extLst>
              <a:ext uri="{FF2B5EF4-FFF2-40B4-BE49-F238E27FC236}">
                <a16:creationId xmlns:a16="http://schemas.microsoft.com/office/drawing/2014/main" id="{D72ABB8D-131F-458F-AA63-01FA6F11C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010" y="565527"/>
            <a:ext cx="564114" cy="53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cheung\AppData\Local\Temp\SNAGHTML141a1196.PNG">
            <a:extLst>
              <a:ext uri="{FF2B5EF4-FFF2-40B4-BE49-F238E27FC236}">
                <a16:creationId xmlns:a16="http://schemas.microsoft.com/office/drawing/2014/main" id="{4AB8E79B-5C5E-49CB-9457-6BA6C3E6F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7" y="530172"/>
            <a:ext cx="560450" cy="53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heung\AppData\Local\Temp\SNAGHTML1420a109.PNG">
            <a:extLst>
              <a:ext uri="{FF2B5EF4-FFF2-40B4-BE49-F238E27FC236}">
                <a16:creationId xmlns:a16="http://schemas.microsoft.com/office/drawing/2014/main" id="{1CC52566-A895-4D82-ABB4-10EEFB66B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998" y="5440125"/>
            <a:ext cx="525565" cy="52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CBD6362-94C8-492F-B484-6CC927535E96}"/>
              </a:ext>
            </a:extLst>
          </p:cNvPr>
          <p:cNvCxnSpPr>
            <a:cxnSpLocks/>
          </p:cNvCxnSpPr>
          <p:nvPr/>
        </p:nvCxnSpPr>
        <p:spPr>
          <a:xfrm>
            <a:off x="1660210" y="3584705"/>
            <a:ext cx="1249378" cy="17412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be 51">
            <a:extLst>
              <a:ext uri="{FF2B5EF4-FFF2-40B4-BE49-F238E27FC236}">
                <a16:creationId xmlns:a16="http://schemas.microsoft.com/office/drawing/2014/main" id="{5A12165D-47B7-4203-BA14-A9CF20D0259E}"/>
              </a:ext>
            </a:extLst>
          </p:cNvPr>
          <p:cNvSpPr/>
          <p:nvPr/>
        </p:nvSpPr>
        <p:spPr>
          <a:xfrm>
            <a:off x="842137" y="3031024"/>
            <a:ext cx="1107270" cy="525687"/>
          </a:xfrm>
          <a:prstGeom prst="cube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Vendor </a:t>
            </a:r>
            <a:r>
              <a:rPr lang="en-US" sz="1200" b="1" dirty="0">
                <a:solidFill>
                  <a:srgbClr val="FF0000"/>
                </a:solidFill>
              </a:rPr>
              <a:t>PNF</a:t>
            </a:r>
            <a:r>
              <a:rPr lang="en-US" sz="1200" dirty="0"/>
              <a:t> CSAR</a:t>
            </a:r>
          </a:p>
        </p:txBody>
      </p:sp>
      <p:sp>
        <p:nvSpPr>
          <p:cNvPr id="55" name="Cube 54">
            <a:extLst>
              <a:ext uri="{FF2B5EF4-FFF2-40B4-BE49-F238E27FC236}">
                <a16:creationId xmlns:a16="http://schemas.microsoft.com/office/drawing/2014/main" id="{45FB9E15-6A2A-4BBF-90AA-FF3F24E648BB}"/>
              </a:ext>
            </a:extLst>
          </p:cNvPr>
          <p:cNvSpPr/>
          <p:nvPr/>
        </p:nvSpPr>
        <p:spPr>
          <a:xfrm>
            <a:off x="3624329" y="2060424"/>
            <a:ext cx="861976" cy="442095"/>
          </a:xfrm>
          <a:prstGeom prst="cube">
            <a:avLst/>
          </a:prstGeom>
          <a:solidFill>
            <a:srgbClr val="0098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PNF SOL001</a:t>
            </a:r>
          </a:p>
        </p:txBody>
      </p:sp>
      <p:pic>
        <p:nvPicPr>
          <p:cNvPr id="49" name="Picture 48" descr="C:\Users\cheung\AppData\Local\Temp\SNAGHTML27d24173.PNG">
            <a:extLst>
              <a:ext uri="{FF2B5EF4-FFF2-40B4-BE49-F238E27FC236}">
                <a16:creationId xmlns:a16="http://schemas.microsoft.com/office/drawing/2014/main" id="{9CC40BF4-1C83-4D9B-A7FC-3E45C78A3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16" y="2724483"/>
            <a:ext cx="489618" cy="48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92437E8E-C8F8-4F09-8A7C-62BD7AF69659}"/>
              </a:ext>
            </a:extLst>
          </p:cNvPr>
          <p:cNvGrpSpPr/>
          <p:nvPr/>
        </p:nvGrpSpPr>
        <p:grpSpPr>
          <a:xfrm>
            <a:off x="2299777" y="1487479"/>
            <a:ext cx="1276410" cy="548953"/>
            <a:chOff x="2244956" y="2164390"/>
            <a:chExt cx="1276410" cy="825263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D340C87B-08B8-415E-B60D-D2387A6771F4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1EA6ECE-13A4-47DD-B75D-0CA89821A8D1}"/>
                </a:ext>
              </a:extLst>
            </p:cNvPr>
            <p:cNvSpPr txBox="1"/>
            <p:nvPr/>
          </p:nvSpPr>
          <p:spPr>
            <a:xfrm>
              <a:off x="2651468" y="2265117"/>
              <a:ext cx="604653" cy="6015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pic>
        <p:nvPicPr>
          <p:cNvPr id="61" name="Picture 2" descr="C:\Users\cheung\AppData\Local\Temp\SNAGHTML1da75636.PNG">
            <a:extLst>
              <a:ext uri="{FF2B5EF4-FFF2-40B4-BE49-F238E27FC236}">
                <a16:creationId xmlns:a16="http://schemas.microsoft.com/office/drawing/2014/main" id="{E0FE7DAC-CB37-463C-A6ED-695826E24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65" y="1473194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BBBE1DDD-0376-4612-AA60-EA23EA7D7502}"/>
              </a:ext>
            </a:extLst>
          </p:cNvPr>
          <p:cNvGrpSpPr/>
          <p:nvPr/>
        </p:nvGrpSpPr>
        <p:grpSpPr>
          <a:xfrm>
            <a:off x="4001245" y="1480059"/>
            <a:ext cx="1276410" cy="548953"/>
            <a:chOff x="2244956" y="2164390"/>
            <a:chExt cx="1276410" cy="825263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691C396F-41B4-4D5D-9770-52B18195205F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CBC66E7-C1CF-49D9-BC76-103B53A427F8}"/>
                </a:ext>
              </a:extLst>
            </p:cNvPr>
            <p:cNvSpPr txBox="1"/>
            <p:nvPr/>
          </p:nvSpPr>
          <p:spPr>
            <a:xfrm>
              <a:off x="2636297" y="2265117"/>
              <a:ext cx="479619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SO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7B130A2-D0D2-467E-B1D3-A244677AD3CE}"/>
              </a:ext>
            </a:extLst>
          </p:cNvPr>
          <p:cNvGrpSpPr/>
          <p:nvPr/>
        </p:nvGrpSpPr>
        <p:grpSpPr>
          <a:xfrm>
            <a:off x="6350115" y="1390550"/>
            <a:ext cx="1436547" cy="707886"/>
            <a:chOff x="2104260" y="2013665"/>
            <a:chExt cx="1436547" cy="1064194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505C14DD-6A69-4067-B8AB-AFE2FC1A5535}"/>
                </a:ext>
              </a:extLst>
            </p:cNvPr>
            <p:cNvSpPr/>
            <p:nvPr/>
          </p:nvSpPr>
          <p:spPr>
            <a:xfrm>
              <a:off x="2133991" y="2146365"/>
              <a:ext cx="1387375" cy="84329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DE27939-46C5-4367-B3B3-5CCBEBBE514C}"/>
                </a:ext>
              </a:extLst>
            </p:cNvPr>
            <p:cNvSpPr txBox="1"/>
            <p:nvPr/>
          </p:nvSpPr>
          <p:spPr>
            <a:xfrm>
              <a:off x="2104260" y="2013665"/>
              <a:ext cx="1436547" cy="1064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SDNC/APPC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Multi-VIM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292A19B-A4C8-42C8-A259-3CBF4AA39BF0}"/>
              </a:ext>
            </a:extLst>
          </p:cNvPr>
          <p:cNvGrpSpPr/>
          <p:nvPr/>
        </p:nvGrpSpPr>
        <p:grpSpPr>
          <a:xfrm>
            <a:off x="7811638" y="1471004"/>
            <a:ext cx="1276410" cy="548953"/>
            <a:chOff x="2244956" y="2164390"/>
            <a:chExt cx="1276410" cy="825263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B007543E-C004-46B7-B7E7-319B96F6209C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6355EDB-B623-453C-A12B-6C9AD72A4552}"/>
                </a:ext>
              </a:extLst>
            </p:cNvPr>
            <p:cNvSpPr txBox="1"/>
            <p:nvPr/>
          </p:nvSpPr>
          <p:spPr>
            <a:xfrm>
              <a:off x="2581923" y="2265117"/>
              <a:ext cx="588367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VFC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037ED4F-7DCE-43CC-B55B-C09EE23D7EA3}"/>
              </a:ext>
            </a:extLst>
          </p:cNvPr>
          <p:cNvGrpSpPr/>
          <p:nvPr/>
        </p:nvGrpSpPr>
        <p:grpSpPr>
          <a:xfrm>
            <a:off x="558328" y="1508514"/>
            <a:ext cx="1276410" cy="548953"/>
            <a:chOff x="2244956" y="2164390"/>
            <a:chExt cx="1276410" cy="825263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D8A11D6-8F6D-4B29-B2E1-6D9535680FB3}"/>
                </a:ext>
              </a:extLst>
            </p:cNvPr>
            <p:cNvSpPr/>
            <p:nvPr/>
          </p:nvSpPr>
          <p:spPr>
            <a:xfrm>
              <a:off x="2244956" y="2164390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305F3CF-896D-4BE8-AD55-1EABC7EB2CB6}"/>
                </a:ext>
              </a:extLst>
            </p:cNvPr>
            <p:cNvSpPr txBox="1"/>
            <p:nvPr/>
          </p:nvSpPr>
          <p:spPr>
            <a:xfrm>
              <a:off x="2323712" y="2265117"/>
              <a:ext cx="1104791" cy="601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 SDK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002547A7-F911-4E06-AB14-462CD9C5E5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703" y="2391097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7D9F7266-BC2A-43FD-AA93-801ADFCD38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914" y="4118221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33350847-0B48-4791-A478-653B1FE637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59" y="2928403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22526917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DESIGN TIME &amp; SDC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62614984-664C-484F-8C45-24189EE7CD4F}"/>
              </a:ext>
            </a:extLst>
          </p:cNvPr>
          <p:cNvSpPr/>
          <p:nvPr/>
        </p:nvSpPr>
        <p:spPr>
          <a:xfrm>
            <a:off x="6805408" y="6292666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CC7CA7-8C6C-4C86-A24B-BC2CB4090289}"/>
              </a:ext>
            </a:extLst>
          </p:cNvPr>
          <p:cNvSpPr txBox="1"/>
          <p:nvPr/>
        </p:nvSpPr>
        <p:spPr>
          <a:xfrm>
            <a:off x="6827441" y="6321053"/>
            <a:ext cx="156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Service Designer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38E533-7EF9-41AA-8A53-7A76F49197A5}"/>
              </a:ext>
            </a:extLst>
          </p:cNvPr>
          <p:cNvSpPr/>
          <p:nvPr/>
        </p:nvSpPr>
        <p:spPr>
          <a:xfrm>
            <a:off x="6816535" y="536702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A524B7-7322-48B2-8E21-E0C20F8E73EA}"/>
              </a:ext>
            </a:extLst>
          </p:cNvPr>
          <p:cNvSpPr txBox="1"/>
          <p:nvPr/>
        </p:nvSpPr>
        <p:spPr>
          <a:xfrm>
            <a:off x="6762368" y="5382716"/>
            <a:ext cx="133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SDC CSAR </a:t>
            </a:r>
            <a:r>
              <a:rPr lang="en-US" sz="1600" dirty="0" err="1">
                <a:solidFill>
                  <a:schemeClr val="bg1"/>
                </a:solidFill>
              </a:rPr>
              <a:t>Pkg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1960A53-F847-4D0D-B170-E872C4FBC61E}"/>
              </a:ext>
            </a:extLst>
          </p:cNvPr>
          <p:cNvSpPr/>
          <p:nvPr/>
        </p:nvSpPr>
        <p:spPr>
          <a:xfrm>
            <a:off x="6807763" y="5809278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9B8895-F60E-4B08-A219-73CE9771A858}"/>
              </a:ext>
            </a:extLst>
          </p:cNvPr>
          <p:cNvSpPr txBox="1"/>
          <p:nvPr/>
        </p:nvSpPr>
        <p:spPr>
          <a:xfrm>
            <a:off x="6791696" y="5857535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Design Time</a:t>
            </a:r>
          </a:p>
        </p:txBody>
      </p:sp>
      <p:pic>
        <p:nvPicPr>
          <p:cNvPr id="25" name="Picture 2" descr="C:\Users\cheung\AppData\Local\Temp\SNAGHTMLa9914bf.PNG">
            <a:extLst>
              <a:ext uri="{FF2B5EF4-FFF2-40B4-BE49-F238E27FC236}">
                <a16:creationId xmlns:a16="http://schemas.microsoft.com/office/drawing/2014/main" id="{F9B5AE6D-81D4-4021-A492-1A81FF35B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58" y="2907833"/>
            <a:ext cx="1558711" cy="160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2" descr="C:\Users\cheung\AppData\Local\Temp\SNAGHTML30848b2.PNG">
            <a:extLst>
              <a:ext uri="{FF2B5EF4-FFF2-40B4-BE49-F238E27FC236}">
                <a16:creationId xmlns:a16="http://schemas.microsoft.com/office/drawing/2014/main" id="{891E003F-AB87-4ED2-A397-259798270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207" y="2987151"/>
            <a:ext cx="1645675" cy="152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heung\AppData\Local\Temp\SNAGHTML1420a109.PNG">
            <a:extLst>
              <a:ext uri="{FF2B5EF4-FFF2-40B4-BE49-F238E27FC236}">
                <a16:creationId xmlns:a16="http://schemas.microsoft.com/office/drawing/2014/main" id="{C37C5F33-870B-4E1C-B64D-A17A6AC94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120" y="2989111"/>
            <a:ext cx="1585162" cy="152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heung\AppData\Local\Temp\SNAGHTMLa9914bf.PNG">
            <a:extLst>
              <a:ext uri="{FF2B5EF4-FFF2-40B4-BE49-F238E27FC236}">
                <a16:creationId xmlns:a16="http://schemas.microsoft.com/office/drawing/2014/main" id="{41AA5006-ED8A-46A9-A4F6-AF685EC45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527" y="6279588"/>
            <a:ext cx="472959" cy="43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C:\Users\cheung\AppData\Local\Temp\SNAGHTML30848b2.PNG">
            <a:extLst>
              <a:ext uri="{FF2B5EF4-FFF2-40B4-BE49-F238E27FC236}">
                <a16:creationId xmlns:a16="http://schemas.microsoft.com/office/drawing/2014/main" id="{5BACD1D6-BD08-4574-B79D-A635051C6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025" y="5814749"/>
            <a:ext cx="472960" cy="43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heung\AppData\Local\Temp\SNAGHTML1420a109.PNG">
            <a:extLst>
              <a:ext uri="{FF2B5EF4-FFF2-40B4-BE49-F238E27FC236}">
                <a16:creationId xmlns:a16="http://schemas.microsoft.com/office/drawing/2014/main" id="{49A0371D-D42C-4B17-86C4-AF908293E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501" y="5362366"/>
            <a:ext cx="480985" cy="44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1898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091C09B-DA38-43F2-94C8-7937E70A8ECC}"/>
              </a:ext>
            </a:extLst>
          </p:cNvPr>
          <p:cNvSpPr/>
          <p:nvPr/>
        </p:nvSpPr>
        <p:spPr>
          <a:xfrm>
            <a:off x="2407626" y="2070622"/>
            <a:ext cx="1624030" cy="7612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664A28B-D0F2-4367-A340-290F15458F3A}"/>
              </a:ext>
            </a:extLst>
          </p:cNvPr>
          <p:cNvSpPr/>
          <p:nvPr/>
        </p:nvSpPr>
        <p:spPr>
          <a:xfrm>
            <a:off x="5494980" y="1935793"/>
            <a:ext cx="2287389" cy="152855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6526" y="199275"/>
            <a:ext cx="8266766" cy="667665"/>
          </a:xfrm>
        </p:spPr>
        <p:txBody>
          <a:bodyPr>
            <a:noAutofit/>
          </a:bodyPr>
          <a:lstStyle/>
          <a:p>
            <a:r>
              <a:rPr lang="en-GB" sz="2000" cap="none" dirty="0">
                <a:solidFill>
                  <a:schemeClr val="tx1"/>
                </a:solidFill>
              </a:rPr>
              <a:t>NFV Release 2: stage 2 and stage 3 specification summary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5565E-846B-4BDE-8180-5C6FA332F8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162" y="3037014"/>
            <a:ext cx="3982684" cy="26281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09DB81-6286-412E-B7E7-30DB9397EAAD}"/>
              </a:ext>
            </a:extLst>
          </p:cNvPr>
          <p:cNvSpPr txBox="1"/>
          <p:nvPr/>
        </p:nvSpPr>
        <p:spPr>
          <a:xfrm>
            <a:off x="6285350" y="4956957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3FAFB8-5022-4C36-A3A6-21909DFCBCD3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4283970" y="4597235"/>
            <a:ext cx="1275596" cy="2030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9FBDC1-1A1E-4C67-8829-4CAC21C9C6B3}"/>
              </a:ext>
            </a:extLst>
          </p:cNvPr>
          <p:cNvSpPr txBox="1"/>
          <p:nvPr/>
        </p:nvSpPr>
        <p:spPr>
          <a:xfrm>
            <a:off x="5559566" y="4661772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006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0AB474-981B-43AF-86A7-0A6E64A0EDE7}"/>
              </a:ext>
            </a:extLst>
          </p:cNvPr>
          <p:cNvCxnSpPr>
            <a:cxnSpLocks/>
          </p:cNvCxnSpPr>
          <p:nvPr/>
        </p:nvCxnSpPr>
        <p:spPr>
          <a:xfrm flipH="1" flipV="1">
            <a:off x="3844182" y="5058898"/>
            <a:ext cx="1784377" cy="6062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B628E2-C753-4D5A-A564-7D8DAA748708}"/>
              </a:ext>
            </a:extLst>
          </p:cNvPr>
          <p:cNvSpPr txBox="1"/>
          <p:nvPr/>
        </p:nvSpPr>
        <p:spPr>
          <a:xfrm>
            <a:off x="6085271" y="3674648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007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9079D1-53F9-425F-8D9F-F23E9153EB80}"/>
              </a:ext>
            </a:extLst>
          </p:cNvPr>
          <p:cNvCxnSpPr>
            <a:cxnSpLocks/>
          </p:cNvCxnSpPr>
          <p:nvPr/>
        </p:nvCxnSpPr>
        <p:spPr>
          <a:xfrm flipH="1" flipV="1">
            <a:off x="4360258" y="3750667"/>
            <a:ext cx="1681710" cy="1574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84B950-265E-47B8-939C-C880587AF0EB}"/>
              </a:ext>
            </a:extLst>
          </p:cNvPr>
          <p:cNvSpPr txBox="1"/>
          <p:nvPr/>
        </p:nvSpPr>
        <p:spPr>
          <a:xfrm>
            <a:off x="7367395" y="4251126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008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B0CA25-294F-4B8F-B22D-76A589F095BE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3816539" y="4238318"/>
            <a:ext cx="3564532" cy="2660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737AFC-D9C5-42A6-9DD9-3E424E8E8468}"/>
              </a:ext>
            </a:extLst>
          </p:cNvPr>
          <p:cNvSpPr txBox="1"/>
          <p:nvPr/>
        </p:nvSpPr>
        <p:spPr>
          <a:xfrm>
            <a:off x="2669057" y="2126028"/>
            <a:ext cx="1054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C6CDEB-8C40-4475-9EB6-7F3DADBE533C}"/>
              </a:ext>
            </a:extLst>
          </p:cNvPr>
          <p:cNvCxnSpPr/>
          <p:nvPr/>
        </p:nvCxnSpPr>
        <p:spPr>
          <a:xfrm>
            <a:off x="3580363" y="2691114"/>
            <a:ext cx="142957" cy="5559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C4ED248-0C6F-4F95-8A53-B7C1C06E73CC}"/>
              </a:ext>
            </a:extLst>
          </p:cNvPr>
          <p:cNvSpPr txBox="1"/>
          <p:nvPr/>
        </p:nvSpPr>
        <p:spPr>
          <a:xfrm>
            <a:off x="5611436" y="5487616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004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B30178-EC28-4EB3-A83B-56FD5F08D6AD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409696" y="4956960"/>
            <a:ext cx="875654" cy="1384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F2C2005-3EB4-4CC2-B901-663C1892AA0B}"/>
              </a:ext>
            </a:extLst>
          </p:cNvPr>
          <p:cNvSpPr txBox="1"/>
          <p:nvPr/>
        </p:nvSpPr>
        <p:spPr>
          <a:xfrm>
            <a:off x="5593072" y="2679323"/>
            <a:ext cx="104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011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(VNF </a:t>
            </a:r>
            <a:r>
              <a:rPr lang="en-US" sz="12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Pkg</a:t>
            </a: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BA4ECE-E5E1-418B-A8FC-235D62035DB6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4897512" y="3214433"/>
            <a:ext cx="1186612" cy="7203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EF6A28-9FAB-4748-B395-353D11EACD56}"/>
              </a:ext>
            </a:extLst>
          </p:cNvPr>
          <p:cNvSpPr txBox="1"/>
          <p:nvPr/>
        </p:nvSpPr>
        <p:spPr>
          <a:xfrm>
            <a:off x="6602814" y="2684958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014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(NS templates)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66D8586-E0EC-4170-BD2E-2AE0ADE9B755}"/>
              </a:ext>
            </a:extLst>
          </p:cNvPr>
          <p:cNvCxnSpPr>
            <a:cxnSpLocks/>
          </p:cNvCxnSpPr>
          <p:nvPr/>
        </p:nvCxnSpPr>
        <p:spPr>
          <a:xfrm flipH="1">
            <a:off x="5269392" y="3224995"/>
            <a:ext cx="2254937" cy="7477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6EC74D6-47BA-4C36-9E1D-5CF3F808CA2A}"/>
              </a:ext>
            </a:extLst>
          </p:cNvPr>
          <p:cNvSpPr txBox="1"/>
          <p:nvPr/>
        </p:nvSpPr>
        <p:spPr>
          <a:xfrm>
            <a:off x="3983043" y="2129557"/>
            <a:ext cx="1423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010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(NFV-MANO Functional </a:t>
            </a:r>
            <a:r>
              <a:rPr lang="en-US" sz="1200" b="1" dirty="0" err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Reqs</a:t>
            </a: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D5C0E20-338D-408D-9014-BC6A86C8E2BC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4694544" y="2775888"/>
            <a:ext cx="72763" cy="2579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1A97767-A878-4990-A33E-CDA53C331E43}"/>
              </a:ext>
            </a:extLst>
          </p:cNvPr>
          <p:cNvSpPr txBox="1"/>
          <p:nvPr/>
        </p:nvSpPr>
        <p:spPr>
          <a:xfrm>
            <a:off x="156526" y="2088305"/>
            <a:ext cx="14908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015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 Information Model Report)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+</a:t>
            </a:r>
          </a:p>
          <a:p>
            <a:pPr marL="174621" indent="-174621" defTabSz="91437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016 (Papyrus Guidelines),</a:t>
            </a:r>
          </a:p>
          <a:p>
            <a:pPr marL="174621" indent="-174621" defTabSz="91437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017 (UML Modeling Guidelines),</a:t>
            </a:r>
          </a:p>
          <a:p>
            <a:pPr marL="174621" indent="-174621" defTabSz="91437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024 (NFV Information Model External Touchpoints)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007DB7-657C-420D-9E57-2BB81FD34211}"/>
              </a:ext>
            </a:extLst>
          </p:cNvPr>
          <p:cNvCxnSpPr/>
          <p:nvPr/>
        </p:nvCxnSpPr>
        <p:spPr>
          <a:xfrm>
            <a:off x="1344962" y="2865178"/>
            <a:ext cx="189375" cy="1687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96F515F-460A-49E1-9AEF-07A6054440BB}"/>
              </a:ext>
            </a:extLst>
          </p:cNvPr>
          <p:cNvSpPr txBox="1"/>
          <p:nvPr/>
        </p:nvSpPr>
        <p:spPr>
          <a:xfrm>
            <a:off x="1742560" y="5589240"/>
            <a:ext cx="1245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002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0292BB4-CBA4-4887-81A7-5C36F3B9BA87}"/>
              </a:ext>
            </a:extLst>
          </p:cNvPr>
          <p:cNvCxnSpPr>
            <a:cxnSpLocks/>
          </p:cNvCxnSpPr>
          <p:nvPr/>
        </p:nvCxnSpPr>
        <p:spPr>
          <a:xfrm flipV="1">
            <a:off x="2365193" y="4557308"/>
            <a:ext cx="307807" cy="10964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1EC7FDF-5813-40A0-A41B-C27CACD50AFF}"/>
              </a:ext>
            </a:extLst>
          </p:cNvPr>
          <p:cNvCxnSpPr>
            <a:cxnSpLocks/>
          </p:cNvCxnSpPr>
          <p:nvPr/>
        </p:nvCxnSpPr>
        <p:spPr>
          <a:xfrm flipH="1" flipV="1">
            <a:off x="3283852" y="4906230"/>
            <a:ext cx="573830" cy="7589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006312B-2355-440A-94E2-B1EC2E963197}"/>
              </a:ext>
            </a:extLst>
          </p:cNvPr>
          <p:cNvSpPr txBox="1"/>
          <p:nvPr/>
        </p:nvSpPr>
        <p:spPr>
          <a:xfrm>
            <a:off x="3298073" y="558924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NFV-IFA 003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(Acceleration)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2746688-2161-4B05-86D2-0105809126CE}"/>
              </a:ext>
            </a:extLst>
          </p:cNvPr>
          <p:cNvCxnSpPr/>
          <p:nvPr/>
        </p:nvCxnSpPr>
        <p:spPr>
          <a:xfrm flipV="1">
            <a:off x="1156077" y="5077974"/>
            <a:ext cx="749089" cy="3811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D2150A1-1BE4-4C43-B969-C7C1EE5CCAF6}"/>
              </a:ext>
            </a:extLst>
          </p:cNvPr>
          <p:cNvSpPr txBox="1"/>
          <p:nvPr/>
        </p:nvSpPr>
        <p:spPr>
          <a:xfrm>
            <a:off x="189687" y="5422896"/>
            <a:ext cx="1189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NFV-TST 008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(NFVI metrics)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ACF10-5EF6-49AB-9EAD-3F54D499C380}"/>
              </a:ext>
            </a:extLst>
          </p:cNvPr>
          <p:cNvSpPr txBox="1"/>
          <p:nvPr/>
        </p:nvSpPr>
        <p:spPr>
          <a:xfrm>
            <a:off x="6069505" y="3875198"/>
            <a:ext cx="11089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CAC896-B966-4921-A1FE-1605ABA95021}"/>
              </a:ext>
            </a:extLst>
          </p:cNvPr>
          <p:cNvSpPr txBox="1"/>
          <p:nvPr/>
        </p:nvSpPr>
        <p:spPr>
          <a:xfrm>
            <a:off x="7369978" y="4476528"/>
            <a:ext cx="11089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74CDE8-F3B7-4D5F-BD3C-A2F0529296B0}"/>
              </a:ext>
            </a:extLst>
          </p:cNvPr>
          <p:cNvSpPr txBox="1"/>
          <p:nvPr/>
        </p:nvSpPr>
        <p:spPr>
          <a:xfrm>
            <a:off x="7742319" y="2374257"/>
            <a:ext cx="11089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001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 006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and NS 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Descriptors)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FD13EE1-0ECA-436D-ACC9-E17F927FCBCD}"/>
              </a:ext>
            </a:extLst>
          </p:cNvPr>
          <p:cNvSpPr txBox="1"/>
          <p:nvPr/>
        </p:nvSpPr>
        <p:spPr>
          <a:xfrm>
            <a:off x="2680093" y="2332613"/>
            <a:ext cx="1078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NFV-SOL005</a:t>
            </a:r>
          </a:p>
        </p:txBody>
      </p:sp>
      <p:sp>
        <p:nvSpPr>
          <p:cNvPr id="40" name="Rounded Rectangle 38">
            <a:extLst>
              <a:ext uri="{FF2B5EF4-FFF2-40B4-BE49-F238E27FC236}">
                <a16:creationId xmlns:a16="http://schemas.microsoft.com/office/drawing/2014/main" id="{8219FD85-2AF6-4B39-8E4A-CCC50994BA63}"/>
              </a:ext>
            </a:extLst>
          </p:cNvPr>
          <p:cNvSpPr/>
          <p:nvPr/>
        </p:nvSpPr>
        <p:spPr>
          <a:xfrm>
            <a:off x="7381070" y="4242334"/>
            <a:ext cx="1097865" cy="52400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Rounded Rectangle 39">
            <a:extLst>
              <a:ext uri="{FF2B5EF4-FFF2-40B4-BE49-F238E27FC236}">
                <a16:creationId xmlns:a16="http://schemas.microsoft.com/office/drawing/2014/main" id="{E49F66ED-5656-49A4-862B-63026543D91D}"/>
              </a:ext>
            </a:extLst>
          </p:cNvPr>
          <p:cNvSpPr/>
          <p:nvPr/>
        </p:nvSpPr>
        <p:spPr>
          <a:xfrm>
            <a:off x="6060998" y="3656765"/>
            <a:ext cx="1129911" cy="52400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ounded Rectangle 40">
            <a:extLst>
              <a:ext uri="{FF2B5EF4-FFF2-40B4-BE49-F238E27FC236}">
                <a16:creationId xmlns:a16="http://schemas.microsoft.com/office/drawing/2014/main" id="{AFB36E62-CC81-4A0C-8D87-C0F8528E44A4}"/>
              </a:ext>
            </a:extLst>
          </p:cNvPr>
          <p:cNvSpPr/>
          <p:nvPr/>
        </p:nvSpPr>
        <p:spPr>
          <a:xfrm>
            <a:off x="2658879" y="2163240"/>
            <a:ext cx="1143864" cy="47583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Rounded Rectangle 41">
            <a:extLst>
              <a:ext uri="{FF2B5EF4-FFF2-40B4-BE49-F238E27FC236}">
                <a16:creationId xmlns:a16="http://schemas.microsoft.com/office/drawing/2014/main" id="{0939F473-C24F-4B1B-B800-7386871B006F}"/>
              </a:ext>
            </a:extLst>
          </p:cNvPr>
          <p:cNvSpPr/>
          <p:nvPr/>
        </p:nvSpPr>
        <p:spPr>
          <a:xfrm>
            <a:off x="5565434" y="2301339"/>
            <a:ext cx="1037379" cy="91309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Snip and Round Single Corner Rectangle 42">
            <a:extLst>
              <a:ext uri="{FF2B5EF4-FFF2-40B4-BE49-F238E27FC236}">
                <a16:creationId xmlns:a16="http://schemas.microsoft.com/office/drawing/2014/main" id="{3F2EC6E4-C448-499B-9D87-01657B939AF5}"/>
              </a:ext>
            </a:extLst>
          </p:cNvPr>
          <p:cNvSpPr/>
          <p:nvPr/>
        </p:nvSpPr>
        <p:spPr>
          <a:xfrm flipH="1">
            <a:off x="6245803" y="2403026"/>
            <a:ext cx="2555316" cy="802227"/>
          </a:xfrm>
          <a:prstGeom prst="snipRoundRect">
            <a:avLst>
              <a:gd name="adj1" fmla="val 13219"/>
              <a:gd name="adj2" fmla="val 500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066770-4CDB-457B-9D49-4A7464786FC3}"/>
              </a:ext>
            </a:extLst>
          </p:cNvPr>
          <p:cNvSpPr txBox="1"/>
          <p:nvPr/>
        </p:nvSpPr>
        <p:spPr>
          <a:xfrm>
            <a:off x="2331724" y="1515699"/>
            <a:ext cx="376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  <a:ea typeface="ＭＳ Ｐゴシック" charset="-128"/>
              </a:rPr>
              <a:t>(*) Release 2 Stage 3 work items in </a:t>
            </a:r>
            <a:r>
              <a:rPr lang="en-US" sz="1400" b="1" dirty="0">
                <a:solidFill>
                  <a:srgbClr val="00B050"/>
                </a:solidFill>
                <a:latin typeface="Calibri"/>
                <a:ea typeface="ＭＳ Ｐゴシック" charset="-128"/>
              </a:rPr>
              <a:t>“green”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9A3E9A-7BB9-4B69-9B97-C153B5359769}"/>
              </a:ext>
            </a:extLst>
          </p:cNvPr>
          <p:cNvSpPr txBox="1"/>
          <p:nvPr/>
        </p:nvSpPr>
        <p:spPr>
          <a:xfrm>
            <a:off x="5401793" y="2263481"/>
            <a:ext cx="1320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SOL004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B050"/>
                </a:solidFill>
                <a:latin typeface="Times New Roman" charset="0"/>
                <a:ea typeface="ＭＳ Ｐゴシック" charset="-128"/>
              </a:rPr>
              <a:t>(VNF Packaging)</a:t>
            </a:r>
          </a:p>
        </p:txBody>
      </p:sp>
      <p:sp>
        <p:nvSpPr>
          <p:cNvPr id="49" name="Explosion 1 46">
            <a:extLst>
              <a:ext uri="{FF2B5EF4-FFF2-40B4-BE49-F238E27FC236}">
                <a16:creationId xmlns:a16="http://schemas.microsoft.com/office/drawing/2014/main" id="{FEF4BE29-469E-4B4C-B88E-B70C825FE7AC}"/>
              </a:ext>
            </a:extLst>
          </p:cNvPr>
          <p:cNvSpPr/>
          <p:nvPr/>
        </p:nvSpPr>
        <p:spPr>
          <a:xfrm>
            <a:off x="7139533" y="4497796"/>
            <a:ext cx="331290" cy="336731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FD7A67F-AA9E-4B34-9246-F637BB7664AF}"/>
              </a:ext>
            </a:extLst>
          </p:cNvPr>
          <p:cNvSpPr txBox="1"/>
          <p:nvPr/>
        </p:nvSpPr>
        <p:spPr>
          <a:xfrm>
            <a:off x="6650882" y="1948663"/>
            <a:ext cx="999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NFV-SOL007 (NSD file structure)</a:t>
            </a:r>
          </a:p>
        </p:txBody>
      </p:sp>
      <p:sp>
        <p:nvSpPr>
          <p:cNvPr id="75" name="Rounded Rectangle 41">
            <a:extLst>
              <a:ext uri="{FF2B5EF4-FFF2-40B4-BE49-F238E27FC236}">
                <a16:creationId xmlns:a16="http://schemas.microsoft.com/office/drawing/2014/main" id="{4C18E34C-54F1-4BC4-9EF1-AB4579C5325F}"/>
              </a:ext>
            </a:extLst>
          </p:cNvPr>
          <p:cNvSpPr/>
          <p:nvPr/>
        </p:nvSpPr>
        <p:spPr>
          <a:xfrm>
            <a:off x="6705857" y="1979404"/>
            <a:ext cx="1036462" cy="118491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xplosion 1 46">
            <a:extLst>
              <a:ext uri="{FF2B5EF4-FFF2-40B4-BE49-F238E27FC236}">
                <a16:creationId xmlns:a16="http://schemas.microsoft.com/office/drawing/2014/main" id="{D0F33A1A-697E-4FA4-A868-FFF96EE5BB91}"/>
              </a:ext>
            </a:extLst>
          </p:cNvPr>
          <p:cNvSpPr/>
          <p:nvPr/>
        </p:nvSpPr>
        <p:spPr>
          <a:xfrm>
            <a:off x="5859132" y="4009132"/>
            <a:ext cx="331290" cy="336731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Explosion 1 46">
            <a:extLst>
              <a:ext uri="{FF2B5EF4-FFF2-40B4-BE49-F238E27FC236}">
                <a16:creationId xmlns:a16="http://schemas.microsoft.com/office/drawing/2014/main" id="{5C118B63-7255-4F7F-8016-54F1629CBF0B}"/>
              </a:ext>
            </a:extLst>
          </p:cNvPr>
          <p:cNvSpPr/>
          <p:nvPr/>
        </p:nvSpPr>
        <p:spPr>
          <a:xfrm>
            <a:off x="5445790" y="2141617"/>
            <a:ext cx="331290" cy="336731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Explosion 1 46">
            <a:extLst>
              <a:ext uri="{FF2B5EF4-FFF2-40B4-BE49-F238E27FC236}">
                <a16:creationId xmlns:a16="http://schemas.microsoft.com/office/drawing/2014/main" id="{B99DE240-6FE5-45AD-BF23-778A7AA89E8F}"/>
              </a:ext>
            </a:extLst>
          </p:cNvPr>
          <p:cNvSpPr/>
          <p:nvPr/>
        </p:nvSpPr>
        <p:spPr>
          <a:xfrm>
            <a:off x="2470748" y="2494313"/>
            <a:ext cx="331290" cy="336731"/>
          </a:xfrm>
          <a:prstGeom prst="irregularSeal1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9B5238F-4864-4B63-BE22-B3B648027AFE}"/>
              </a:ext>
            </a:extLst>
          </p:cNvPr>
          <p:cNvGrpSpPr/>
          <p:nvPr/>
        </p:nvGrpSpPr>
        <p:grpSpPr>
          <a:xfrm>
            <a:off x="7757296" y="5379774"/>
            <a:ext cx="1331640" cy="336731"/>
            <a:chOff x="7812360" y="4411278"/>
            <a:chExt cx="1331640" cy="33673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7BEBB97-AE18-4C47-8314-2DA5C15C6D5D}"/>
                </a:ext>
              </a:extLst>
            </p:cNvPr>
            <p:cNvSpPr txBox="1"/>
            <p:nvPr/>
          </p:nvSpPr>
          <p:spPr>
            <a:xfrm>
              <a:off x="8070751" y="4435643"/>
              <a:ext cx="1073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latin typeface="Calibri"/>
                  <a:ea typeface="ＭＳ Ｐゴシック" charset="-128"/>
                </a:rPr>
                <a:t>Published!</a:t>
              </a:r>
              <a:endParaRPr lang="en-US" sz="1200" b="1" dirty="0">
                <a:solidFill>
                  <a:srgbClr val="00B050"/>
                </a:solidFill>
                <a:latin typeface="Calibri"/>
                <a:ea typeface="ＭＳ Ｐゴシック" charset="-128"/>
              </a:endParaRPr>
            </a:p>
          </p:txBody>
        </p:sp>
        <p:sp>
          <p:nvSpPr>
            <p:cNvPr id="83" name="Explosion 1 46">
              <a:extLst>
                <a:ext uri="{FF2B5EF4-FFF2-40B4-BE49-F238E27FC236}">
                  <a16:creationId xmlns:a16="http://schemas.microsoft.com/office/drawing/2014/main" id="{2ADA55D9-6539-456D-82FB-82BC27B05952}"/>
                </a:ext>
              </a:extLst>
            </p:cNvPr>
            <p:cNvSpPr/>
            <p:nvPr/>
          </p:nvSpPr>
          <p:spPr>
            <a:xfrm>
              <a:off x="7812360" y="4411278"/>
              <a:ext cx="331290" cy="336731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20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980A867B-C82F-4157-B405-025963E93E95}"/>
              </a:ext>
            </a:extLst>
          </p:cNvPr>
          <p:cNvSpPr txBox="1"/>
          <p:nvPr/>
        </p:nvSpPr>
        <p:spPr>
          <a:xfrm>
            <a:off x="7554646" y="1689788"/>
            <a:ext cx="1512167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  <a:buSzPct val="90000"/>
            </a:pPr>
            <a:r>
              <a:rPr lang="en-US" sz="1100" dirty="0">
                <a:solidFill>
                  <a:srgbClr val="404040"/>
                </a:solidFill>
                <a:latin typeface="Calibri" pitchFamily="34" charset="0"/>
              </a:rPr>
              <a:t>Status as of Apr. 2018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6AE3EDEE-FAE4-416A-A0E9-192A73B5152C}"/>
              </a:ext>
            </a:extLst>
          </p:cNvPr>
          <p:cNvSpPr/>
          <p:nvPr/>
        </p:nvSpPr>
        <p:spPr bwMode="auto">
          <a:xfrm>
            <a:off x="7554646" y="3525479"/>
            <a:ext cx="1073250" cy="469433"/>
          </a:xfrm>
          <a:prstGeom prst="wedgeRoundRectCallout">
            <a:avLst>
              <a:gd name="adj1" fmla="val -162117"/>
              <a:gd name="adj2" fmla="val -245941"/>
              <a:gd name="adj3" fmla="val 16667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ts val="225"/>
              </a:spcBef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PNF package impacts</a:t>
            </a:r>
          </a:p>
        </p:txBody>
      </p:sp>
      <p:sp>
        <p:nvSpPr>
          <p:cNvPr id="56" name="Speech Bubble: Rectangle with Corners Rounded 55">
            <a:extLst>
              <a:ext uri="{FF2B5EF4-FFF2-40B4-BE49-F238E27FC236}">
                <a16:creationId xmlns:a16="http://schemas.microsoft.com/office/drawing/2014/main" id="{867459D5-49D0-4592-86CA-A6CE023E496E}"/>
              </a:ext>
            </a:extLst>
          </p:cNvPr>
          <p:cNvSpPr/>
          <p:nvPr/>
        </p:nvSpPr>
        <p:spPr bwMode="auto">
          <a:xfrm>
            <a:off x="7954795" y="1890439"/>
            <a:ext cx="1189205" cy="469433"/>
          </a:xfrm>
          <a:prstGeom prst="wedgeRoundRectCallout">
            <a:avLst>
              <a:gd name="adj1" fmla="val -5931"/>
              <a:gd name="adj2" fmla="val 87329"/>
              <a:gd name="adj3" fmla="val 16667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27000" rIns="54864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ts val="225"/>
              </a:spcBef>
              <a:spcAft>
                <a:spcPct val="0"/>
              </a:spcAft>
            </a:pPr>
            <a:r>
              <a:rPr lang="en-US" sz="1200" dirty="0">
                <a:solidFill>
                  <a:schemeClr val="bg1"/>
                </a:solidFill>
              </a:rPr>
              <a:t>PNF Descriptor impacts</a:t>
            </a:r>
          </a:p>
        </p:txBody>
      </p:sp>
    </p:spTree>
    <p:extLst>
      <p:ext uri="{BB962C8B-B14F-4D97-AF65-F5344CB8AC3E}">
        <p14:creationId xmlns:p14="http://schemas.microsoft.com/office/powerpoint/2010/main" val="27723418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3683FC-E8DF-4A04-AC96-21A4E30336A0}"/>
              </a:ext>
            </a:extLst>
          </p:cNvPr>
          <p:cNvSpPr/>
          <p:nvPr/>
        </p:nvSpPr>
        <p:spPr>
          <a:xfrm>
            <a:off x="241729" y="-2880"/>
            <a:ext cx="6758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 Registration (YAML) Onboarding</a:t>
            </a:r>
            <a:endParaRPr lang="en-US" sz="3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FB4C891-DF6B-48BD-8824-EF039E8114E7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240120A-57AD-4D35-92CD-32959264D1CC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49E0C0E-02D9-4A2E-8924-E3614696308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E1F64B-8828-4952-BDA1-954A8D5AE77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0522F46-DD1F-4408-A2AC-1475C6DFD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66DB2C1B-8BFE-4F85-9079-808A8441233D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7FB8826-5F82-4D86-A6F3-413C82FF1008}"/>
                </a:ext>
              </a:extLst>
            </p:cNvPr>
            <p:cNvSpPr/>
            <p:nvPr/>
          </p:nvSpPr>
          <p:spPr>
            <a:xfrm>
              <a:off x="241729" y="-2880"/>
              <a:ext cx="60011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PNF Descriptor (ETSI SOL 001)</a:t>
              </a:r>
              <a:endParaRPr lang="en-US" sz="3200" dirty="0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5672B85-4E25-4800-BF77-5A84DBE069A4}"/>
              </a:ext>
            </a:extLst>
          </p:cNvPr>
          <p:cNvSpPr/>
          <p:nvPr/>
        </p:nvSpPr>
        <p:spPr>
          <a:xfrm>
            <a:off x="4299393" y="1574394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406E-B0D1-4822-8F86-80972914D424}"/>
              </a:ext>
            </a:extLst>
          </p:cNvPr>
          <p:cNvSpPr txBox="1"/>
          <p:nvPr/>
        </p:nvSpPr>
        <p:spPr>
          <a:xfrm>
            <a:off x="4348267" y="1624921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357D4-EAB1-46A9-A2A3-A44D1329720F}"/>
              </a:ext>
            </a:extLst>
          </p:cNvPr>
          <p:cNvSpPr txBox="1"/>
          <p:nvPr/>
        </p:nvSpPr>
        <p:spPr>
          <a:xfrm>
            <a:off x="4497506" y="1947845"/>
            <a:ext cx="81785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Properties: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A4154A73-04F2-4859-9447-B931CD0F6EAE}"/>
              </a:ext>
            </a:extLst>
          </p:cNvPr>
          <p:cNvSpPr/>
          <p:nvPr/>
        </p:nvSpPr>
        <p:spPr>
          <a:xfrm>
            <a:off x="3951102" y="2352699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10FE8-0EEE-4EAC-9264-DF0352CC69BF}"/>
              </a:ext>
            </a:extLst>
          </p:cNvPr>
          <p:cNvSpPr txBox="1"/>
          <p:nvPr/>
        </p:nvSpPr>
        <p:spPr>
          <a:xfrm>
            <a:off x="4165524" y="231847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B75C4AB-92DB-4AC3-9654-98C5FFE0327A}"/>
              </a:ext>
            </a:extLst>
          </p:cNvPr>
          <p:cNvSpPr/>
          <p:nvPr/>
        </p:nvSpPr>
        <p:spPr>
          <a:xfrm>
            <a:off x="2613920" y="3030904"/>
            <a:ext cx="1451482" cy="12383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2CAE29-03FD-4A9A-A0E8-DA90500A9CEB}"/>
              </a:ext>
            </a:extLst>
          </p:cNvPr>
          <p:cNvSpPr txBox="1"/>
          <p:nvPr/>
        </p:nvSpPr>
        <p:spPr>
          <a:xfrm>
            <a:off x="2695895" y="314804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DependsOn</a:t>
            </a: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19EFF378-3CC1-4488-9369-16E0F447BF1A}"/>
              </a:ext>
            </a:extLst>
          </p:cNvPr>
          <p:cNvSpPr/>
          <p:nvPr/>
        </p:nvSpPr>
        <p:spPr>
          <a:xfrm>
            <a:off x="3317058" y="3544121"/>
            <a:ext cx="454025" cy="484273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C6F5CD24-1579-469F-B4D9-28C6140B5A88}"/>
              </a:ext>
            </a:extLst>
          </p:cNvPr>
          <p:cNvSpPr/>
          <p:nvPr/>
        </p:nvSpPr>
        <p:spPr>
          <a:xfrm>
            <a:off x="2793227" y="3544122"/>
            <a:ext cx="683539" cy="484273"/>
          </a:xfrm>
          <a:prstGeom prst="homePlat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3E9BCA9-3246-4C96-9F36-7AF994991538}"/>
              </a:ext>
            </a:extLst>
          </p:cNvPr>
          <p:cNvSpPr/>
          <p:nvPr/>
        </p:nvSpPr>
        <p:spPr>
          <a:xfrm>
            <a:off x="2594536" y="4597799"/>
            <a:ext cx="1451482" cy="149989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1AD8C8-7C3B-4A46-8519-31EA337AC53E}"/>
              </a:ext>
            </a:extLst>
          </p:cNvPr>
          <p:cNvSpPr txBox="1"/>
          <p:nvPr/>
        </p:nvSpPr>
        <p:spPr>
          <a:xfrm>
            <a:off x="2643410" y="4648326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PnfExtCp</a:t>
            </a: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934AFBE3-ECBC-4E93-AEA7-55C664062D84}"/>
              </a:ext>
            </a:extLst>
          </p:cNvPr>
          <p:cNvSpPr/>
          <p:nvPr/>
        </p:nvSpPr>
        <p:spPr>
          <a:xfrm>
            <a:off x="3726082" y="5055322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E663D4-0288-4DCC-9642-8CCDEC66DADD}"/>
              </a:ext>
            </a:extLst>
          </p:cNvPr>
          <p:cNvSpPr txBox="1"/>
          <p:nvPr/>
        </p:nvSpPr>
        <p:spPr>
          <a:xfrm>
            <a:off x="3940504" y="503634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8EE4DC14-AAB3-4F98-BD93-90FA66EC1D76}"/>
              </a:ext>
            </a:extLst>
          </p:cNvPr>
          <p:cNvSpPr/>
          <p:nvPr/>
        </p:nvSpPr>
        <p:spPr>
          <a:xfrm>
            <a:off x="3715915" y="5635839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AEFA2D-4628-4DC9-88BA-43404DA8579E}"/>
              </a:ext>
            </a:extLst>
          </p:cNvPr>
          <p:cNvSpPr txBox="1"/>
          <p:nvPr/>
        </p:nvSpPr>
        <p:spPr>
          <a:xfrm>
            <a:off x="3762335" y="5613949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3E5D4F46-CA8F-44DC-A47C-CB7A6C6EF152}"/>
              </a:ext>
            </a:extLst>
          </p:cNvPr>
          <p:cNvCxnSpPr>
            <a:cxnSpLocks/>
            <a:stCxn id="27" idx="3"/>
            <a:endCxn id="20" idx="3"/>
          </p:cNvCxnSpPr>
          <p:nvPr/>
        </p:nvCxnSpPr>
        <p:spPr>
          <a:xfrm flipH="1" flipV="1">
            <a:off x="4065402" y="3650077"/>
            <a:ext cx="753487" cy="1529327"/>
          </a:xfrm>
          <a:prstGeom prst="bentConnector3">
            <a:avLst>
              <a:gd name="adj1" fmla="val -30339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2A5A3B1D-E047-45C4-972C-5FCB72A20C94}"/>
              </a:ext>
            </a:extLst>
          </p:cNvPr>
          <p:cNvCxnSpPr>
            <a:cxnSpLocks/>
            <a:stCxn id="18" idx="1"/>
            <a:endCxn id="20" idx="0"/>
          </p:cNvCxnSpPr>
          <p:nvPr/>
        </p:nvCxnSpPr>
        <p:spPr>
          <a:xfrm rot="10800000" flipV="1">
            <a:off x="3339662" y="2476780"/>
            <a:ext cx="735523" cy="554123"/>
          </a:xfrm>
          <a:prstGeom prst="bentConnector2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9F013E46-01D7-4725-9D1C-35A6237A574E}"/>
              </a:ext>
            </a:extLst>
          </p:cNvPr>
          <p:cNvSpPr/>
          <p:nvPr/>
        </p:nvSpPr>
        <p:spPr>
          <a:xfrm>
            <a:off x="7545113" y="5645690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CAD519-3449-4C07-8F4F-1DD7C0842C5A}"/>
              </a:ext>
            </a:extLst>
          </p:cNvPr>
          <p:cNvSpPr txBox="1"/>
          <p:nvPr/>
        </p:nvSpPr>
        <p:spPr>
          <a:xfrm>
            <a:off x="7599515" y="5626708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Capabilities</a:t>
            </a:r>
          </a:p>
        </p:txBody>
      </p: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5A6C1861-B57F-4AAA-80AC-CF2436893516}"/>
              </a:ext>
            </a:extLst>
          </p:cNvPr>
          <p:cNvSpPr/>
          <p:nvPr/>
        </p:nvSpPr>
        <p:spPr>
          <a:xfrm>
            <a:off x="7534946" y="6081243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97FC461-7A98-4DE2-86E9-94F6DCDF6E6D}"/>
              </a:ext>
            </a:extLst>
          </p:cNvPr>
          <p:cNvSpPr txBox="1"/>
          <p:nvPr/>
        </p:nvSpPr>
        <p:spPr>
          <a:xfrm>
            <a:off x="7601797" y="6052407"/>
            <a:ext cx="1056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Requirements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1D6E51-86A2-4E4F-96FB-F25C1F237FC7}"/>
              </a:ext>
            </a:extLst>
          </p:cNvPr>
          <p:cNvSpPr txBox="1"/>
          <p:nvPr/>
        </p:nvSpPr>
        <p:spPr>
          <a:xfrm>
            <a:off x="7475420" y="5279256"/>
            <a:ext cx="731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LEGEND: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47DDE9B-7ED6-413D-8F03-60589050E645}"/>
              </a:ext>
            </a:extLst>
          </p:cNvPr>
          <p:cNvSpPr/>
          <p:nvPr/>
        </p:nvSpPr>
        <p:spPr>
          <a:xfrm>
            <a:off x="2262549" y="694410"/>
            <a:ext cx="4414061" cy="5869598"/>
          </a:xfrm>
          <a:prstGeom prst="roundRect">
            <a:avLst>
              <a:gd name="adj" fmla="val 3631"/>
            </a:avLst>
          </a:prstGeom>
          <a:noFill/>
          <a:ln w="28575"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89A0C5-83BD-46BF-B6F8-EEE481A608AE}"/>
              </a:ext>
            </a:extLst>
          </p:cNvPr>
          <p:cNvSpPr txBox="1"/>
          <p:nvPr/>
        </p:nvSpPr>
        <p:spPr>
          <a:xfrm>
            <a:off x="2594536" y="769731"/>
            <a:ext cx="3121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PNFD Service Template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085B8F3-7BCA-4D3D-A7A7-B24741947FF6}"/>
              </a:ext>
            </a:extLst>
          </p:cNvPr>
          <p:cNvSpPr/>
          <p:nvPr/>
        </p:nvSpPr>
        <p:spPr>
          <a:xfrm>
            <a:off x="7110066" y="3448188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BC6BF1-EAB6-46D5-8854-A43036058BC1}"/>
              </a:ext>
            </a:extLst>
          </p:cNvPr>
          <p:cNvSpPr txBox="1"/>
          <p:nvPr/>
        </p:nvSpPr>
        <p:spPr>
          <a:xfrm>
            <a:off x="7158940" y="3498715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NsVirtualLink</a:t>
            </a: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27775F81-C051-43DC-B06E-4B3832EB180E}"/>
              </a:ext>
            </a:extLst>
          </p:cNvPr>
          <p:cNvSpPr/>
          <p:nvPr/>
        </p:nvSpPr>
        <p:spPr>
          <a:xfrm>
            <a:off x="6761775" y="4226493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5D72F4-F5BF-4E0A-8D36-3570F8C3E567}"/>
              </a:ext>
            </a:extLst>
          </p:cNvPr>
          <p:cNvSpPr txBox="1"/>
          <p:nvPr/>
        </p:nvSpPr>
        <p:spPr>
          <a:xfrm>
            <a:off x="6811702" y="4205568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056BC7C0-3965-435D-895D-DFF7BAFEB3B0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4808722" y="4350575"/>
            <a:ext cx="2077135" cy="1409346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FDFBDFC-8F6C-4531-97B6-93CA98B89081}"/>
              </a:ext>
            </a:extLst>
          </p:cNvPr>
          <p:cNvSpPr txBox="1"/>
          <p:nvPr/>
        </p:nvSpPr>
        <p:spPr>
          <a:xfrm>
            <a:off x="4906432" y="2832858"/>
            <a:ext cx="13644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Application (NF)</a:t>
            </a:r>
          </a:p>
          <a:p>
            <a:r>
              <a:rPr lang="en-US" sz="1100" dirty="0"/>
              <a:t>Infrastructure (H/W)</a:t>
            </a:r>
          </a:p>
        </p:txBody>
      </p:sp>
      <p:pic>
        <p:nvPicPr>
          <p:cNvPr id="45" name="Picture 4" descr="C:\Users\cheung\AppData\Local\Temp\SNAGHTMLab552d8.PNG">
            <a:extLst>
              <a:ext uri="{FF2B5EF4-FFF2-40B4-BE49-F238E27FC236}">
                <a16:creationId xmlns:a16="http://schemas.microsoft.com/office/drawing/2014/main" id="{0957927F-3C3A-4391-80AA-AEF59BB5F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432" y="-19509"/>
            <a:ext cx="618635" cy="61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heung\AppData\Local\Temp\SNAGHTML141a1196.PNG">
            <a:extLst>
              <a:ext uri="{FF2B5EF4-FFF2-40B4-BE49-F238E27FC236}">
                <a16:creationId xmlns:a16="http://schemas.microsoft.com/office/drawing/2014/main" id="{BED71598-054B-4511-9987-4DD2DCC9D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349" y="-19508"/>
            <a:ext cx="633376" cy="61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Users\cheung\AppData\Local\Temp\SNAGHTMLb14d0a1.PNG">
            <a:extLst>
              <a:ext uri="{FF2B5EF4-FFF2-40B4-BE49-F238E27FC236}">
                <a16:creationId xmlns:a16="http://schemas.microsoft.com/office/drawing/2014/main" id="{AE9F8CBD-25FB-4989-9897-C55DD8035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864" y="432"/>
            <a:ext cx="631320" cy="62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5994274-132A-455D-A005-9E0D221B0A4A}"/>
              </a:ext>
            </a:extLst>
          </p:cNvPr>
          <p:cNvSpPr/>
          <p:nvPr/>
        </p:nvSpPr>
        <p:spPr>
          <a:xfrm>
            <a:off x="104101" y="1773406"/>
            <a:ext cx="1451482" cy="291312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23A344-483A-4FA9-AF99-EAC3CF8262F6}"/>
              </a:ext>
            </a:extLst>
          </p:cNvPr>
          <p:cNvSpPr txBox="1"/>
          <p:nvPr/>
        </p:nvSpPr>
        <p:spPr>
          <a:xfrm>
            <a:off x="219171" y="1837171"/>
            <a:ext cx="1251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PNFD </a:t>
            </a:r>
          </a:p>
          <a:p>
            <a:r>
              <a:rPr lang="en-US" sz="2400" b="1" dirty="0">
                <a:solidFill>
                  <a:srgbClr val="0000CC"/>
                </a:solidFill>
              </a:rPr>
              <a:t>Abstract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C0BBFE-B56B-4326-A8C9-6D4BFF9E8C62}"/>
              </a:ext>
            </a:extLst>
          </p:cNvPr>
          <p:cNvGrpSpPr/>
          <p:nvPr/>
        </p:nvGrpSpPr>
        <p:grpSpPr>
          <a:xfrm>
            <a:off x="631251" y="4137741"/>
            <a:ext cx="1159802" cy="276999"/>
            <a:chOff x="3868315" y="5766349"/>
            <a:chExt cx="1159802" cy="276999"/>
          </a:xfrm>
        </p:grpSpPr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9553FEF7-4A52-4DE9-ADFA-F2CAD0378902}"/>
                </a:ext>
              </a:extLst>
            </p:cNvPr>
            <p:cNvSpPr/>
            <p:nvPr/>
          </p:nvSpPr>
          <p:spPr>
            <a:xfrm>
              <a:off x="3868315" y="5788239"/>
              <a:ext cx="1092807" cy="248163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B62CE5F-2F2A-4A40-8C50-6875715CE472}"/>
                </a:ext>
              </a:extLst>
            </p:cNvPr>
            <p:cNvSpPr txBox="1"/>
            <p:nvPr/>
          </p:nvSpPr>
          <p:spPr>
            <a:xfrm>
              <a:off x="3914735" y="5766349"/>
              <a:ext cx="1113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VirtualLinkable</a:t>
              </a:r>
            </a:p>
          </p:txBody>
        </p:sp>
      </p:grp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069B0E87-3CBD-43CF-B11B-B108D6802506}"/>
              </a:ext>
            </a:extLst>
          </p:cNvPr>
          <p:cNvCxnSpPr>
            <a:cxnSpLocks/>
            <a:stCxn id="56" idx="3"/>
            <a:endCxn id="30" idx="1"/>
          </p:cNvCxnSpPr>
          <p:nvPr/>
        </p:nvCxnSpPr>
        <p:spPr>
          <a:xfrm>
            <a:off x="1791053" y="4276241"/>
            <a:ext cx="1971282" cy="1476208"/>
          </a:xfrm>
          <a:prstGeom prst="bentConnector3">
            <a:avLst>
              <a:gd name="adj1" fmla="val 8372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34DCBDB-15E6-41E0-855F-E9008862B546}"/>
              </a:ext>
            </a:extLst>
          </p:cNvPr>
          <p:cNvSpPr txBox="1"/>
          <p:nvPr/>
        </p:nvSpPr>
        <p:spPr>
          <a:xfrm>
            <a:off x="580533" y="1279519"/>
            <a:ext cx="153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Substituted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6804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BD9B5465-9506-407B-83D3-F2998D281DBA}"/>
              </a:ext>
            </a:extLst>
          </p:cNvPr>
          <p:cNvSpPr/>
          <p:nvPr/>
        </p:nvSpPr>
        <p:spPr>
          <a:xfrm>
            <a:off x="51487" y="608404"/>
            <a:ext cx="9027216" cy="577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3683FC-E8DF-4A04-AC96-21A4E30336A0}"/>
              </a:ext>
            </a:extLst>
          </p:cNvPr>
          <p:cNvSpPr/>
          <p:nvPr/>
        </p:nvSpPr>
        <p:spPr>
          <a:xfrm>
            <a:off x="241729" y="-2880"/>
            <a:ext cx="6758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 Registration (YAML) Onboarding</a:t>
            </a:r>
            <a:endParaRPr lang="en-US" sz="3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FB4C891-DF6B-48BD-8824-EF039E8114E7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240120A-57AD-4D35-92CD-32959264D1CC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49E0C0E-02D9-4A2E-8924-E3614696308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E1F64B-8828-4952-BDA1-954A8D5AE77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0522F46-DD1F-4408-A2AC-1475C6DFD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66DB2C1B-8BFE-4F85-9079-808A8441233D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7FB8826-5F82-4D86-A6F3-413C82FF1008}"/>
                </a:ext>
              </a:extLst>
            </p:cNvPr>
            <p:cNvSpPr/>
            <p:nvPr/>
          </p:nvSpPr>
          <p:spPr>
            <a:xfrm>
              <a:off x="241729" y="-2880"/>
              <a:ext cx="734425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DsnTm</a:t>
              </a:r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PNFD &gt; ONAP Platform Model</a:t>
              </a:r>
              <a:endParaRPr lang="en-US" sz="3200" dirty="0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5672B85-4E25-4800-BF77-5A84DBE069A4}"/>
              </a:ext>
            </a:extLst>
          </p:cNvPr>
          <p:cNvSpPr/>
          <p:nvPr/>
        </p:nvSpPr>
        <p:spPr>
          <a:xfrm>
            <a:off x="629152" y="1892376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406E-B0D1-4822-8F86-80972914D424}"/>
              </a:ext>
            </a:extLst>
          </p:cNvPr>
          <p:cNvSpPr txBox="1"/>
          <p:nvPr/>
        </p:nvSpPr>
        <p:spPr>
          <a:xfrm>
            <a:off x="678026" y="1942903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357D4-EAB1-46A9-A2A3-A44D1329720F}"/>
              </a:ext>
            </a:extLst>
          </p:cNvPr>
          <p:cNvSpPr txBox="1"/>
          <p:nvPr/>
        </p:nvSpPr>
        <p:spPr>
          <a:xfrm>
            <a:off x="827265" y="2265827"/>
            <a:ext cx="81785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Properties: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A4154A73-04F2-4859-9447-B931CD0F6EAE}"/>
              </a:ext>
            </a:extLst>
          </p:cNvPr>
          <p:cNvSpPr/>
          <p:nvPr/>
        </p:nvSpPr>
        <p:spPr>
          <a:xfrm>
            <a:off x="280861" y="2746881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10FE8-0EEE-4EAC-9264-DF0352CC69BF}"/>
              </a:ext>
            </a:extLst>
          </p:cNvPr>
          <p:cNvSpPr txBox="1"/>
          <p:nvPr/>
        </p:nvSpPr>
        <p:spPr>
          <a:xfrm>
            <a:off x="495283" y="2712659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B75C4AB-92DB-4AC3-9654-98C5FFE0327A}"/>
              </a:ext>
            </a:extLst>
          </p:cNvPr>
          <p:cNvSpPr/>
          <p:nvPr/>
        </p:nvSpPr>
        <p:spPr>
          <a:xfrm>
            <a:off x="159504" y="3552086"/>
            <a:ext cx="1451482" cy="12383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2CAE29-03FD-4A9A-A0E8-DA90500A9CEB}"/>
              </a:ext>
            </a:extLst>
          </p:cNvPr>
          <p:cNvSpPr txBox="1"/>
          <p:nvPr/>
        </p:nvSpPr>
        <p:spPr>
          <a:xfrm>
            <a:off x="241479" y="366922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DependsOn</a:t>
            </a: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19EFF378-3CC1-4488-9369-16E0F447BF1A}"/>
              </a:ext>
            </a:extLst>
          </p:cNvPr>
          <p:cNvSpPr/>
          <p:nvPr/>
        </p:nvSpPr>
        <p:spPr>
          <a:xfrm>
            <a:off x="862642" y="4065303"/>
            <a:ext cx="454025" cy="484273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C6F5CD24-1579-469F-B4D9-28C6140B5A88}"/>
              </a:ext>
            </a:extLst>
          </p:cNvPr>
          <p:cNvSpPr/>
          <p:nvPr/>
        </p:nvSpPr>
        <p:spPr>
          <a:xfrm>
            <a:off x="338811" y="4065304"/>
            <a:ext cx="683539" cy="484273"/>
          </a:xfrm>
          <a:prstGeom prst="homePlat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3E9BCA9-3246-4C96-9F36-7AF994991538}"/>
              </a:ext>
            </a:extLst>
          </p:cNvPr>
          <p:cNvSpPr/>
          <p:nvPr/>
        </p:nvSpPr>
        <p:spPr>
          <a:xfrm>
            <a:off x="140120" y="4991981"/>
            <a:ext cx="1451482" cy="149989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1AD8C8-7C3B-4A46-8519-31EA337AC53E}"/>
              </a:ext>
            </a:extLst>
          </p:cNvPr>
          <p:cNvSpPr txBox="1"/>
          <p:nvPr/>
        </p:nvSpPr>
        <p:spPr>
          <a:xfrm>
            <a:off x="188994" y="5042508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PnfExtCp</a:t>
            </a: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934AFBE3-ECBC-4E93-AEA7-55C664062D84}"/>
              </a:ext>
            </a:extLst>
          </p:cNvPr>
          <p:cNvSpPr/>
          <p:nvPr/>
        </p:nvSpPr>
        <p:spPr>
          <a:xfrm>
            <a:off x="687466" y="5449504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E663D4-0288-4DCC-9642-8CCDEC66DADD}"/>
              </a:ext>
            </a:extLst>
          </p:cNvPr>
          <p:cNvSpPr txBox="1"/>
          <p:nvPr/>
        </p:nvSpPr>
        <p:spPr>
          <a:xfrm>
            <a:off x="901888" y="5430522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8EE4DC14-AAB3-4F98-BD93-90FA66EC1D76}"/>
              </a:ext>
            </a:extLst>
          </p:cNvPr>
          <p:cNvSpPr/>
          <p:nvPr/>
        </p:nvSpPr>
        <p:spPr>
          <a:xfrm>
            <a:off x="677299" y="6030021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AEFA2D-4628-4DC9-88BA-43404DA8579E}"/>
              </a:ext>
            </a:extLst>
          </p:cNvPr>
          <p:cNvSpPr txBox="1"/>
          <p:nvPr/>
        </p:nvSpPr>
        <p:spPr>
          <a:xfrm>
            <a:off x="723719" y="6008131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3E5D4F46-CA8F-44DC-A47C-CB7A6C6EF152}"/>
              </a:ext>
            </a:extLst>
          </p:cNvPr>
          <p:cNvCxnSpPr>
            <a:cxnSpLocks/>
            <a:stCxn id="27" idx="3"/>
            <a:endCxn id="20" idx="3"/>
          </p:cNvCxnSpPr>
          <p:nvPr/>
        </p:nvCxnSpPr>
        <p:spPr>
          <a:xfrm flipH="1" flipV="1">
            <a:off x="1610986" y="4171259"/>
            <a:ext cx="169287" cy="1402327"/>
          </a:xfrm>
          <a:prstGeom prst="bentConnector3">
            <a:avLst>
              <a:gd name="adj1" fmla="val -735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2A5A3B1D-E047-45C4-972C-5FCB72A20C94}"/>
              </a:ext>
            </a:extLst>
          </p:cNvPr>
          <p:cNvCxnSpPr>
            <a:cxnSpLocks/>
            <a:stCxn id="18" idx="1"/>
            <a:endCxn id="20" idx="0"/>
          </p:cNvCxnSpPr>
          <p:nvPr/>
        </p:nvCxnSpPr>
        <p:spPr>
          <a:xfrm rot="10800000" flipH="1" flipV="1">
            <a:off x="404943" y="2870962"/>
            <a:ext cx="480302" cy="681123"/>
          </a:xfrm>
          <a:prstGeom prst="bentConnector4">
            <a:avLst>
              <a:gd name="adj1" fmla="val -47595"/>
              <a:gd name="adj2" fmla="val 59109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03F56BC-AA05-458E-8620-46B3CE6B4EFF}"/>
              </a:ext>
            </a:extLst>
          </p:cNvPr>
          <p:cNvGrpSpPr/>
          <p:nvPr/>
        </p:nvGrpSpPr>
        <p:grpSpPr>
          <a:xfrm>
            <a:off x="2199937" y="5798027"/>
            <a:ext cx="1183333" cy="759979"/>
            <a:chOff x="2199937" y="5798027"/>
            <a:chExt cx="1183333" cy="759979"/>
          </a:xfrm>
        </p:grpSpPr>
        <p:sp>
          <p:nvSpPr>
            <p:cNvPr id="38" name="Arrow: Chevron 37">
              <a:extLst>
                <a:ext uri="{FF2B5EF4-FFF2-40B4-BE49-F238E27FC236}">
                  <a16:creationId xmlns:a16="http://schemas.microsoft.com/office/drawing/2014/main" id="{9F013E46-01D7-4725-9D1C-35A6237A574E}"/>
                </a:ext>
              </a:extLst>
            </p:cNvPr>
            <p:cNvSpPr/>
            <p:nvPr/>
          </p:nvSpPr>
          <p:spPr>
            <a:xfrm>
              <a:off x="2269630" y="6013990"/>
              <a:ext cx="1092807" cy="248163"/>
            </a:xfrm>
            <a:prstGeom prst="chevron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8CAD519-3449-4C07-8F4F-1DD7C0842C5A}"/>
                </a:ext>
              </a:extLst>
            </p:cNvPr>
            <p:cNvSpPr txBox="1"/>
            <p:nvPr/>
          </p:nvSpPr>
          <p:spPr>
            <a:xfrm>
              <a:off x="2324032" y="5995008"/>
              <a:ext cx="9044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Capabilities</a:t>
              </a:r>
            </a:p>
          </p:txBody>
        </p:sp>
        <p:sp>
          <p:nvSpPr>
            <p:cNvPr id="40" name="Arrow: Chevron 39">
              <a:extLst>
                <a:ext uri="{FF2B5EF4-FFF2-40B4-BE49-F238E27FC236}">
                  <a16:creationId xmlns:a16="http://schemas.microsoft.com/office/drawing/2014/main" id="{5A6C1861-B57F-4AAA-80AC-CF2436893516}"/>
                </a:ext>
              </a:extLst>
            </p:cNvPr>
            <p:cNvSpPr/>
            <p:nvPr/>
          </p:nvSpPr>
          <p:spPr>
            <a:xfrm>
              <a:off x="2259463" y="6309843"/>
              <a:ext cx="1092807" cy="248163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97FC461-7A98-4DE2-86E9-94F6DCDF6E6D}"/>
                </a:ext>
              </a:extLst>
            </p:cNvPr>
            <p:cNvSpPr txBox="1"/>
            <p:nvPr/>
          </p:nvSpPr>
          <p:spPr>
            <a:xfrm>
              <a:off x="2326314" y="6281007"/>
              <a:ext cx="10569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Requirements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11D6E51-86A2-4E4F-96FB-F25C1F237FC7}"/>
                </a:ext>
              </a:extLst>
            </p:cNvPr>
            <p:cNvSpPr txBox="1"/>
            <p:nvPr/>
          </p:nvSpPr>
          <p:spPr>
            <a:xfrm>
              <a:off x="2199937" y="5798027"/>
              <a:ext cx="731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LEGEND: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47DDE9B-7ED6-413D-8F03-60589050E645}"/>
              </a:ext>
            </a:extLst>
          </p:cNvPr>
          <p:cNvSpPr/>
          <p:nvPr/>
        </p:nvSpPr>
        <p:spPr>
          <a:xfrm>
            <a:off x="76201" y="1253171"/>
            <a:ext cx="2119571" cy="5352308"/>
          </a:xfrm>
          <a:prstGeom prst="roundRect">
            <a:avLst>
              <a:gd name="adj" fmla="val 3631"/>
            </a:avLst>
          </a:prstGeom>
          <a:noFill/>
          <a:ln w="28575"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89A0C5-83BD-46BF-B6F8-EEE481A608AE}"/>
              </a:ext>
            </a:extLst>
          </p:cNvPr>
          <p:cNvSpPr txBox="1"/>
          <p:nvPr/>
        </p:nvSpPr>
        <p:spPr>
          <a:xfrm>
            <a:off x="83283" y="1310865"/>
            <a:ext cx="2235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PNFD DESCRIPTOR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085B8F3-7BCA-4D3D-A7A7-B24741947FF6}"/>
              </a:ext>
            </a:extLst>
          </p:cNvPr>
          <p:cNvSpPr/>
          <p:nvPr/>
        </p:nvSpPr>
        <p:spPr>
          <a:xfrm>
            <a:off x="2310268" y="3448188"/>
            <a:ext cx="1141477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BC6BF1-EAB6-46D5-8854-A43036058BC1}"/>
              </a:ext>
            </a:extLst>
          </p:cNvPr>
          <p:cNvSpPr txBox="1"/>
          <p:nvPr/>
        </p:nvSpPr>
        <p:spPr>
          <a:xfrm>
            <a:off x="2359142" y="3498715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 Virtual </a:t>
            </a:r>
          </a:p>
          <a:p>
            <a:r>
              <a:rPr lang="en-US" dirty="0"/>
              <a:t>Link</a:t>
            </a: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27775F81-C051-43DC-B06E-4B3832EB180E}"/>
              </a:ext>
            </a:extLst>
          </p:cNvPr>
          <p:cNvSpPr/>
          <p:nvPr/>
        </p:nvSpPr>
        <p:spPr>
          <a:xfrm>
            <a:off x="2211477" y="4226493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5D72F4-F5BF-4E0A-8D36-3570F8C3E567}"/>
              </a:ext>
            </a:extLst>
          </p:cNvPr>
          <p:cNvSpPr txBox="1"/>
          <p:nvPr/>
        </p:nvSpPr>
        <p:spPr>
          <a:xfrm>
            <a:off x="2263000" y="4207576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056BC7C0-3965-435D-895D-DFF7BAFEB3B0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1770106" y="4350575"/>
            <a:ext cx="565453" cy="1803528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232341C-5E2C-4A5D-8C3F-FA49886F98D1}"/>
              </a:ext>
            </a:extLst>
          </p:cNvPr>
          <p:cNvGrpSpPr/>
          <p:nvPr/>
        </p:nvGrpSpPr>
        <p:grpSpPr>
          <a:xfrm>
            <a:off x="4519321" y="1898086"/>
            <a:ext cx="4408359" cy="4520857"/>
            <a:chOff x="443478" y="950323"/>
            <a:chExt cx="8354322" cy="515101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6C02BC3-B9CE-4411-A582-743FCB3E95B7}"/>
                </a:ext>
              </a:extLst>
            </p:cNvPr>
            <p:cNvGrpSpPr/>
            <p:nvPr/>
          </p:nvGrpSpPr>
          <p:grpSpPr>
            <a:xfrm>
              <a:off x="5446322" y="1795312"/>
              <a:ext cx="1703535" cy="747475"/>
              <a:chOff x="2335426" y="2514837"/>
              <a:chExt cx="1703535" cy="825263"/>
            </a:xfrm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CFB17637-1730-4CD1-8DFA-0B87A1230BA4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2B99043D-08C2-4A0D-B0A4-B4ECCE64EAB9}"/>
                  </a:ext>
                </a:extLst>
              </p:cNvPr>
              <p:cNvSpPr txBox="1"/>
              <p:nvPr/>
            </p:nvSpPr>
            <p:spPr>
              <a:xfrm>
                <a:off x="2507267" y="2696668"/>
                <a:ext cx="1364610" cy="38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Service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B77CA29-36D5-485E-99D4-D1C4836361E5}"/>
                </a:ext>
              </a:extLst>
            </p:cNvPr>
            <p:cNvGrpSpPr/>
            <p:nvPr/>
          </p:nvGrpSpPr>
          <p:grpSpPr>
            <a:xfrm>
              <a:off x="2121665" y="950323"/>
              <a:ext cx="2105969" cy="747476"/>
              <a:chOff x="2136590" y="2514837"/>
              <a:chExt cx="2105969" cy="825263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C7705A71-76F0-4684-AC1F-FE514FA29A84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9D92F3-4FFF-4854-8C6F-05DA99252360}"/>
                  </a:ext>
                </a:extLst>
              </p:cNvPr>
              <p:cNvSpPr txBox="1"/>
              <p:nvPr/>
            </p:nvSpPr>
            <p:spPr>
              <a:xfrm>
                <a:off x="2136590" y="2542430"/>
                <a:ext cx="2105969" cy="65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TOSCA Root </a:t>
                </a:r>
              </a:p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Node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490453D-0C48-41F2-B56E-ED4A20CE5EA9}"/>
                </a:ext>
              </a:extLst>
            </p:cNvPr>
            <p:cNvGrpSpPr/>
            <p:nvPr/>
          </p:nvGrpSpPr>
          <p:grpSpPr>
            <a:xfrm>
              <a:off x="4888664" y="3685281"/>
              <a:ext cx="1703535" cy="747475"/>
              <a:chOff x="2335426" y="2514837"/>
              <a:chExt cx="1703535" cy="825263"/>
            </a:xfrm>
          </p:grpSpPr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74A3D574-52BA-41C4-AB8E-ED66E6AA53B7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D61795A-9257-48B4-9047-1D0D8C08B6B2}"/>
                  </a:ext>
                </a:extLst>
              </p:cNvPr>
              <p:cNvSpPr txBox="1"/>
              <p:nvPr/>
            </p:nvSpPr>
            <p:spPr>
              <a:xfrm>
                <a:off x="2399422" y="2519310"/>
                <a:ext cx="1580300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Network</a:t>
                </a:r>
              </a:p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Function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458F416-8071-4AD7-AA68-A024BF401642}"/>
                </a:ext>
              </a:extLst>
            </p:cNvPr>
            <p:cNvGrpSpPr/>
            <p:nvPr/>
          </p:nvGrpSpPr>
          <p:grpSpPr>
            <a:xfrm>
              <a:off x="7094265" y="3692547"/>
              <a:ext cx="1703535" cy="747475"/>
              <a:chOff x="2335426" y="2514837"/>
              <a:chExt cx="1703535" cy="825263"/>
            </a:xfrm>
          </p:grpSpPr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EDC5CE33-284E-4DDE-8AFE-83331B87549B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3C546EDB-0744-4491-B95B-13351A3A5A75}"/>
                  </a:ext>
                </a:extLst>
              </p:cNvPr>
              <p:cNvSpPr txBox="1"/>
              <p:nvPr/>
            </p:nvSpPr>
            <p:spPr>
              <a:xfrm>
                <a:off x="2534610" y="2519310"/>
                <a:ext cx="1309928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Virtual</a:t>
                </a:r>
              </a:p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Link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0928740-7731-4FF6-A71D-2C89EA778889}"/>
                </a:ext>
              </a:extLst>
            </p:cNvPr>
            <p:cNvGrpSpPr/>
            <p:nvPr/>
          </p:nvGrpSpPr>
          <p:grpSpPr>
            <a:xfrm>
              <a:off x="2375712" y="3688940"/>
              <a:ext cx="1703535" cy="747475"/>
              <a:chOff x="2335426" y="2514837"/>
              <a:chExt cx="1703535" cy="825263"/>
            </a:xfrm>
          </p:grpSpPr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F2319082-B18C-4FE2-9BA3-DF48692C9668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7BCE0B5B-6CDF-4710-B602-B6EB898A604F}"/>
                  </a:ext>
                </a:extLst>
              </p:cNvPr>
              <p:cNvSpPr txBox="1"/>
              <p:nvPr/>
            </p:nvSpPr>
            <p:spPr>
              <a:xfrm>
                <a:off x="2543050" y="2519310"/>
                <a:ext cx="1293039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PNF</a:t>
                </a:r>
              </a:p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Device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260F14A7-8B73-4F0A-872B-936A060BAE7B}"/>
                </a:ext>
              </a:extLst>
            </p:cNvPr>
            <p:cNvGrpSpPr/>
            <p:nvPr/>
          </p:nvGrpSpPr>
          <p:grpSpPr>
            <a:xfrm>
              <a:off x="443478" y="3685280"/>
              <a:ext cx="1956995" cy="747475"/>
              <a:chOff x="2211077" y="2514837"/>
              <a:chExt cx="1956995" cy="825263"/>
            </a:xfrm>
          </p:grpSpPr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DC86A269-2820-4DE9-B0D0-78BE19C226BB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FC7C08BC-8CC9-42A6-AA55-D7186430AE5D}"/>
                  </a:ext>
                </a:extLst>
              </p:cNvPr>
              <p:cNvSpPr txBox="1"/>
              <p:nvPr/>
            </p:nvSpPr>
            <p:spPr>
              <a:xfrm>
                <a:off x="2211077" y="2519310"/>
                <a:ext cx="1956995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Connection</a:t>
                </a:r>
              </a:p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Point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5D00480-0A6B-471D-BBF6-05DEED38E0B2}"/>
                </a:ext>
              </a:extLst>
            </p:cNvPr>
            <p:cNvGrpSpPr/>
            <p:nvPr/>
          </p:nvGrpSpPr>
          <p:grpSpPr>
            <a:xfrm>
              <a:off x="4331714" y="5353863"/>
              <a:ext cx="2108002" cy="747475"/>
              <a:chOff x="2967598" y="4892427"/>
              <a:chExt cx="2108002" cy="747475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BC260CFF-7094-4A52-B591-7E186D83B192}"/>
                  </a:ext>
                </a:extLst>
              </p:cNvPr>
              <p:cNvGrpSpPr/>
              <p:nvPr/>
            </p:nvGrpSpPr>
            <p:grpSpPr>
              <a:xfrm>
                <a:off x="3073159" y="4892427"/>
                <a:ext cx="2002441" cy="747475"/>
                <a:chOff x="2188349" y="2514837"/>
                <a:chExt cx="2002441" cy="825263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075E18F3-3160-4C3B-9A7A-1E388AF9C876}"/>
                    </a:ext>
                  </a:extLst>
                </p:cNvPr>
                <p:cNvSpPr/>
                <p:nvPr/>
              </p:nvSpPr>
              <p:spPr>
                <a:xfrm>
                  <a:off x="2335426" y="2514837"/>
                  <a:ext cx="1703535" cy="825263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A3DBD7C3-F5DA-4E35-9E9A-DC9729E56584}"/>
                    </a:ext>
                  </a:extLst>
                </p:cNvPr>
                <p:cNvSpPr txBox="1"/>
                <p:nvPr/>
              </p:nvSpPr>
              <p:spPr>
                <a:xfrm>
                  <a:off x="2188349" y="2519310"/>
                  <a:ext cx="2002441" cy="6581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rgbClr val="0000CC"/>
                      </a:solidFill>
                      <a:effectLst>
                        <a:outerShdw blurRad="50800" dist="50800" dir="5400000" algn="ctr" rotWithShape="0">
                          <a:srgbClr val="FF3300"/>
                        </a:outerShdw>
                      </a:effectLst>
                    </a:rPr>
                    <a:t>NF</a:t>
                  </a:r>
                </a:p>
                <a:p>
                  <a:pPr algn="ctr"/>
                  <a:r>
                    <a:rPr lang="en-US" sz="1400" b="1" dirty="0">
                      <a:solidFill>
                        <a:srgbClr val="0000CC"/>
                      </a:solidFill>
                      <a:effectLst>
                        <a:outerShdw blurRad="50800" dist="50800" dir="5400000" algn="ctr" rotWithShape="0">
                          <a:srgbClr val="FF3300"/>
                        </a:outerShdw>
                      </a:effectLst>
                    </a:rPr>
                    <a:t>Component</a:t>
                  </a:r>
                </a:p>
              </p:txBody>
            </p:sp>
          </p:grp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94EDA0E-6C87-4D90-A7D2-3D16F431F31D}"/>
                  </a:ext>
                </a:extLst>
              </p:cNvPr>
              <p:cNvSpPr/>
              <p:nvPr/>
            </p:nvSpPr>
            <p:spPr>
              <a:xfrm>
                <a:off x="2967598" y="5009837"/>
                <a:ext cx="394987" cy="1593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F674A674-3704-42CD-B2D3-1B62A5633188}"/>
                  </a:ext>
                </a:extLst>
              </p:cNvPr>
              <p:cNvSpPr/>
              <p:nvPr/>
            </p:nvSpPr>
            <p:spPr>
              <a:xfrm>
                <a:off x="2967598" y="5337154"/>
                <a:ext cx="394987" cy="1593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766ABA9C-8138-4B28-8B6A-CC4A7D8E2FAB}"/>
                </a:ext>
              </a:extLst>
            </p:cNvPr>
            <p:cNvSpPr/>
            <p:nvPr/>
          </p:nvSpPr>
          <p:spPr>
            <a:xfrm>
              <a:off x="3015696" y="1704055"/>
              <a:ext cx="313143" cy="246137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64" name="Diamond 63">
              <a:extLst>
                <a:ext uri="{FF2B5EF4-FFF2-40B4-BE49-F238E27FC236}">
                  <a16:creationId xmlns:a16="http://schemas.microsoft.com/office/drawing/2014/main" id="{6CF695F0-62F8-4EFC-B7CC-4CD78874A19F}"/>
                </a:ext>
              </a:extLst>
            </p:cNvPr>
            <p:cNvSpPr/>
            <p:nvPr/>
          </p:nvSpPr>
          <p:spPr>
            <a:xfrm>
              <a:off x="5550437" y="4448859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65" name="Diamond 64">
              <a:extLst>
                <a:ext uri="{FF2B5EF4-FFF2-40B4-BE49-F238E27FC236}">
                  <a16:creationId xmlns:a16="http://schemas.microsoft.com/office/drawing/2014/main" id="{1C3B6666-9053-4FFC-90D0-78C6F1F06344}"/>
                </a:ext>
              </a:extLst>
            </p:cNvPr>
            <p:cNvSpPr/>
            <p:nvPr/>
          </p:nvSpPr>
          <p:spPr>
            <a:xfrm>
              <a:off x="6141517" y="2564186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66" name="Diamond 65">
              <a:extLst>
                <a:ext uri="{FF2B5EF4-FFF2-40B4-BE49-F238E27FC236}">
                  <a16:creationId xmlns:a16="http://schemas.microsoft.com/office/drawing/2014/main" id="{2DD8F354-39EA-425C-8A4B-DE65897307BE}"/>
                </a:ext>
              </a:extLst>
            </p:cNvPr>
            <p:cNvSpPr/>
            <p:nvPr/>
          </p:nvSpPr>
          <p:spPr>
            <a:xfrm>
              <a:off x="7180095" y="1895164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67" name="Connector: Elbow 66">
              <a:extLst>
                <a:ext uri="{FF2B5EF4-FFF2-40B4-BE49-F238E27FC236}">
                  <a16:creationId xmlns:a16="http://schemas.microsoft.com/office/drawing/2014/main" id="{400F8479-B520-42EB-A9FE-7BBBCEDD5405}"/>
                </a:ext>
              </a:extLst>
            </p:cNvPr>
            <p:cNvCxnSpPr>
              <a:cxnSpLocks/>
              <a:stCxn id="64" idx="2"/>
              <a:endCxn id="112" idx="0"/>
            </p:cNvCxnSpPr>
            <p:nvPr/>
          </p:nvCxnSpPr>
          <p:spPr>
            <a:xfrm rot="5400000">
              <a:off x="5239224" y="4890129"/>
              <a:ext cx="667058" cy="268514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A99A8066-2858-4363-8255-59F059E57493}"/>
                </a:ext>
              </a:extLst>
            </p:cNvPr>
            <p:cNvCxnSpPr>
              <a:cxnSpLocks/>
              <a:stCxn id="65" idx="2"/>
              <a:endCxn id="120" idx="0"/>
            </p:cNvCxnSpPr>
            <p:nvPr/>
          </p:nvCxnSpPr>
          <p:spPr>
            <a:xfrm rot="5400000">
              <a:off x="5578876" y="2970118"/>
              <a:ext cx="883148" cy="555278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id="{924BEA18-1B81-48AF-98FA-696388DE7405}"/>
                </a:ext>
              </a:extLst>
            </p:cNvPr>
            <p:cNvCxnSpPr>
              <a:cxnSpLocks/>
              <a:stCxn id="66" idx="3"/>
              <a:endCxn id="71" idx="3"/>
            </p:cNvCxnSpPr>
            <p:nvPr/>
          </p:nvCxnSpPr>
          <p:spPr>
            <a:xfrm flipH="1">
              <a:off x="7202954" y="2016163"/>
              <a:ext cx="290284" cy="378340"/>
            </a:xfrm>
            <a:prstGeom prst="bentConnector3">
              <a:avLst>
                <a:gd name="adj1" fmla="val -143282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or: Elbow 69">
              <a:extLst>
                <a:ext uri="{FF2B5EF4-FFF2-40B4-BE49-F238E27FC236}">
                  <a16:creationId xmlns:a16="http://schemas.microsoft.com/office/drawing/2014/main" id="{58F08DFC-267E-4FA4-85F2-B753483931BC}"/>
                </a:ext>
              </a:extLst>
            </p:cNvPr>
            <p:cNvCxnSpPr>
              <a:cxnSpLocks/>
              <a:stCxn id="65" idx="2"/>
              <a:endCxn id="118" idx="0"/>
            </p:cNvCxnSpPr>
            <p:nvPr/>
          </p:nvCxnSpPr>
          <p:spPr>
            <a:xfrm rot="16200000" flipH="1">
              <a:off x="6678044" y="2426228"/>
              <a:ext cx="890414" cy="165032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69E39F72-2F94-4F7D-AC32-F037809F52C8}"/>
                </a:ext>
              </a:extLst>
            </p:cNvPr>
            <p:cNvSpPr/>
            <p:nvPr/>
          </p:nvSpPr>
          <p:spPr>
            <a:xfrm>
              <a:off x="7157235" y="2367787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A23F7CE8-2885-4A07-8782-B3131B945CB0}"/>
                </a:ext>
              </a:extLst>
            </p:cNvPr>
            <p:cNvCxnSpPr>
              <a:stCxn id="119" idx="1"/>
              <a:endCxn id="115" idx="3"/>
            </p:cNvCxnSpPr>
            <p:nvPr/>
          </p:nvCxnSpPr>
          <p:spPr>
            <a:xfrm flipH="1">
              <a:off x="4079247" y="4059019"/>
              <a:ext cx="809417" cy="3659"/>
            </a:xfrm>
            <a:prstGeom prst="straightConnector1">
              <a:avLst/>
            </a:prstGeom>
            <a:ln w="5715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or: Elbow 72">
              <a:extLst>
                <a:ext uri="{FF2B5EF4-FFF2-40B4-BE49-F238E27FC236}">
                  <a16:creationId xmlns:a16="http://schemas.microsoft.com/office/drawing/2014/main" id="{7BDD987B-7808-4E72-8FDB-1D6C8F61855B}"/>
                </a:ext>
              </a:extLst>
            </p:cNvPr>
            <p:cNvCxnSpPr>
              <a:cxnSpLocks/>
              <a:stCxn id="63" idx="3"/>
              <a:endCxn id="74" idx="0"/>
            </p:cNvCxnSpPr>
            <p:nvPr/>
          </p:nvCxnSpPr>
          <p:spPr>
            <a:xfrm rot="16200000" flipH="1">
              <a:off x="3341039" y="1781421"/>
              <a:ext cx="1661210" cy="1998752"/>
            </a:xfrm>
            <a:prstGeom prst="bentConnector3">
              <a:avLst>
                <a:gd name="adj1" fmla="val 86475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ECEE146-8972-4BF7-8E91-F7CE2093676B}"/>
                </a:ext>
              </a:extLst>
            </p:cNvPr>
            <p:cNvSpPr/>
            <p:nvPr/>
          </p:nvSpPr>
          <p:spPr>
            <a:xfrm>
              <a:off x="5148160" y="3611402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7285816-6AD6-4E5C-8035-70A448157DF6}"/>
                </a:ext>
              </a:extLst>
            </p:cNvPr>
            <p:cNvSpPr/>
            <p:nvPr/>
          </p:nvSpPr>
          <p:spPr>
            <a:xfrm>
              <a:off x="5377743" y="214233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76" name="Connector: Elbow 75">
              <a:extLst>
                <a:ext uri="{FF2B5EF4-FFF2-40B4-BE49-F238E27FC236}">
                  <a16:creationId xmlns:a16="http://schemas.microsoft.com/office/drawing/2014/main" id="{EAE886F5-9A2C-49BD-91E4-F22A5B6910CE}"/>
                </a:ext>
              </a:extLst>
            </p:cNvPr>
            <p:cNvCxnSpPr>
              <a:cxnSpLocks/>
              <a:stCxn id="63" idx="3"/>
              <a:endCxn id="75" idx="1"/>
            </p:cNvCxnSpPr>
            <p:nvPr/>
          </p:nvCxnSpPr>
          <p:spPr>
            <a:xfrm rot="16200000" flipH="1">
              <a:off x="4165577" y="956882"/>
              <a:ext cx="218857" cy="2205475"/>
            </a:xfrm>
            <a:prstGeom prst="bentConnector2">
              <a:avLst/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CA3E90B-7936-4A7E-8539-3BB7E12FDC32}"/>
                </a:ext>
              </a:extLst>
            </p:cNvPr>
            <p:cNvSpPr/>
            <p:nvPr/>
          </p:nvSpPr>
          <p:spPr>
            <a:xfrm>
              <a:off x="7336666" y="3631849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6B020B12-671B-4D12-941E-EAFE95BD6F9B}"/>
                </a:ext>
              </a:extLst>
            </p:cNvPr>
            <p:cNvCxnSpPr>
              <a:cxnSpLocks/>
              <a:stCxn id="63" idx="3"/>
              <a:endCxn id="77" idx="0"/>
            </p:cNvCxnSpPr>
            <p:nvPr/>
          </p:nvCxnSpPr>
          <p:spPr>
            <a:xfrm rot="16200000" flipH="1">
              <a:off x="4425069" y="697391"/>
              <a:ext cx="1681657" cy="4187258"/>
            </a:xfrm>
            <a:prstGeom prst="bentConnector3">
              <a:avLst>
                <a:gd name="adj1" fmla="val 85377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7F4D4353-DC0E-4211-A676-72DAC959FFE1}"/>
                </a:ext>
              </a:extLst>
            </p:cNvPr>
            <p:cNvSpPr/>
            <p:nvPr/>
          </p:nvSpPr>
          <p:spPr>
            <a:xfrm>
              <a:off x="3157423" y="362162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F7DECE2-EBB9-4BAD-83EC-47DC299D1BF2}"/>
                </a:ext>
              </a:extLst>
            </p:cNvPr>
            <p:cNvSpPr/>
            <p:nvPr/>
          </p:nvSpPr>
          <p:spPr>
            <a:xfrm>
              <a:off x="1413607" y="3631849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81" name="Connector: Elbow 80">
              <a:extLst>
                <a:ext uri="{FF2B5EF4-FFF2-40B4-BE49-F238E27FC236}">
                  <a16:creationId xmlns:a16="http://schemas.microsoft.com/office/drawing/2014/main" id="{834EF604-130B-4EC6-A0D6-601AB0D65ED9}"/>
                </a:ext>
              </a:extLst>
            </p:cNvPr>
            <p:cNvCxnSpPr>
              <a:cxnSpLocks/>
              <a:stCxn id="63" idx="3"/>
              <a:endCxn id="79" idx="0"/>
            </p:cNvCxnSpPr>
            <p:nvPr/>
          </p:nvCxnSpPr>
          <p:spPr>
            <a:xfrm rot="16200000" flipH="1">
              <a:off x="2340558" y="2781901"/>
              <a:ext cx="1671434" cy="8015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or: Elbow 81">
              <a:extLst>
                <a:ext uri="{FF2B5EF4-FFF2-40B4-BE49-F238E27FC236}">
                  <a16:creationId xmlns:a16="http://schemas.microsoft.com/office/drawing/2014/main" id="{22EDFAA8-4F0F-4566-9CEC-BB689E19F36E}"/>
                </a:ext>
              </a:extLst>
            </p:cNvPr>
            <p:cNvCxnSpPr>
              <a:cxnSpLocks/>
              <a:stCxn id="63" idx="3"/>
              <a:endCxn id="80" idx="0"/>
            </p:cNvCxnSpPr>
            <p:nvPr/>
          </p:nvCxnSpPr>
          <p:spPr>
            <a:xfrm rot="5400000">
              <a:off x="1463540" y="1923120"/>
              <a:ext cx="1681657" cy="1735801"/>
            </a:xfrm>
            <a:prstGeom prst="bentConnector3">
              <a:avLst>
                <a:gd name="adj1" fmla="val 85376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A5ED7E7-2D26-4157-BB69-6E2888E5090C}"/>
                </a:ext>
              </a:extLst>
            </p:cNvPr>
            <p:cNvSpPr/>
            <p:nvPr/>
          </p:nvSpPr>
          <p:spPr>
            <a:xfrm>
              <a:off x="4651437" y="5280548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84" name="Connector: Elbow 83">
              <a:extLst>
                <a:ext uri="{FF2B5EF4-FFF2-40B4-BE49-F238E27FC236}">
                  <a16:creationId xmlns:a16="http://schemas.microsoft.com/office/drawing/2014/main" id="{FD930970-84CD-4E79-97BD-E87CF16DACE6}"/>
                </a:ext>
              </a:extLst>
            </p:cNvPr>
            <p:cNvCxnSpPr>
              <a:cxnSpLocks/>
              <a:stCxn id="63" idx="3"/>
              <a:endCxn id="83" idx="0"/>
            </p:cNvCxnSpPr>
            <p:nvPr/>
          </p:nvCxnSpPr>
          <p:spPr>
            <a:xfrm rot="16200000" flipH="1">
              <a:off x="2258104" y="2864355"/>
              <a:ext cx="3330356" cy="1502029"/>
            </a:xfrm>
            <a:prstGeom prst="bentConnector3">
              <a:avLst>
                <a:gd name="adj1" fmla="val 43312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FA6F5F7-AD92-420F-853F-36EBCA64358C}"/>
                </a:ext>
              </a:extLst>
            </p:cNvPr>
            <p:cNvGrpSpPr/>
            <p:nvPr/>
          </p:nvGrpSpPr>
          <p:grpSpPr>
            <a:xfrm>
              <a:off x="2404558" y="5349490"/>
              <a:ext cx="1703535" cy="747475"/>
              <a:chOff x="2335426" y="2514837"/>
              <a:chExt cx="1703535" cy="825263"/>
            </a:xfrm>
          </p:grpSpPr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96011C68-4344-47F1-8B69-83ECDB4E044B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2B7D7F3D-B134-4B85-A161-FFC8DC8A3472}"/>
                  </a:ext>
                </a:extLst>
              </p:cNvPr>
              <p:cNvSpPr txBox="1"/>
              <p:nvPr/>
            </p:nvSpPr>
            <p:spPr>
              <a:xfrm>
                <a:off x="2402099" y="2716295"/>
                <a:ext cx="1574950" cy="38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Complex</a:t>
                </a:r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810E5BD-42F1-4721-BD08-BBEDC8F97F2C}"/>
                </a:ext>
              </a:extLst>
            </p:cNvPr>
            <p:cNvSpPr txBox="1"/>
            <p:nvPr/>
          </p:nvSpPr>
          <p:spPr>
            <a:xfrm>
              <a:off x="581192" y="4400927"/>
              <a:ext cx="1510427" cy="280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Ports / NICs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D898CA5-8030-4D43-92CE-BB7264935674}"/>
                </a:ext>
              </a:extLst>
            </p:cNvPr>
            <p:cNvSpPr txBox="1"/>
            <p:nvPr/>
          </p:nvSpPr>
          <p:spPr>
            <a:xfrm>
              <a:off x="7201688" y="4397216"/>
              <a:ext cx="1580299" cy="280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Connectivity</a:t>
              </a:r>
            </a:p>
          </p:txBody>
        </p:sp>
        <p:cxnSp>
          <p:nvCxnSpPr>
            <p:cNvPr id="88" name="Connector: Elbow 87">
              <a:extLst>
                <a:ext uri="{FF2B5EF4-FFF2-40B4-BE49-F238E27FC236}">
                  <a16:creationId xmlns:a16="http://schemas.microsoft.com/office/drawing/2014/main" id="{20048622-9019-435A-BBEC-0759144EFE2D}"/>
                </a:ext>
              </a:extLst>
            </p:cNvPr>
            <p:cNvCxnSpPr>
              <a:cxnSpLocks/>
              <a:stCxn id="90" idx="2"/>
              <a:endCxn id="89" idx="0"/>
            </p:cNvCxnSpPr>
            <p:nvPr/>
          </p:nvCxnSpPr>
          <p:spPr>
            <a:xfrm rot="5400000">
              <a:off x="4050508" y="4061198"/>
              <a:ext cx="809163" cy="164291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D2DC09E-845E-4415-8E4C-19B3D6987948}"/>
                </a:ext>
              </a:extLst>
            </p:cNvPr>
            <p:cNvSpPr/>
            <p:nvPr/>
          </p:nvSpPr>
          <p:spPr>
            <a:xfrm>
              <a:off x="3610773" y="528723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4207D03-FFC7-421F-990E-399379B10EB1}"/>
                </a:ext>
              </a:extLst>
            </p:cNvPr>
            <p:cNvSpPr/>
            <p:nvPr/>
          </p:nvSpPr>
          <p:spPr>
            <a:xfrm>
              <a:off x="5253685" y="4424642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A20185E-FF62-4EAF-91C1-786DB5D5EAE3}"/>
                </a:ext>
              </a:extLst>
            </p:cNvPr>
            <p:cNvSpPr/>
            <p:nvPr/>
          </p:nvSpPr>
          <p:spPr>
            <a:xfrm>
              <a:off x="3083117" y="5284660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47B4CCA1-09F9-44C6-BB95-43B5E10AF4AA}"/>
                </a:ext>
              </a:extLst>
            </p:cNvPr>
            <p:cNvSpPr/>
            <p:nvPr/>
          </p:nvSpPr>
          <p:spPr>
            <a:xfrm>
              <a:off x="3230134" y="442214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1587B4E4-5550-4E37-87F6-E99E29B4AFCF}"/>
                </a:ext>
              </a:extLst>
            </p:cNvPr>
            <p:cNvCxnSpPr>
              <a:cxnSpLocks/>
              <a:stCxn id="92" idx="2"/>
              <a:endCxn id="91" idx="0"/>
            </p:cNvCxnSpPr>
            <p:nvPr/>
          </p:nvCxnSpPr>
          <p:spPr>
            <a:xfrm rot="5400000">
              <a:off x="2774943" y="4806609"/>
              <a:ext cx="809086" cy="147017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17B00C3-8C28-4CD8-BDF1-4AEB68527183}"/>
                </a:ext>
              </a:extLst>
            </p:cNvPr>
            <p:cNvSpPr txBox="1"/>
            <p:nvPr/>
          </p:nvSpPr>
          <p:spPr>
            <a:xfrm>
              <a:off x="5475725" y="3391568"/>
              <a:ext cx="538310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4D9C808-79F6-4944-A2A6-D07ABE575A2B}"/>
                </a:ext>
              </a:extLst>
            </p:cNvPr>
            <p:cNvSpPr txBox="1"/>
            <p:nvPr/>
          </p:nvSpPr>
          <p:spPr>
            <a:xfrm>
              <a:off x="6004517" y="2707338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3AE8252-2540-4533-BAAE-089257220877}"/>
                </a:ext>
              </a:extLst>
            </p:cNvPr>
            <p:cNvSpPr txBox="1"/>
            <p:nvPr/>
          </p:nvSpPr>
          <p:spPr>
            <a:xfrm>
              <a:off x="6315247" y="2693995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516E699-47D5-49A6-8D60-E4FDC124A9E7}"/>
                </a:ext>
              </a:extLst>
            </p:cNvPr>
            <p:cNvSpPr txBox="1"/>
            <p:nvPr/>
          </p:nvSpPr>
          <p:spPr>
            <a:xfrm>
              <a:off x="4652754" y="3708394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A835450-97A4-424E-80B7-E25FB2F86BB2}"/>
                </a:ext>
              </a:extLst>
            </p:cNvPr>
            <p:cNvSpPr txBox="1"/>
            <p:nvPr/>
          </p:nvSpPr>
          <p:spPr>
            <a:xfrm>
              <a:off x="7946032" y="3382590"/>
              <a:ext cx="538310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873A64F-129C-4DEA-B5ED-BF1980A59554}"/>
                </a:ext>
              </a:extLst>
            </p:cNvPr>
            <p:cNvSpPr txBox="1"/>
            <p:nvPr/>
          </p:nvSpPr>
          <p:spPr>
            <a:xfrm>
              <a:off x="4024037" y="3692018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2EDC629-4D50-4E1F-B940-BE550BFDCDAE}"/>
                </a:ext>
              </a:extLst>
            </p:cNvPr>
            <p:cNvSpPr/>
            <p:nvPr/>
          </p:nvSpPr>
          <p:spPr>
            <a:xfrm>
              <a:off x="1844787" y="361698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C89D57DC-D86A-41B3-B5F3-EBC84B298330}"/>
                </a:ext>
              </a:extLst>
            </p:cNvPr>
            <p:cNvSpPr/>
            <p:nvPr/>
          </p:nvSpPr>
          <p:spPr>
            <a:xfrm>
              <a:off x="5336702" y="363611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02" name="Connector: Elbow 101">
              <a:extLst>
                <a:ext uri="{FF2B5EF4-FFF2-40B4-BE49-F238E27FC236}">
                  <a16:creationId xmlns:a16="http://schemas.microsoft.com/office/drawing/2014/main" id="{DE799536-BCD1-48A2-A978-0D6F52965101}"/>
                </a:ext>
              </a:extLst>
            </p:cNvPr>
            <p:cNvCxnSpPr>
              <a:cxnSpLocks/>
              <a:stCxn id="101" idx="0"/>
              <a:endCxn id="100" idx="0"/>
            </p:cNvCxnSpPr>
            <p:nvPr/>
          </p:nvCxnSpPr>
          <p:spPr>
            <a:xfrm rot="16200000" flipV="1">
              <a:off x="3604040" y="1880590"/>
              <a:ext cx="19130" cy="3491915"/>
            </a:xfrm>
            <a:prstGeom prst="bentConnector3">
              <a:avLst>
                <a:gd name="adj1" fmla="val 1936189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3A676308-3622-43AF-9D43-11F15D73C4ED}"/>
                </a:ext>
              </a:extLst>
            </p:cNvPr>
            <p:cNvSpPr/>
            <p:nvPr/>
          </p:nvSpPr>
          <p:spPr>
            <a:xfrm>
              <a:off x="7510004" y="3610375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802D7B85-305A-4CB0-BE94-76F95A52AADB}"/>
                </a:ext>
              </a:extLst>
            </p:cNvPr>
            <p:cNvSpPr/>
            <p:nvPr/>
          </p:nvSpPr>
          <p:spPr>
            <a:xfrm>
              <a:off x="1683913" y="362441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105" name="Connector: Elbow 104">
              <a:extLst>
                <a:ext uri="{FF2B5EF4-FFF2-40B4-BE49-F238E27FC236}">
                  <a16:creationId xmlns:a16="http://schemas.microsoft.com/office/drawing/2014/main" id="{7DB04391-DE2E-4E86-839D-0AFC1858610F}"/>
                </a:ext>
              </a:extLst>
            </p:cNvPr>
            <p:cNvCxnSpPr>
              <a:cxnSpLocks/>
              <a:stCxn id="103" idx="0"/>
              <a:endCxn id="104" idx="0"/>
            </p:cNvCxnSpPr>
            <p:nvPr/>
          </p:nvCxnSpPr>
          <p:spPr>
            <a:xfrm rot="16200000" flipH="1" flipV="1">
              <a:off x="4612798" y="704349"/>
              <a:ext cx="14041" cy="5826091"/>
            </a:xfrm>
            <a:prstGeom prst="bentConnector3">
              <a:avLst>
                <a:gd name="adj1" fmla="val -3295891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7020E3D-78D3-4751-9C31-B71FC69DA538}"/>
              </a:ext>
            </a:extLst>
          </p:cNvPr>
          <p:cNvSpPr/>
          <p:nvPr/>
        </p:nvSpPr>
        <p:spPr>
          <a:xfrm>
            <a:off x="4488676" y="1219008"/>
            <a:ext cx="4579123" cy="5338998"/>
          </a:xfrm>
          <a:prstGeom prst="roundRect">
            <a:avLst>
              <a:gd name="adj" fmla="val 1695"/>
            </a:avLst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D387137F-B4B7-4CD4-9742-CEEC135F8E1B}"/>
              </a:ext>
            </a:extLst>
          </p:cNvPr>
          <p:cNvSpPr/>
          <p:nvPr/>
        </p:nvSpPr>
        <p:spPr>
          <a:xfrm>
            <a:off x="3545764" y="1528379"/>
            <a:ext cx="873338" cy="4634918"/>
          </a:xfrm>
          <a:prstGeom prst="rightArrow">
            <a:avLst>
              <a:gd name="adj1" fmla="val 49526"/>
              <a:gd name="adj2" fmla="val 79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02DDC99-FB91-4BB2-88E1-71B7B06A714A}"/>
              </a:ext>
            </a:extLst>
          </p:cNvPr>
          <p:cNvSpPr txBox="1"/>
          <p:nvPr/>
        </p:nvSpPr>
        <p:spPr>
          <a:xfrm>
            <a:off x="4506331" y="1227125"/>
            <a:ext cx="4666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PLATFORM MODEL (INTERNAL MODEL)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625B16-166B-425E-BE64-2ED25222B3E3}"/>
              </a:ext>
            </a:extLst>
          </p:cNvPr>
          <p:cNvGrpSpPr/>
          <p:nvPr/>
        </p:nvGrpSpPr>
        <p:grpSpPr>
          <a:xfrm>
            <a:off x="1968691" y="594594"/>
            <a:ext cx="4386832" cy="646331"/>
            <a:chOff x="2233853" y="4994274"/>
            <a:chExt cx="4386832" cy="646331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5C5E6C1-7C64-4359-91B9-969EF05CFB40}"/>
                </a:ext>
              </a:extLst>
            </p:cNvPr>
            <p:cNvSpPr txBox="1"/>
            <p:nvPr/>
          </p:nvSpPr>
          <p:spPr>
            <a:xfrm>
              <a:off x="3326576" y="4994274"/>
              <a:ext cx="32941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CC"/>
                  </a:solidFill>
                </a:rPr>
                <a:t>4 </a:t>
              </a:r>
              <a:r>
                <a:rPr lang="en-US" b="1" dirty="0">
                  <a:solidFill>
                    <a:srgbClr val="FF0000"/>
                  </a:solidFill>
                </a:rPr>
                <a:t>Design Time Activities</a:t>
              </a:r>
              <a:r>
                <a:rPr lang="en-US" dirty="0">
                  <a:solidFill>
                    <a:srgbClr val="0000CC"/>
                  </a:solidFill>
                </a:rPr>
                <a:t>: NF Onboard Package &gt; SDC catalog</a:t>
              </a: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FEA93B9F-8B78-4EA2-B561-7C1AB3869C37}"/>
                </a:ext>
              </a:extLst>
            </p:cNvPr>
            <p:cNvSpPr/>
            <p:nvPr/>
          </p:nvSpPr>
          <p:spPr>
            <a:xfrm>
              <a:off x="3395398" y="5067450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+mn-ea"/>
                  <a:cs typeface="+mn-cs"/>
                </a:rPr>
                <a:t>4</a:t>
              </a:r>
            </a:p>
          </p:txBody>
        </p:sp>
        <p:pic>
          <p:nvPicPr>
            <p:cNvPr id="128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491F2258-70DC-406F-B09A-29B7BCEE5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001" y="5067450"/>
              <a:ext cx="481605" cy="482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9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5A173041-F326-451F-AFE4-E0F3EC2B7A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266" y="5084146"/>
              <a:ext cx="472933" cy="475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6D0E3852-5345-4139-93BA-E095537DC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853" y="5156600"/>
              <a:ext cx="369630" cy="331436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65B4AAA6-14EE-4E9E-BE90-D53C7534C431}"/>
              </a:ext>
            </a:extLst>
          </p:cNvPr>
          <p:cNvGrpSpPr/>
          <p:nvPr/>
        </p:nvGrpSpPr>
        <p:grpSpPr>
          <a:xfrm>
            <a:off x="7633953" y="6135"/>
            <a:ext cx="1519641" cy="647604"/>
            <a:chOff x="7633953" y="6135"/>
            <a:chExt cx="1519641" cy="647604"/>
          </a:xfrm>
        </p:grpSpPr>
        <p:pic>
          <p:nvPicPr>
            <p:cNvPr id="132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FD53FF0F-E6B9-4E8C-8403-7406CAE120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488AEB84-D4F6-40AC-A392-F16BE6A6D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Picture 2" descr="C:\Users\cheung\AppData\Local\Temp\SNAGHTML1420a109.PNG">
              <a:extLst>
                <a:ext uri="{FF2B5EF4-FFF2-40B4-BE49-F238E27FC236}">
                  <a16:creationId xmlns:a16="http://schemas.microsoft.com/office/drawing/2014/main" id="{69FD05CF-2FF1-43BC-AD2F-36D78599B5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122" y="6135"/>
              <a:ext cx="646472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29498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2A494F-D34B-4FFF-96E3-03562E2A5C78}"/>
              </a:ext>
            </a:extLst>
          </p:cNvPr>
          <p:cNvSpPr txBox="1"/>
          <p:nvPr/>
        </p:nvSpPr>
        <p:spPr>
          <a:xfrm>
            <a:off x="4736419" y="1166561"/>
            <a:ext cx="4666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SDC AID (Architecture Integration Document) Internal Model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9B1D86E-8368-41F3-A606-EFE5588DBF1C}"/>
              </a:ext>
            </a:extLst>
          </p:cNvPr>
          <p:cNvSpPr/>
          <p:nvPr/>
        </p:nvSpPr>
        <p:spPr>
          <a:xfrm>
            <a:off x="629152" y="1892376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CD2BAB-E10B-4DB7-85B6-6EFEF4BA115F}"/>
              </a:ext>
            </a:extLst>
          </p:cNvPr>
          <p:cNvSpPr txBox="1"/>
          <p:nvPr/>
        </p:nvSpPr>
        <p:spPr>
          <a:xfrm>
            <a:off x="678026" y="1942903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30FEC-3682-43AF-8BCF-A32E45C234AA}"/>
              </a:ext>
            </a:extLst>
          </p:cNvPr>
          <p:cNvSpPr txBox="1"/>
          <p:nvPr/>
        </p:nvSpPr>
        <p:spPr>
          <a:xfrm>
            <a:off x="827265" y="2265827"/>
            <a:ext cx="81785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Properties:</a:t>
            </a: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3ECF94C5-61A0-4CF0-9AB2-9B2E91A21467}"/>
              </a:ext>
            </a:extLst>
          </p:cNvPr>
          <p:cNvSpPr/>
          <p:nvPr/>
        </p:nvSpPr>
        <p:spPr>
          <a:xfrm>
            <a:off x="280861" y="2746881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8679B5-022D-429D-95DD-2CEDA4D33CDA}"/>
              </a:ext>
            </a:extLst>
          </p:cNvPr>
          <p:cNvSpPr txBox="1"/>
          <p:nvPr/>
        </p:nvSpPr>
        <p:spPr>
          <a:xfrm>
            <a:off x="495283" y="2712659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9BA613A-C10C-4D2C-8AAD-6A8569F74AFF}"/>
              </a:ext>
            </a:extLst>
          </p:cNvPr>
          <p:cNvSpPr/>
          <p:nvPr/>
        </p:nvSpPr>
        <p:spPr>
          <a:xfrm>
            <a:off x="159504" y="3552086"/>
            <a:ext cx="1451482" cy="12383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BD466-91BB-47D6-A4E2-09445A9C7DF0}"/>
              </a:ext>
            </a:extLst>
          </p:cNvPr>
          <p:cNvSpPr txBox="1"/>
          <p:nvPr/>
        </p:nvSpPr>
        <p:spPr>
          <a:xfrm>
            <a:off x="241479" y="366922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DependsOn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A768ACA6-F555-4DF9-8153-F74594AC6370}"/>
              </a:ext>
            </a:extLst>
          </p:cNvPr>
          <p:cNvSpPr/>
          <p:nvPr/>
        </p:nvSpPr>
        <p:spPr>
          <a:xfrm>
            <a:off x="862642" y="4065303"/>
            <a:ext cx="454025" cy="484273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CFBF8DDC-2103-4EC7-9F73-14AE295D2F78}"/>
              </a:ext>
            </a:extLst>
          </p:cNvPr>
          <p:cNvSpPr/>
          <p:nvPr/>
        </p:nvSpPr>
        <p:spPr>
          <a:xfrm>
            <a:off x="338811" y="4065304"/>
            <a:ext cx="683539" cy="484273"/>
          </a:xfrm>
          <a:prstGeom prst="homePlat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49BEA12-1C3C-4826-B93B-7B1177D3FD58}"/>
              </a:ext>
            </a:extLst>
          </p:cNvPr>
          <p:cNvSpPr/>
          <p:nvPr/>
        </p:nvSpPr>
        <p:spPr>
          <a:xfrm>
            <a:off x="140120" y="4991981"/>
            <a:ext cx="1451482" cy="149989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4BBEDD-CB93-4CEA-97B6-EEB4F0779C2D}"/>
              </a:ext>
            </a:extLst>
          </p:cNvPr>
          <p:cNvSpPr txBox="1"/>
          <p:nvPr/>
        </p:nvSpPr>
        <p:spPr>
          <a:xfrm>
            <a:off x="188994" y="5042508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PnfExtCp</a:t>
            </a: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404C922E-8377-4F69-B594-0923A024AA53}"/>
              </a:ext>
            </a:extLst>
          </p:cNvPr>
          <p:cNvSpPr/>
          <p:nvPr/>
        </p:nvSpPr>
        <p:spPr>
          <a:xfrm>
            <a:off x="687466" y="5449504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BB9B13-A584-4D21-ADC7-C81973236801}"/>
              </a:ext>
            </a:extLst>
          </p:cNvPr>
          <p:cNvSpPr txBox="1"/>
          <p:nvPr/>
        </p:nvSpPr>
        <p:spPr>
          <a:xfrm>
            <a:off x="901888" y="5430522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782BB3F4-6ADD-4598-B5D8-46329F1462F0}"/>
              </a:ext>
            </a:extLst>
          </p:cNvPr>
          <p:cNvSpPr/>
          <p:nvPr/>
        </p:nvSpPr>
        <p:spPr>
          <a:xfrm>
            <a:off x="677299" y="6030021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9E29F0-A78A-4973-AD5F-0530578094A6}"/>
              </a:ext>
            </a:extLst>
          </p:cNvPr>
          <p:cNvSpPr txBox="1"/>
          <p:nvPr/>
        </p:nvSpPr>
        <p:spPr>
          <a:xfrm>
            <a:off x="723719" y="6008131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43702436-AFCD-4CA8-9D54-63E9C38D8572}"/>
              </a:ext>
            </a:extLst>
          </p:cNvPr>
          <p:cNvCxnSpPr>
            <a:cxnSpLocks/>
            <a:stCxn id="16" idx="3"/>
            <a:endCxn id="10" idx="3"/>
          </p:cNvCxnSpPr>
          <p:nvPr/>
        </p:nvCxnSpPr>
        <p:spPr>
          <a:xfrm flipH="1" flipV="1">
            <a:off x="1610986" y="4171259"/>
            <a:ext cx="169287" cy="1402327"/>
          </a:xfrm>
          <a:prstGeom prst="bentConnector3">
            <a:avLst>
              <a:gd name="adj1" fmla="val -735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0C3FD0F4-46DB-46DB-81AE-301EE7E13B68}"/>
              </a:ext>
            </a:extLst>
          </p:cNvPr>
          <p:cNvCxnSpPr>
            <a:cxnSpLocks/>
            <a:stCxn id="8" idx="1"/>
            <a:endCxn id="10" idx="0"/>
          </p:cNvCxnSpPr>
          <p:nvPr/>
        </p:nvCxnSpPr>
        <p:spPr>
          <a:xfrm rot="10800000" flipH="1" flipV="1">
            <a:off x="404943" y="2870962"/>
            <a:ext cx="480302" cy="681123"/>
          </a:xfrm>
          <a:prstGeom prst="bentConnector4">
            <a:avLst>
              <a:gd name="adj1" fmla="val -47595"/>
              <a:gd name="adj2" fmla="val 59109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D8D62A-A38C-4828-A8C5-3FC91617BFB8}"/>
              </a:ext>
            </a:extLst>
          </p:cNvPr>
          <p:cNvGrpSpPr/>
          <p:nvPr/>
        </p:nvGrpSpPr>
        <p:grpSpPr>
          <a:xfrm>
            <a:off x="2199937" y="5798027"/>
            <a:ext cx="1183333" cy="759979"/>
            <a:chOff x="2199937" y="5798027"/>
            <a:chExt cx="1183333" cy="759979"/>
          </a:xfrm>
        </p:grpSpPr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1D774BF4-EC6B-4B1E-BF09-9456AB2632C1}"/>
                </a:ext>
              </a:extLst>
            </p:cNvPr>
            <p:cNvSpPr/>
            <p:nvPr/>
          </p:nvSpPr>
          <p:spPr>
            <a:xfrm>
              <a:off x="2269630" y="6013990"/>
              <a:ext cx="1092807" cy="248163"/>
            </a:xfrm>
            <a:prstGeom prst="chevron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53E246-53C0-4FBA-9D7B-0B89FEE36579}"/>
                </a:ext>
              </a:extLst>
            </p:cNvPr>
            <p:cNvSpPr txBox="1"/>
            <p:nvPr/>
          </p:nvSpPr>
          <p:spPr>
            <a:xfrm>
              <a:off x="2324032" y="5995008"/>
              <a:ext cx="9044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Capabilities</a:t>
              </a:r>
            </a:p>
          </p:txBody>
        </p:sp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9C3E500B-79EC-479B-8C88-69D1D7ABF4DD}"/>
                </a:ext>
              </a:extLst>
            </p:cNvPr>
            <p:cNvSpPr/>
            <p:nvPr/>
          </p:nvSpPr>
          <p:spPr>
            <a:xfrm>
              <a:off x="2259463" y="6309843"/>
              <a:ext cx="1092807" cy="248163"/>
            </a:xfrm>
            <a:prstGeom prst="chevr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41E4FC-DDCD-4947-81D0-056CCD183996}"/>
                </a:ext>
              </a:extLst>
            </p:cNvPr>
            <p:cNvSpPr txBox="1"/>
            <p:nvPr/>
          </p:nvSpPr>
          <p:spPr>
            <a:xfrm>
              <a:off x="2326314" y="6281007"/>
              <a:ext cx="10569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Requirements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A9C41E-30B4-442A-8BF4-E759CEED00D9}"/>
                </a:ext>
              </a:extLst>
            </p:cNvPr>
            <p:cNvSpPr txBox="1"/>
            <p:nvPr/>
          </p:nvSpPr>
          <p:spPr>
            <a:xfrm>
              <a:off x="2199937" y="5798027"/>
              <a:ext cx="7310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LEGEND: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3B5F767-997A-4780-BDCD-37FB6B9A02E1}"/>
              </a:ext>
            </a:extLst>
          </p:cNvPr>
          <p:cNvSpPr/>
          <p:nvPr/>
        </p:nvSpPr>
        <p:spPr>
          <a:xfrm>
            <a:off x="76201" y="1253171"/>
            <a:ext cx="2119571" cy="5352308"/>
          </a:xfrm>
          <a:prstGeom prst="roundRect">
            <a:avLst>
              <a:gd name="adj" fmla="val 3631"/>
            </a:avLst>
          </a:prstGeom>
          <a:noFill/>
          <a:ln w="28575"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A9CF5C-860C-4958-9A1F-6AE37D4B7B2C}"/>
              </a:ext>
            </a:extLst>
          </p:cNvPr>
          <p:cNvSpPr txBox="1"/>
          <p:nvPr/>
        </p:nvSpPr>
        <p:spPr>
          <a:xfrm>
            <a:off x="83283" y="1310865"/>
            <a:ext cx="2235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PNFD DESCRIPTOR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1D1C4CC-E005-44FD-9B54-1F060D515891}"/>
              </a:ext>
            </a:extLst>
          </p:cNvPr>
          <p:cNvSpPr/>
          <p:nvPr/>
        </p:nvSpPr>
        <p:spPr>
          <a:xfrm>
            <a:off x="2310268" y="3448188"/>
            <a:ext cx="1141477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EF9616-0409-48C2-BED6-B4199813EE80}"/>
              </a:ext>
            </a:extLst>
          </p:cNvPr>
          <p:cNvSpPr txBox="1"/>
          <p:nvPr/>
        </p:nvSpPr>
        <p:spPr>
          <a:xfrm>
            <a:off x="2359142" y="3498715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 Virtual </a:t>
            </a:r>
          </a:p>
          <a:p>
            <a:r>
              <a:rPr lang="en-US" dirty="0"/>
              <a:t>Link</a:t>
            </a: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15EBE514-4AF3-4666-B52E-EB793A00A7FF}"/>
              </a:ext>
            </a:extLst>
          </p:cNvPr>
          <p:cNvSpPr/>
          <p:nvPr/>
        </p:nvSpPr>
        <p:spPr>
          <a:xfrm>
            <a:off x="2211477" y="4226493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CF8F8A-F08D-460C-BF64-71854F73F785}"/>
              </a:ext>
            </a:extLst>
          </p:cNvPr>
          <p:cNvSpPr txBox="1"/>
          <p:nvPr/>
        </p:nvSpPr>
        <p:spPr>
          <a:xfrm>
            <a:off x="2263000" y="4207576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D402376A-454D-4553-A8C7-40881CB639A8}"/>
              </a:ext>
            </a:extLst>
          </p:cNvPr>
          <p:cNvCxnSpPr>
            <a:cxnSpLocks/>
            <a:stCxn id="18" idx="3"/>
            <a:endCxn id="32" idx="1"/>
          </p:cNvCxnSpPr>
          <p:nvPr/>
        </p:nvCxnSpPr>
        <p:spPr>
          <a:xfrm flipV="1">
            <a:off x="1770106" y="4350575"/>
            <a:ext cx="565453" cy="1803528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31568D18-68F7-4B26-A584-A4E53A30FA63}"/>
              </a:ext>
            </a:extLst>
          </p:cNvPr>
          <p:cNvSpPr/>
          <p:nvPr/>
        </p:nvSpPr>
        <p:spPr>
          <a:xfrm>
            <a:off x="3545764" y="1528379"/>
            <a:ext cx="873338" cy="4634918"/>
          </a:xfrm>
          <a:prstGeom prst="rightArrow">
            <a:avLst>
              <a:gd name="adj1" fmla="val 49526"/>
              <a:gd name="adj2" fmla="val 79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70F626D-3FE3-4237-BDD3-E3D97678CF8B}"/>
              </a:ext>
            </a:extLst>
          </p:cNvPr>
          <p:cNvSpPr/>
          <p:nvPr/>
        </p:nvSpPr>
        <p:spPr>
          <a:xfrm>
            <a:off x="51487" y="608404"/>
            <a:ext cx="9027216" cy="577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ABB6412-F0FE-493A-BB90-D4806639180B}"/>
              </a:ext>
            </a:extLst>
          </p:cNvPr>
          <p:cNvSpPr/>
          <p:nvPr/>
        </p:nvSpPr>
        <p:spPr>
          <a:xfrm>
            <a:off x="241729" y="-2880"/>
            <a:ext cx="6758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 Registration (YAML) Onboarding</a:t>
            </a:r>
            <a:endParaRPr lang="en-US" sz="32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A2DB5E2-3E18-4056-BCC7-65DA2C0CB58B}"/>
              </a:ext>
            </a:extLst>
          </p:cNvPr>
          <p:cNvGrpSpPr/>
          <p:nvPr/>
        </p:nvGrpSpPr>
        <p:grpSpPr>
          <a:xfrm>
            <a:off x="1968691" y="594594"/>
            <a:ext cx="4386832" cy="646331"/>
            <a:chOff x="2233853" y="4994274"/>
            <a:chExt cx="4386832" cy="64633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001B1F-DCBE-4DB9-8194-4886DF8BB13C}"/>
                </a:ext>
              </a:extLst>
            </p:cNvPr>
            <p:cNvSpPr txBox="1"/>
            <p:nvPr/>
          </p:nvSpPr>
          <p:spPr>
            <a:xfrm>
              <a:off x="3326576" y="4994274"/>
              <a:ext cx="32941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CC"/>
                  </a:solidFill>
                </a:rPr>
                <a:t>4 </a:t>
              </a:r>
              <a:r>
                <a:rPr lang="en-US" b="1" dirty="0">
                  <a:solidFill>
                    <a:srgbClr val="FF0000"/>
                  </a:solidFill>
                </a:rPr>
                <a:t>Design Time Activities</a:t>
              </a:r>
              <a:r>
                <a:rPr lang="en-US" dirty="0">
                  <a:solidFill>
                    <a:srgbClr val="0000CC"/>
                  </a:solidFill>
                </a:rPr>
                <a:t>: NF Onboard Package &gt; SDC catalog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909317B-7722-4B2D-A943-CF2FAA201F59}"/>
                </a:ext>
              </a:extLst>
            </p:cNvPr>
            <p:cNvSpPr/>
            <p:nvPr/>
          </p:nvSpPr>
          <p:spPr>
            <a:xfrm>
              <a:off x="3395398" y="5067450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+mn-ea"/>
                  <a:cs typeface="+mn-cs"/>
                </a:rPr>
                <a:t>4</a:t>
              </a:r>
            </a:p>
          </p:txBody>
        </p:sp>
        <p:pic>
          <p:nvPicPr>
            <p:cNvPr id="41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6E557960-655C-48E7-A0CD-05595E1759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001" y="5067450"/>
              <a:ext cx="481605" cy="482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9C94C4F4-E4F2-4206-923D-CB4527FAD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266" y="5084146"/>
              <a:ext cx="472933" cy="475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5A0E742-44F2-4DF4-9BAD-1B36CD671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853" y="5156600"/>
              <a:ext cx="369630" cy="331436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1F12941-D7FB-4685-AE19-3FBC4589AAB8}"/>
              </a:ext>
            </a:extLst>
          </p:cNvPr>
          <p:cNvGrpSpPr/>
          <p:nvPr/>
        </p:nvGrpSpPr>
        <p:grpSpPr>
          <a:xfrm>
            <a:off x="7633953" y="6135"/>
            <a:ext cx="1519641" cy="647604"/>
            <a:chOff x="7633953" y="6135"/>
            <a:chExt cx="1519641" cy="647604"/>
          </a:xfrm>
        </p:grpSpPr>
        <p:pic>
          <p:nvPicPr>
            <p:cNvPr id="45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91F41F7C-0697-4ADE-82C6-CE269683A5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6F2BB4B9-A593-41EE-A2B4-18C3B2AE3A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C:\Users\cheung\AppData\Local\Temp\SNAGHTML1420a109.PNG">
              <a:extLst>
                <a:ext uri="{FF2B5EF4-FFF2-40B4-BE49-F238E27FC236}">
                  <a16:creationId xmlns:a16="http://schemas.microsoft.com/office/drawing/2014/main" id="{C9B62E50-54B4-4847-9C2F-F78EDA810A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122" y="6135"/>
              <a:ext cx="646472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48F9F8D-D0BA-4377-8AAB-7247ECDE3339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4C273ED-084E-474A-BFA5-013DE6114E72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C34F8B5-FDB5-4719-BD8A-4BF7EA760E5D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AF892D7C-96DC-4D13-8CE3-7BF799CEC6F6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B82D10D1-4CFA-4A4E-9F04-72E9A43A02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54" name="Shape 72">
                <a:extLst>
                  <a:ext uri="{FF2B5EF4-FFF2-40B4-BE49-F238E27FC236}">
                    <a16:creationId xmlns:a16="http://schemas.microsoft.com/office/drawing/2014/main" id="{19F68299-C0B7-43E7-9F08-B0E563E571CD}"/>
                  </a:ext>
                </a:extLst>
              </p:cNvPr>
              <p:cNvPicPr preferRelativeResize="0"/>
              <p:nvPr/>
            </p:nvPicPr>
            <p:blipFill rotWithShape="1">
              <a:blip r:embed="rId9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29F1A96-9E0A-4A07-9461-08D0C59188D5}"/>
                </a:ext>
              </a:extLst>
            </p:cNvPr>
            <p:cNvSpPr/>
            <p:nvPr/>
          </p:nvSpPr>
          <p:spPr>
            <a:xfrm>
              <a:off x="241729" y="-2880"/>
              <a:ext cx="496142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DsnTm</a:t>
              </a:r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PNFD &gt; SDC AID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5051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DF6792F-90C4-4535-89E7-6A275096C866}"/>
              </a:ext>
            </a:extLst>
          </p:cNvPr>
          <p:cNvGrpSpPr/>
          <p:nvPr/>
        </p:nvGrpSpPr>
        <p:grpSpPr>
          <a:xfrm>
            <a:off x="267117" y="4236586"/>
            <a:ext cx="8849520" cy="366603"/>
            <a:chOff x="267117" y="4236586"/>
            <a:chExt cx="8849520" cy="65566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3BB772-1F92-4D10-96EB-690AF83B4A77}"/>
                </a:ext>
              </a:extLst>
            </p:cNvPr>
            <p:cNvSpPr/>
            <p:nvPr/>
          </p:nvSpPr>
          <p:spPr>
            <a:xfrm>
              <a:off x="267117" y="4236586"/>
              <a:ext cx="1745477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53B141D-BD31-4E91-A6DF-A79E9CB9B8FC}"/>
                </a:ext>
              </a:extLst>
            </p:cNvPr>
            <p:cNvSpPr/>
            <p:nvPr/>
          </p:nvSpPr>
          <p:spPr>
            <a:xfrm>
              <a:off x="3829246" y="4236586"/>
              <a:ext cx="1713861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809E39B-6325-47BD-B4AE-541E3675F2AA}"/>
                </a:ext>
              </a:extLst>
            </p:cNvPr>
            <p:cNvSpPr/>
            <p:nvPr/>
          </p:nvSpPr>
          <p:spPr>
            <a:xfrm>
              <a:off x="5622807" y="4236586"/>
              <a:ext cx="1713945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8505358-9E56-4737-907A-66E940036554}"/>
                </a:ext>
              </a:extLst>
            </p:cNvPr>
            <p:cNvSpPr/>
            <p:nvPr/>
          </p:nvSpPr>
          <p:spPr>
            <a:xfrm>
              <a:off x="7387883" y="4245923"/>
              <a:ext cx="1728754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3588619-1256-432F-BC2F-D446976720F8}"/>
                </a:ext>
              </a:extLst>
            </p:cNvPr>
            <p:cNvSpPr/>
            <p:nvPr/>
          </p:nvSpPr>
          <p:spPr>
            <a:xfrm>
              <a:off x="2051476" y="4238100"/>
              <a:ext cx="1713861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CFFA2C6-053C-4B9D-A9A4-AD92D56F4153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154D9D1-35F8-468D-8F95-37AA784BB036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2067E7E-B69C-45FB-ABA3-17A29064781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6AD021E-8FC3-4871-B5D3-DE9F48FF31A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0828CD5-81DB-4B61-B085-EC7C81D73A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1" name="Shape 72">
                <a:extLst>
                  <a:ext uri="{FF2B5EF4-FFF2-40B4-BE49-F238E27FC236}">
                    <a16:creationId xmlns:a16="http://schemas.microsoft.com/office/drawing/2014/main" id="{DF4D6F9B-D0BB-4534-9A9A-D6580922E260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5E1707C-04DC-46D5-B215-9029EC301F67}"/>
                </a:ext>
              </a:extLst>
            </p:cNvPr>
            <p:cNvSpPr/>
            <p:nvPr/>
          </p:nvSpPr>
          <p:spPr>
            <a:xfrm>
              <a:off x="68731" y="-2880"/>
              <a:ext cx="80856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Pre-onboarding/Onboarding in Design Time</a:t>
              </a:r>
              <a:endParaRPr lang="en-US" sz="3200" dirty="0"/>
            </a:p>
          </p:txBody>
        </p:sp>
        <p:pic>
          <p:nvPicPr>
            <p:cNvPr id="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D0511C38-F0C7-490C-B095-C901527E2A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548" y="2559"/>
              <a:ext cx="541869" cy="54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25EDB52-9944-4EA3-B89D-531FC960DA3C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1E343E-0B42-4008-A254-D618CFE08313}"/>
              </a:ext>
            </a:extLst>
          </p:cNvPr>
          <p:cNvSpPr txBox="1"/>
          <p:nvPr/>
        </p:nvSpPr>
        <p:spPr>
          <a:xfrm rot="16200000">
            <a:off x="-410537" y="5447939"/>
            <a:ext cx="106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DBC0AB-13CA-4AEF-8B86-52523ACDC813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55C400-463D-4691-88FA-3F5AFD73E883}"/>
              </a:ext>
            </a:extLst>
          </p:cNvPr>
          <p:cNvSpPr txBox="1"/>
          <p:nvPr/>
        </p:nvSpPr>
        <p:spPr>
          <a:xfrm rot="16200000">
            <a:off x="-282471" y="363471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BD33E2-8050-479B-870E-0687D337B907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778137-FD30-45F1-8B0B-BBE4E0245BA3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7D0926-4F86-440E-B751-820B62082651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19" name="Arrow: Pentagon 18">
              <a:extLst>
                <a:ext uri="{FF2B5EF4-FFF2-40B4-BE49-F238E27FC236}">
                  <a16:creationId xmlns:a16="http://schemas.microsoft.com/office/drawing/2014/main" id="{9A86539A-D48E-44BB-851D-C79F03BF502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9BBF30C7-4409-48E8-A4E8-BC40A743D03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FA3E2E-6BBD-4CE3-AF8E-757C6932FBAF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1464994E-1303-4820-B34D-EFCED00ACD63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D7CD4FA9-A4F0-4AE6-A71C-4312415BF350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A94388-D4FC-48FC-9843-1DD142FE6D36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57D5CEEC-7A03-4C82-8555-069FD944A76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F934BA19-AA7B-456D-84C4-0939992F270F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E4DDE0D-22BE-4FC5-9374-398D5B70AC09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023615-C5CC-4A7D-91F1-9D1BEF262FF5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312969-7DB0-4425-9385-B676CBD71A68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907BFB-407E-4DD9-A9F9-AF0D3FFB8200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EEF7277-2412-497D-B483-091CEF01B6E6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24607BC-1422-4F75-82CA-9C2BE7336A09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FDA81E-AC9F-440E-8F1E-921CC172D640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48D4762-7AB2-41EC-BF41-1142024203F7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5AB2272-0849-4B87-A882-A2DC12C0EF10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3C699A-D342-4CA7-9847-804E78461A1A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5A6498-7D42-48FF-A5B8-7D1C2D2CC0AD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7EBA900-5B8A-49F1-B407-8B555E9DF57D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F403A38-0E2E-401E-8154-2FF2959E7B81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3441C9-60A1-48D4-9CC1-729465871EBE}"/>
              </a:ext>
            </a:extLst>
          </p:cNvPr>
          <p:cNvSpPr txBox="1"/>
          <p:nvPr/>
        </p:nvSpPr>
        <p:spPr>
          <a:xfrm>
            <a:off x="274023" y="749149"/>
            <a:ext cx="108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xNF Package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673940-B57F-4E88-9237-5AF7B25B864D}"/>
              </a:ext>
            </a:extLst>
          </p:cNvPr>
          <p:cNvSpPr txBox="1"/>
          <p:nvPr/>
        </p:nvSpPr>
        <p:spPr>
          <a:xfrm>
            <a:off x="3774506" y="749149"/>
            <a:ext cx="151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Resource Creation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9458B0-1559-46DC-A798-EC751004449A}"/>
              </a:ext>
            </a:extLst>
          </p:cNvPr>
          <p:cNvSpPr txBox="1"/>
          <p:nvPr/>
        </p:nvSpPr>
        <p:spPr>
          <a:xfrm>
            <a:off x="5580764" y="749149"/>
            <a:ext cx="1371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Creation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FAFC01-075E-46BE-AEFD-0406BE7368B7}"/>
              </a:ext>
            </a:extLst>
          </p:cNvPr>
          <p:cNvSpPr txBox="1"/>
          <p:nvPr/>
        </p:nvSpPr>
        <p:spPr>
          <a:xfrm>
            <a:off x="7405664" y="771451"/>
            <a:ext cx="1674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Instantiation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2B26664-702D-406F-9C7B-B3260A9FD124}"/>
              </a:ext>
            </a:extLst>
          </p:cNvPr>
          <p:cNvSpPr txBox="1"/>
          <p:nvPr/>
        </p:nvSpPr>
        <p:spPr>
          <a:xfrm>
            <a:off x="267122" y="2647215"/>
            <a:ext cx="1558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Package Delivery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034648-9659-45F8-83F2-A65047AA80EA}"/>
              </a:ext>
            </a:extLst>
          </p:cNvPr>
          <p:cNvSpPr txBox="1"/>
          <p:nvPr/>
        </p:nvSpPr>
        <p:spPr>
          <a:xfrm>
            <a:off x="3767607" y="2647215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A61C02-7DBF-4638-AA5C-C33FCB60F258}"/>
              </a:ext>
            </a:extLst>
          </p:cNvPr>
          <p:cNvSpPr txBox="1"/>
          <p:nvPr/>
        </p:nvSpPr>
        <p:spPr>
          <a:xfrm>
            <a:off x="5573865" y="2647215"/>
            <a:ext cx="118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822D64-E013-4A1D-9016-1C6082FDF2F1}"/>
              </a:ext>
            </a:extLst>
          </p:cNvPr>
          <p:cNvSpPr txBox="1"/>
          <p:nvPr/>
        </p:nvSpPr>
        <p:spPr>
          <a:xfrm>
            <a:off x="7398763" y="2647215"/>
            <a:ext cx="955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Run Time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A1DD09B-5B88-43A9-9F61-603FD97B8E45}"/>
              </a:ext>
            </a:extLst>
          </p:cNvPr>
          <p:cNvSpPr txBox="1"/>
          <p:nvPr/>
        </p:nvSpPr>
        <p:spPr>
          <a:xfrm>
            <a:off x="291355" y="4259894"/>
            <a:ext cx="1679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CF9397E-42D9-4B77-846A-8599313556A0}"/>
              </a:ext>
            </a:extLst>
          </p:cNvPr>
          <p:cNvSpPr txBox="1"/>
          <p:nvPr/>
        </p:nvSpPr>
        <p:spPr>
          <a:xfrm>
            <a:off x="3791839" y="4259894"/>
            <a:ext cx="1272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Resource CSAR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3C9278-A263-4CF8-ABFA-E847DB4B96A0}"/>
              </a:ext>
            </a:extLst>
          </p:cNvPr>
          <p:cNvSpPr txBox="1"/>
          <p:nvPr/>
        </p:nvSpPr>
        <p:spPr>
          <a:xfrm>
            <a:off x="5598096" y="4259894"/>
            <a:ext cx="1790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CSAR Creation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DE85DB-3B50-4091-8015-0559A0F35638}"/>
              </a:ext>
            </a:extLst>
          </p:cNvPr>
          <p:cNvSpPr txBox="1"/>
          <p:nvPr/>
        </p:nvSpPr>
        <p:spPr>
          <a:xfrm>
            <a:off x="7422996" y="4259894"/>
            <a:ext cx="1674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Instantiation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52A5B8-18B8-45D7-B34D-4AC95E8A122C}"/>
              </a:ext>
            </a:extLst>
          </p:cNvPr>
          <p:cNvSpPr txBox="1"/>
          <p:nvPr/>
        </p:nvSpPr>
        <p:spPr>
          <a:xfrm>
            <a:off x="271373" y="6104418"/>
            <a:ext cx="1404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SOL 004 Package</a:t>
            </a:r>
          </a:p>
          <a:p>
            <a:r>
              <a:rPr lang="en-US" sz="1400" dirty="0">
                <a:solidFill>
                  <a:schemeClr val="bg1"/>
                </a:solidFill>
              </a:rPr>
              <a:t>SOL 001 xNFD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EB2FB8-4659-4E28-9EC5-677E73E9DAEE}"/>
              </a:ext>
            </a:extLst>
          </p:cNvPr>
          <p:cNvSpPr txBox="1"/>
          <p:nvPr/>
        </p:nvSpPr>
        <p:spPr>
          <a:xfrm>
            <a:off x="5578115" y="6146950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AID Model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114C59-0A79-4848-8475-4177CB9E7772}"/>
              </a:ext>
            </a:extLst>
          </p:cNvPr>
          <p:cNvSpPr txBox="1"/>
          <p:nvPr/>
        </p:nvSpPr>
        <p:spPr>
          <a:xfrm>
            <a:off x="7403015" y="6146950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A691F09-6DC6-43D4-B309-55DA10C2377C}"/>
              </a:ext>
            </a:extLst>
          </p:cNvPr>
          <p:cNvSpPr txBox="1"/>
          <p:nvPr/>
        </p:nvSpPr>
        <p:spPr>
          <a:xfrm>
            <a:off x="3828975" y="2209855"/>
            <a:ext cx="17695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Information Model</a:t>
            </a:r>
          </a:p>
          <a:p>
            <a:r>
              <a:rPr lang="en-US" sz="1100" dirty="0"/>
              <a:t>Platform Data Model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D189CF9-7FE0-436D-9E0A-2B66B84D8AEE}"/>
              </a:ext>
            </a:extLst>
          </p:cNvPr>
          <p:cNvSpPr txBox="1"/>
          <p:nvPr/>
        </p:nvSpPr>
        <p:spPr>
          <a:xfrm>
            <a:off x="2060341" y="2342731"/>
            <a:ext cx="1502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Validating xNF Package</a:t>
            </a: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A2B0A064-4763-4CB7-B255-F3CD66FA65C1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Arrow: Chevron 62">
            <a:extLst>
              <a:ext uri="{FF2B5EF4-FFF2-40B4-BE49-F238E27FC236}">
                <a16:creationId xmlns:a16="http://schemas.microsoft.com/office/drawing/2014/main" id="{8CA1ED80-7011-4745-8F6B-120FB80782FA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64EA41A6-6B5E-473C-93C2-78637ED66933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5" name="Arrow: Pentagon 64">
            <a:extLst>
              <a:ext uri="{FF2B5EF4-FFF2-40B4-BE49-F238E27FC236}">
                <a16:creationId xmlns:a16="http://schemas.microsoft.com/office/drawing/2014/main" id="{5F4C8BB7-E843-4484-98F1-0265C1914F02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0310116-F2B7-4D2D-8DE6-D396FA5F7819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67" name="Arrow: Pentagon 66">
              <a:extLst>
                <a:ext uri="{FF2B5EF4-FFF2-40B4-BE49-F238E27FC236}">
                  <a16:creationId xmlns:a16="http://schemas.microsoft.com/office/drawing/2014/main" id="{69CE25D9-E395-48C4-8C44-ED650CEF3DC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58AC63CD-05DD-4EF4-8A3B-C14136F0A12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223D0222-E9C2-4E31-A274-EB328CC0F7A6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20DE2CB-2994-4A03-9A79-6FDC1CEBED49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099BACF-CE51-488D-A14A-C8C897CA2370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377E7EB-528D-41E1-990B-3CDD657B5FDB}"/>
              </a:ext>
            </a:extLst>
          </p:cNvPr>
          <p:cNvSpPr txBox="1"/>
          <p:nvPr/>
        </p:nvSpPr>
        <p:spPr>
          <a:xfrm>
            <a:off x="1996737" y="750663"/>
            <a:ext cx="918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D848404-CB20-46E9-BD7A-DCFD04576D2B}"/>
              </a:ext>
            </a:extLst>
          </p:cNvPr>
          <p:cNvSpPr txBox="1"/>
          <p:nvPr/>
        </p:nvSpPr>
        <p:spPr>
          <a:xfrm>
            <a:off x="1989837" y="2648729"/>
            <a:ext cx="1509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Pre-Onboarding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26B1BDC-AD00-4F3B-80AD-B02E84EB5902}"/>
              </a:ext>
            </a:extLst>
          </p:cNvPr>
          <p:cNvSpPr txBox="1"/>
          <p:nvPr/>
        </p:nvSpPr>
        <p:spPr>
          <a:xfrm>
            <a:off x="2014070" y="4259894"/>
            <a:ext cx="1598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VNF-SDK Validation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9B1D01B-CB02-458B-9AD1-97E3EBEC1DD6}"/>
              </a:ext>
            </a:extLst>
          </p:cNvPr>
          <p:cNvSpPr txBox="1"/>
          <p:nvPr/>
        </p:nvSpPr>
        <p:spPr>
          <a:xfrm>
            <a:off x="1994088" y="6148464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SOL 001 PNFD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EFF502A-55F7-4963-B28A-5A4B7B682D8C}"/>
              </a:ext>
            </a:extLst>
          </p:cNvPr>
          <p:cNvSpPr txBox="1"/>
          <p:nvPr/>
        </p:nvSpPr>
        <p:spPr>
          <a:xfrm>
            <a:off x="3811497" y="6148464"/>
            <a:ext cx="1680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TOSCA/AID model</a:t>
            </a:r>
          </a:p>
        </p:txBody>
      </p:sp>
      <p:sp>
        <p:nvSpPr>
          <p:cNvPr id="78" name="Arrow: Chevron 77">
            <a:extLst>
              <a:ext uri="{FF2B5EF4-FFF2-40B4-BE49-F238E27FC236}">
                <a16:creationId xmlns:a16="http://schemas.microsoft.com/office/drawing/2014/main" id="{5A666085-0584-4A8A-875A-B798857B9024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429BD4B7-EE24-445C-951C-9A7EAEE2D197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0" name="Arrow: Pentagon 79">
            <a:extLst>
              <a:ext uri="{FF2B5EF4-FFF2-40B4-BE49-F238E27FC236}">
                <a16:creationId xmlns:a16="http://schemas.microsoft.com/office/drawing/2014/main" id="{5D83896D-6D57-4612-A88D-4FA362B4527E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1" name="Arrow: Chevron 80">
            <a:extLst>
              <a:ext uri="{FF2B5EF4-FFF2-40B4-BE49-F238E27FC236}">
                <a16:creationId xmlns:a16="http://schemas.microsoft.com/office/drawing/2014/main" id="{F55D07C2-87DE-4FC8-82E4-E6C342064C2B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2" name="Picture 2" descr="C:\Users\cheung\AppData\Local\Temp\SNAGHTML2e50ef7f.PNG">
            <a:extLst>
              <a:ext uri="{FF2B5EF4-FFF2-40B4-BE49-F238E27FC236}">
                <a16:creationId xmlns:a16="http://schemas.microsoft.com/office/drawing/2014/main" id="{6567ED7A-4476-4C62-A304-8B55EA5DE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9" y="3187175"/>
            <a:ext cx="989566" cy="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C:\Users\cheung\AppData\Local\Temp\SNAGHTML27d24173.PNG">
            <a:extLst>
              <a:ext uri="{FF2B5EF4-FFF2-40B4-BE49-F238E27FC236}">
                <a16:creationId xmlns:a16="http://schemas.microsoft.com/office/drawing/2014/main" id="{78559157-D93A-4756-9759-60252CBDE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9" y="1194799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C:\Users\cheung\AppData\Local\Temp\SNAGHTML225ccda.PNG">
            <a:extLst>
              <a:ext uri="{FF2B5EF4-FFF2-40B4-BE49-F238E27FC236}">
                <a16:creationId xmlns:a16="http://schemas.microsoft.com/office/drawing/2014/main" id="{FE7BE30A-F5AA-4226-A34B-7E734A4F4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898" y="3194294"/>
            <a:ext cx="1160412" cy="10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2" descr="C:\Users\cheung\AppData\Local\Temp\SNAGHTMLaff501c.PNG">
            <a:extLst>
              <a:ext uri="{FF2B5EF4-FFF2-40B4-BE49-F238E27FC236}">
                <a16:creationId xmlns:a16="http://schemas.microsoft.com/office/drawing/2014/main" id="{C99C82ED-3A5E-430C-84F9-E0D3E6498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322" y="3187175"/>
            <a:ext cx="1062403" cy="100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6" descr="C:\Users\cheung\AppData\Local\Temp\SNAGHTMLb11e855.PNG">
            <a:extLst>
              <a:ext uri="{FF2B5EF4-FFF2-40B4-BE49-F238E27FC236}">
                <a16:creationId xmlns:a16="http://schemas.microsoft.com/office/drawing/2014/main" id="{65A320CC-1CD3-4100-A22D-A4BE6B582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683" y="1194799"/>
            <a:ext cx="968358" cy="10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12" descr="C:\Users\cheung\AppData\Local\Temp\SNAGHTML30848b2.PNG">
            <a:extLst>
              <a:ext uri="{FF2B5EF4-FFF2-40B4-BE49-F238E27FC236}">
                <a16:creationId xmlns:a16="http://schemas.microsoft.com/office/drawing/2014/main" id="{99B0E449-3526-4FB1-9CF1-EE8D78844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153" y="3190304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8" descr="C:\Users\cheung\AppData\Local\Temp\SNAGHTMLb2abe0b.PNG">
            <a:extLst>
              <a:ext uri="{FF2B5EF4-FFF2-40B4-BE49-F238E27FC236}">
                <a16:creationId xmlns:a16="http://schemas.microsoft.com/office/drawing/2014/main" id="{D24403F8-6594-441F-AAD8-19A058EEC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1194799"/>
            <a:ext cx="951908" cy="1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4" descr="C:\Users\cheung\AppData\Local\Temp\SNAGHTMLb14d0a1.PNG">
            <a:extLst>
              <a:ext uri="{FF2B5EF4-FFF2-40B4-BE49-F238E27FC236}">
                <a16:creationId xmlns:a16="http://schemas.microsoft.com/office/drawing/2014/main" id="{5C885DCD-3933-497A-87BA-BAEACDF5C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4" y="1194799"/>
            <a:ext cx="1091491" cy="10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C:\Users\cheung\AppData\Local\Temp\SNAGHTML141a1196.PNG">
            <a:extLst>
              <a:ext uri="{FF2B5EF4-FFF2-40B4-BE49-F238E27FC236}">
                <a16:creationId xmlns:a16="http://schemas.microsoft.com/office/drawing/2014/main" id="{58307C25-0C75-4BE3-8BE8-BAD6D19E2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15" y="3151820"/>
            <a:ext cx="1055502" cy="10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C:\Users\cheung\AppData\Local\Temp\SNAGHTML1420a109.PNG">
            <a:extLst>
              <a:ext uri="{FF2B5EF4-FFF2-40B4-BE49-F238E27FC236}">
                <a16:creationId xmlns:a16="http://schemas.microsoft.com/office/drawing/2014/main" id="{43A5FC76-0DFE-4304-93C0-C537B1895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1194799"/>
            <a:ext cx="1010312" cy="10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CA45482F-9B5C-4BC3-98E3-7E273927A863}"/>
              </a:ext>
            </a:extLst>
          </p:cNvPr>
          <p:cNvSpPr txBox="1"/>
          <p:nvPr/>
        </p:nvSpPr>
        <p:spPr>
          <a:xfrm>
            <a:off x="5639012" y="2172003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Service CSAR </a:t>
            </a:r>
          </a:p>
          <a:p>
            <a:r>
              <a:rPr lang="en-US" sz="1100" dirty="0"/>
              <a:t>(VSP, VF, Service)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CC86AA4-100D-4D52-A4E4-70121A42A657}"/>
              </a:ext>
            </a:extLst>
          </p:cNvPr>
          <p:cNvSpPr txBox="1"/>
          <p:nvPr/>
        </p:nvSpPr>
        <p:spPr>
          <a:xfrm>
            <a:off x="218137" y="2193803"/>
            <a:ext cx="18293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xNF Package Artifacts (CSAR)</a:t>
            </a:r>
          </a:p>
          <a:p>
            <a:r>
              <a:rPr lang="en-US" sz="1100" dirty="0"/>
              <a:t>PNF Descriptor Model</a:t>
            </a:r>
          </a:p>
          <a:p>
            <a:endParaRPr lang="en-US" sz="11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944897-B3A9-4DAB-BF8A-C3C5C2E2F02C}"/>
              </a:ext>
            </a:extLst>
          </p:cNvPr>
          <p:cNvSpPr txBox="1"/>
          <p:nvPr/>
        </p:nvSpPr>
        <p:spPr>
          <a:xfrm>
            <a:off x="7423999" y="2217228"/>
            <a:ext cx="17171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Discovery, Instantiation</a:t>
            </a:r>
          </a:p>
          <a:p>
            <a:r>
              <a:rPr lang="en-US" sz="1100" dirty="0"/>
              <a:t>Run time Catalog</a:t>
            </a: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BDA9B317-F401-4909-AEA9-A12A40B252C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4023" y="4595953"/>
            <a:ext cx="1702733" cy="1596233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CAC39BA7-57CC-46C7-A209-517F2E76B82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45980" y="4595954"/>
            <a:ext cx="1710528" cy="158765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D6CD3167-B190-4951-97E5-D346D9A97C0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73934" y="4606825"/>
            <a:ext cx="1080691" cy="1568186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593F7667-3756-4BD9-89A1-45818FBC0FB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631291" y="4596908"/>
            <a:ext cx="1696179" cy="1565399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38578BB5-6397-49C7-AABD-4E53307EC3D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405664" y="4621276"/>
            <a:ext cx="1675611" cy="15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881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2354781-64CB-41FB-A05D-AB9B71834466}"/>
              </a:ext>
            </a:extLst>
          </p:cNvPr>
          <p:cNvSpPr/>
          <p:nvPr/>
        </p:nvSpPr>
        <p:spPr>
          <a:xfrm>
            <a:off x="108459" y="749299"/>
            <a:ext cx="5162999" cy="5808667"/>
          </a:xfrm>
          <a:prstGeom prst="roundRect">
            <a:avLst>
              <a:gd name="adj" fmla="val 2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842DCDA-3278-499F-B510-3ABD352F573E}"/>
              </a:ext>
            </a:extLst>
          </p:cNvPr>
          <p:cNvSpPr/>
          <p:nvPr/>
        </p:nvSpPr>
        <p:spPr>
          <a:xfrm>
            <a:off x="7183570" y="698500"/>
            <a:ext cx="1896038" cy="5956300"/>
          </a:xfrm>
          <a:prstGeom prst="roundRect">
            <a:avLst>
              <a:gd name="adj" fmla="val 86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4087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Design-Time Process</a:t>
            </a:r>
            <a:endParaRPr lang="en-US" sz="3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985951-71C1-4126-B794-487FD42D00CA}"/>
              </a:ext>
            </a:extLst>
          </p:cNvPr>
          <p:cNvGrpSpPr/>
          <p:nvPr/>
        </p:nvGrpSpPr>
        <p:grpSpPr>
          <a:xfrm>
            <a:off x="942035" y="4769399"/>
            <a:ext cx="1703535" cy="747477"/>
            <a:chOff x="2335426" y="2514837"/>
            <a:chExt cx="1703535" cy="825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12952C7-362E-4DE6-85C7-90188899515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9C289B-3920-4734-8D0F-394B42E4F873}"/>
                </a:ext>
              </a:extLst>
            </p:cNvPr>
            <p:cNvSpPr txBox="1"/>
            <p:nvPr/>
          </p:nvSpPr>
          <p:spPr>
            <a:xfrm>
              <a:off x="2618833" y="2524903"/>
              <a:ext cx="1122423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Service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5542AD-B81F-4118-8A90-F89EB5365915}"/>
              </a:ext>
            </a:extLst>
          </p:cNvPr>
          <p:cNvGrpSpPr/>
          <p:nvPr/>
        </p:nvGrpSpPr>
        <p:grpSpPr>
          <a:xfrm>
            <a:off x="3566064" y="1280852"/>
            <a:ext cx="1446293" cy="747476"/>
            <a:chOff x="2335426" y="2514837"/>
            <a:chExt cx="1589451" cy="825263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70BD7E5-1CCF-43F4-8C10-3EB11727124E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881B1A7-DCDB-43B1-A6D8-4A597A5737C8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191BE94-B4C4-4978-9E1A-FF2E0C750588}"/>
              </a:ext>
            </a:extLst>
          </p:cNvPr>
          <p:cNvGrpSpPr/>
          <p:nvPr/>
        </p:nvGrpSpPr>
        <p:grpSpPr>
          <a:xfrm>
            <a:off x="3557498" y="1430948"/>
            <a:ext cx="413813" cy="473659"/>
            <a:chOff x="1212463" y="2713512"/>
            <a:chExt cx="789661" cy="90386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B9A3197-D98F-4B61-8FAC-0DFBE4BB966F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F6A6594-A2C0-4D82-97DD-653E1945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26" name="Hexagon 25">
            <a:extLst>
              <a:ext uri="{FF2B5EF4-FFF2-40B4-BE49-F238E27FC236}">
                <a16:creationId xmlns:a16="http://schemas.microsoft.com/office/drawing/2014/main" id="{67E07213-B52C-41C7-A6C2-C9457552767D}"/>
              </a:ext>
            </a:extLst>
          </p:cNvPr>
          <p:cNvSpPr/>
          <p:nvPr/>
        </p:nvSpPr>
        <p:spPr>
          <a:xfrm>
            <a:off x="2160309" y="1266470"/>
            <a:ext cx="1355496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8CBDAE-7501-48BA-960A-8390E6405A29}"/>
              </a:ext>
            </a:extLst>
          </p:cNvPr>
          <p:cNvSpPr txBox="1"/>
          <p:nvPr/>
        </p:nvSpPr>
        <p:spPr>
          <a:xfrm>
            <a:off x="2123448" y="1374088"/>
            <a:ext cx="144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Onboarding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D0BE6AE-8606-4356-A057-90E14CB39BFF}"/>
              </a:ext>
            </a:extLst>
          </p:cNvPr>
          <p:cNvGrpSpPr/>
          <p:nvPr/>
        </p:nvGrpSpPr>
        <p:grpSpPr>
          <a:xfrm>
            <a:off x="931951" y="2280461"/>
            <a:ext cx="1703535" cy="747475"/>
            <a:chOff x="2335426" y="2514837"/>
            <a:chExt cx="1703535" cy="825263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302EEBE-ADFB-4EC3-A1E3-7275B0E3F9E8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6613C1A-3766-448A-8BA3-4DC5A3DF6EE9}"/>
                </a:ext>
              </a:extLst>
            </p:cNvPr>
            <p:cNvSpPr txBox="1"/>
            <p:nvPr/>
          </p:nvSpPr>
          <p:spPr>
            <a:xfrm>
              <a:off x="2628359" y="2528408"/>
              <a:ext cx="1122423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Policy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Designer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9F69103-2CEF-484B-B10C-E2B7B8DF4C35}"/>
              </a:ext>
            </a:extLst>
          </p:cNvPr>
          <p:cNvGrpSpPr/>
          <p:nvPr/>
        </p:nvGrpSpPr>
        <p:grpSpPr>
          <a:xfrm>
            <a:off x="931951" y="3110107"/>
            <a:ext cx="1703535" cy="747475"/>
            <a:chOff x="2335426" y="2514837"/>
            <a:chExt cx="1703535" cy="825263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B24185DE-02EC-4F1F-A055-1AF0DDD684A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796AA8-CF73-46D2-8C58-701C0BDEB2DD}"/>
                </a:ext>
              </a:extLst>
            </p:cNvPr>
            <p:cNvSpPr txBox="1"/>
            <p:nvPr/>
          </p:nvSpPr>
          <p:spPr>
            <a:xfrm>
              <a:off x="2573505" y="2528408"/>
              <a:ext cx="1232132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Workflow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Studio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009A0A-08FB-40E9-9FB5-A4F64B38FB9C}"/>
              </a:ext>
            </a:extLst>
          </p:cNvPr>
          <p:cNvGrpSpPr/>
          <p:nvPr/>
        </p:nvGrpSpPr>
        <p:grpSpPr>
          <a:xfrm>
            <a:off x="942035" y="3939753"/>
            <a:ext cx="1703535" cy="747475"/>
            <a:chOff x="2335426" y="2514837"/>
            <a:chExt cx="1703535" cy="825263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9577C2D4-09DC-4007-A84D-5AC5C022BBB5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FA77F3D-1D04-455E-8BB4-05785B77C66D}"/>
                </a:ext>
              </a:extLst>
            </p:cNvPr>
            <p:cNvSpPr txBox="1"/>
            <p:nvPr/>
          </p:nvSpPr>
          <p:spPr>
            <a:xfrm>
              <a:off x="2628360" y="2528408"/>
              <a:ext cx="1122422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CLAMP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Designer</a:t>
              </a:r>
            </a:p>
          </p:txBody>
        </p:sp>
      </p:grpSp>
      <p:sp>
        <p:nvSpPr>
          <p:cNvPr id="45" name="Hexagon 44">
            <a:extLst>
              <a:ext uri="{FF2B5EF4-FFF2-40B4-BE49-F238E27FC236}">
                <a16:creationId xmlns:a16="http://schemas.microsoft.com/office/drawing/2014/main" id="{39AA777A-004E-4034-B8AC-53930FA5BD3C}"/>
              </a:ext>
            </a:extLst>
          </p:cNvPr>
          <p:cNvSpPr/>
          <p:nvPr/>
        </p:nvSpPr>
        <p:spPr>
          <a:xfrm>
            <a:off x="2686201" y="2266332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B1240F-A269-4CDD-A08C-72934F7894CB}"/>
              </a:ext>
            </a:extLst>
          </p:cNvPr>
          <p:cNvSpPr txBox="1"/>
          <p:nvPr/>
        </p:nvSpPr>
        <p:spPr>
          <a:xfrm>
            <a:off x="3037985" y="2274893"/>
            <a:ext cx="982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Add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Policies</a:t>
            </a:r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0E592F82-327C-47FD-B369-ADB107F597F6}"/>
              </a:ext>
            </a:extLst>
          </p:cNvPr>
          <p:cNvSpPr/>
          <p:nvPr/>
        </p:nvSpPr>
        <p:spPr>
          <a:xfrm>
            <a:off x="2686201" y="3099972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EDA9B4-C94A-4BED-B684-56663DA19556}"/>
              </a:ext>
            </a:extLst>
          </p:cNvPr>
          <p:cNvSpPr txBox="1"/>
          <p:nvPr/>
        </p:nvSpPr>
        <p:spPr>
          <a:xfrm>
            <a:off x="2862457" y="3108533"/>
            <a:ext cx="1333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Add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Workflows</a:t>
            </a:r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C4CB0ABE-E59D-4F63-8A74-711D39E34BBA}"/>
              </a:ext>
            </a:extLst>
          </p:cNvPr>
          <p:cNvSpPr/>
          <p:nvPr/>
        </p:nvSpPr>
        <p:spPr>
          <a:xfrm>
            <a:off x="2686201" y="4767252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E0CDD4-D272-4745-8E85-328574DC3F37}"/>
              </a:ext>
            </a:extLst>
          </p:cNvPr>
          <p:cNvSpPr txBox="1"/>
          <p:nvPr/>
        </p:nvSpPr>
        <p:spPr>
          <a:xfrm>
            <a:off x="3047247" y="4775813"/>
            <a:ext cx="1054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Define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Services</a:t>
            </a:r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6B2BBF49-0CFD-48B9-ADCB-CA36F8749098}"/>
              </a:ext>
            </a:extLst>
          </p:cNvPr>
          <p:cNvSpPr/>
          <p:nvPr/>
        </p:nvSpPr>
        <p:spPr>
          <a:xfrm>
            <a:off x="2686201" y="3933612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32A4E3-113C-45EB-859C-7BF5202E83EF}"/>
              </a:ext>
            </a:extLst>
          </p:cNvPr>
          <p:cNvSpPr txBox="1"/>
          <p:nvPr/>
        </p:nvSpPr>
        <p:spPr>
          <a:xfrm>
            <a:off x="2799043" y="3942173"/>
            <a:ext cx="1459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Add Control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Loops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0BF9E05-E28A-4067-8D9C-DBC46D513225}"/>
              </a:ext>
            </a:extLst>
          </p:cNvPr>
          <p:cNvGrpSpPr/>
          <p:nvPr/>
        </p:nvGrpSpPr>
        <p:grpSpPr>
          <a:xfrm>
            <a:off x="7273088" y="5015081"/>
            <a:ext cx="1703535" cy="747477"/>
            <a:chOff x="2335426" y="2514837"/>
            <a:chExt cx="1703535" cy="825263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86561584-00A7-43AC-A798-509BB7DDB98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C5D03ED-2237-4E43-8824-B3B228185667}"/>
                </a:ext>
              </a:extLst>
            </p:cNvPr>
            <p:cNvSpPr txBox="1"/>
            <p:nvPr/>
          </p:nvSpPr>
          <p:spPr>
            <a:xfrm>
              <a:off x="2807185" y="2679141"/>
              <a:ext cx="745718" cy="441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A&amp;AI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726938D-E256-4505-8E8F-3F2F36C55AFF}"/>
              </a:ext>
            </a:extLst>
          </p:cNvPr>
          <p:cNvGrpSpPr/>
          <p:nvPr/>
        </p:nvGrpSpPr>
        <p:grpSpPr>
          <a:xfrm>
            <a:off x="7263004" y="2267854"/>
            <a:ext cx="1703535" cy="747475"/>
            <a:chOff x="2335426" y="2514837"/>
            <a:chExt cx="1703535" cy="825263"/>
          </a:xfrm>
        </p:grpSpPr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841B0B07-2CBF-4C32-BC52-A526050A873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20EBF43-01D6-4059-B51B-60C315B3F7EE}"/>
                </a:ext>
              </a:extLst>
            </p:cNvPr>
            <p:cNvSpPr txBox="1"/>
            <p:nvPr/>
          </p:nvSpPr>
          <p:spPr>
            <a:xfrm>
              <a:off x="2807896" y="2630061"/>
              <a:ext cx="763351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DCAE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F678C7E-B428-4688-951E-1085D84BB223}"/>
              </a:ext>
            </a:extLst>
          </p:cNvPr>
          <p:cNvGrpSpPr/>
          <p:nvPr/>
        </p:nvGrpSpPr>
        <p:grpSpPr>
          <a:xfrm>
            <a:off x="7263004" y="3183596"/>
            <a:ext cx="1703535" cy="747475"/>
            <a:chOff x="2335426" y="2514837"/>
            <a:chExt cx="1703535" cy="825263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927885E2-E4C8-40E3-8FD8-0F823B9BAEC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6CA2BF3-CB58-437E-9F9B-4BDEB877F6B7}"/>
                </a:ext>
              </a:extLst>
            </p:cNvPr>
            <p:cNvSpPr txBox="1"/>
            <p:nvPr/>
          </p:nvSpPr>
          <p:spPr>
            <a:xfrm>
              <a:off x="2949762" y="2568717"/>
              <a:ext cx="479619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SO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DF09FD9-C275-4F74-96D4-1040BED0038D}"/>
              </a:ext>
            </a:extLst>
          </p:cNvPr>
          <p:cNvGrpSpPr/>
          <p:nvPr/>
        </p:nvGrpSpPr>
        <p:grpSpPr>
          <a:xfrm>
            <a:off x="7273088" y="4099338"/>
            <a:ext cx="1703535" cy="747475"/>
            <a:chOff x="2335426" y="2514837"/>
            <a:chExt cx="1703535" cy="825263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0BACEFBE-D4A5-4049-9FD6-6CD2708EF9D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ADC46DE-85C8-49DF-BA35-B842083A23F5}"/>
                </a:ext>
              </a:extLst>
            </p:cNvPr>
            <p:cNvSpPr txBox="1"/>
            <p:nvPr/>
          </p:nvSpPr>
          <p:spPr>
            <a:xfrm>
              <a:off x="2562190" y="2710690"/>
              <a:ext cx="1254767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Controller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511F8A34-E522-43D7-9ADC-AA86F7C76FEB}"/>
              </a:ext>
            </a:extLst>
          </p:cNvPr>
          <p:cNvSpPr txBox="1"/>
          <p:nvPr/>
        </p:nvSpPr>
        <p:spPr>
          <a:xfrm>
            <a:off x="7481092" y="820818"/>
            <a:ext cx="1287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ONAP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RUN-TIME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4E0A58B-A662-400A-B174-7CB29CC5D8DC}"/>
              </a:ext>
            </a:extLst>
          </p:cNvPr>
          <p:cNvSpPr txBox="1"/>
          <p:nvPr/>
        </p:nvSpPr>
        <p:spPr>
          <a:xfrm>
            <a:off x="440462" y="818137"/>
            <a:ext cx="2253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DESIGN-TIME (SDC)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F62580-D5F2-4CD0-9EFB-C99CA8DF7F96}"/>
              </a:ext>
            </a:extLst>
          </p:cNvPr>
          <p:cNvSpPr txBox="1"/>
          <p:nvPr/>
        </p:nvSpPr>
        <p:spPr>
          <a:xfrm>
            <a:off x="1542246" y="1805390"/>
            <a:ext cx="1495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NF 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Onboarding Package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42AB8AD-58D8-4938-9BA5-898356082F34}"/>
              </a:ext>
            </a:extLst>
          </p:cNvPr>
          <p:cNvGrpSpPr/>
          <p:nvPr/>
        </p:nvGrpSpPr>
        <p:grpSpPr>
          <a:xfrm>
            <a:off x="1681023" y="1414516"/>
            <a:ext cx="394352" cy="451384"/>
            <a:chOff x="1212463" y="2713512"/>
            <a:chExt cx="789661" cy="903864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860D581A-38D5-4BD6-A4E9-3BDEE002B755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279B9480-CACD-4265-80ED-9A8A274BC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5F39E58C-AC6E-4B86-BA76-6146FFC52F42}"/>
              </a:ext>
            </a:extLst>
          </p:cNvPr>
          <p:cNvSpPr txBox="1"/>
          <p:nvPr/>
        </p:nvSpPr>
        <p:spPr>
          <a:xfrm>
            <a:off x="2110686" y="1644102"/>
            <a:ext cx="1430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3300"/>
                </a:solidFill>
              </a:rPr>
              <a:t>Vendor MetaData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9B2E2BC-4780-41C1-B9BC-3D8853277DFF}"/>
              </a:ext>
            </a:extLst>
          </p:cNvPr>
          <p:cNvGrpSpPr/>
          <p:nvPr/>
        </p:nvGrpSpPr>
        <p:grpSpPr>
          <a:xfrm>
            <a:off x="490624" y="2239075"/>
            <a:ext cx="413813" cy="473659"/>
            <a:chOff x="1212463" y="2713512"/>
            <a:chExt cx="789661" cy="903864"/>
          </a:xfrm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E52B4BBF-7E9A-4D4F-9D98-B31B5F5D4C7F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7F394FE1-4D34-4159-AFEE-0E35C6586E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55B6D233-5E0E-4E36-9D4D-64760A44A589}"/>
              </a:ext>
            </a:extLst>
          </p:cNvPr>
          <p:cNvSpPr txBox="1"/>
          <p:nvPr/>
        </p:nvSpPr>
        <p:spPr>
          <a:xfrm>
            <a:off x="223382" y="2644321"/>
            <a:ext cx="779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Policy 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Database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78947FC-E9BC-4576-80EC-95E84BE404E3}"/>
              </a:ext>
            </a:extLst>
          </p:cNvPr>
          <p:cNvGrpSpPr/>
          <p:nvPr/>
        </p:nvGrpSpPr>
        <p:grpSpPr>
          <a:xfrm>
            <a:off x="942035" y="5599049"/>
            <a:ext cx="1703535" cy="747477"/>
            <a:chOff x="2335426" y="2514837"/>
            <a:chExt cx="1703535" cy="825263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9A2A3CBF-E82A-4704-80B1-2D1CDE043176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557176A-414D-4443-8247-D620F702D35B}"/>
                </a:ext>
              </a:extLst>
            </p:cNvPr>
            <p:cNvSpPr txBox="1"/>
            <p:nvPr/>
          </p:nvSpPr>
          <p:spPr>
            <a:xfrm>
              <a:off x="2357546" y="2524903"/>
              <a:ext cx="1645002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DCAE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Design Studio</a:t>
              </a:r>
            </a:p>
          </p:txBody>
        </p:sp>
      </p:grpSp>
      <p:sp>
        <p:nvSpPr>
          <p:cNvPr id="97" name="Hexagon 96">
            <a:extLst>
              <a:ext uri="{FF2B5EF4-FFF2-40B4-BE49-F238E27FC236}">
                <a16:creationId xmlns:a16="http://schemas.microsoft.com/office/drawing/2014/main" id="{86034F67-EB7B-488F-86A4-BBE313B1DE07}"/>
              </a:ext>
            </a:extLst>
          </p:cNvPr>
          <p:cNvSpPr/>
          <p:nvPr/>
        </p:nvSpPr>
        <p:spPr>
          <a:xfrm>
            <a:off x="2693708" y="5600891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D20D3FA-6E17-4255-BD63-A4EEC1FBDC30}"/>
              </a:ext>
            </a:extLst>
          </p:cNvPr>
          <p:cNvSpPr txBox="1"/>
          <p:nvPr/>
        </p:nvSpPr>
        <p:spPr>
          <a:xfrm>
            <a:off x="2947097" y="5609452"/>
            <a:ext cx="1269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Define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Templates</a:t>
            </a:r>
          </a:p>
        </p:txBody>
      </p:sp>
      <p:sp>
        <p:nvSpPr>
          <p:cNvPr id="102" name="Right Brace 101">
            <a:extLst>
              <a:ext uri="{FF2B5EF4-FFF2-40B4-BE49-F238E27FC236}">
                <a16:creationId xmlns:a16="http://schemas.microsoft.com/office/drawing/2014/main" id="{AFECF935-CB6B-4F5A-B58F-DAB310F55309}"/>
              </a:ext>
            </a:extLst>
          </p:cNvPr>
          <p:cNvSpPr/>
          <p:nvPr/>
        </p:nvSpPr>
        <p:spPr>
          <a:xfrm>
            <a:off x="4361932" y="2239075"/>
            <a:ext cx="265654" cy="4127291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93E66FD-7F29-42BB-8C72-A5F169A3205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913" y="3883024"/>
            <a:ext cx="605493" cy="787412"/>
          </a:xfrm>
          <a:prstGeom prst="rect">
            <a:avLst/>
          </a:prstGeom>
        </p:spPr>
      </p:pic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F961C15F-F61A-44CE-AB3C-B2A90DB0DEC2}"/>
              </a:ext>
            </a:extLst>
          </p:cNvPr>
          <p:cNvSpPr/>
          <p:nvPr/>
        </p:nvSpPr>
        <p:spPr>
          <a:xfrm>
            <a:off x="5389449" y="3652748"/>
            <a:ext cx="1703535" cy="1362333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AF82974-E8EA-4F1C-BFC2-80C9E53AE754}"/>
              </a:ext>
            </a:extLst>
          </p:cNvPr>
          <p:cNvSpPr txBox="1"/>
          <p:nvPr/>
        </p:nvSpPr>
        <p:spPr>
          <a:xfrm>
            <a:off x="5941267" y="3753021"/>
            <a:ext cx="604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SDC</a:t>
            </a:r>
          </a:p>
        </p:txBody>
      </p:sp>
      <p:sp>
        <p:nvSpPr>
          <p:cNvPr id="62" name="Hexagon 61">
            <a:extLst>
              <a:ext uri="{FF2B5EF4-FFF2-40B4-BE49-F238E27FC236}">
                <a16:creationId xmlns:a16="http://schemas.microsoft.com/office/drawing/2014/main" id="{A478B594-71FF-4E72-A1A1-C5FF7C580DD1}"/>
              </a:ext>
            </a:extLst>
          </p:cNvPr>
          <p:cNvSpPr/>
          <p:nvPr/>
        </p:nvSpPr>
        <p:spPr>
          <a:xfrm>
            <a:off x="5382950" y="4173338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55679FF-160B-4E27-9168-AE482E3F81F7}"/>
              </a:ext>
            </a:extLst>
          </p:cNvPr>
          <p:cNvSpPr txBox="1"/>
          <p:nvPr/>
        </p:nvSpPr>
        <p:spPr>
          <a:xfrm>
            <a:off x="5605055" y="4182414"/>
            <a:ext cx="12414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Distribute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CSAR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FD579AF-4915-4B8A-965A-2AEDAA60322C}"/>
              </a:ext>
            </a:extLst>
          </p:cNvPr>
          <p:cNvSpPr txBox="1"/>
          <p:nvPr/>
        </p:nvSpPr>
        <p:spPr>
          <a:xfrm>
            <a:off x="7744847" y="2736653"/>
            <a:ext cx="764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Analytics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A23722E-E508-4B39-AE5E-3CB528A1F714}"/>
              </a:ext>
            </a:extLst>
          </p:cNvPr>
          <p:cNvSpPr txBox="1"/>
          <p:nvPr/>
        </p:nvSpPr>
        <p:spPr>
          <a:xfrm>
            <a:off x="7366948" y="3656613"/>
            <a:ext cx="1552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Service Orchestration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A51828A-CED4-4430-9C9F-5C1069C905D5}"/>
              </a:ext>
            </a:extLst>
          </p:cNvPr>
          <p:cNvSpPr txBox="1"/>
          <p:nvPr/>
        </p:nvSpPr>
        <p:spPr>
          <a:xfrm>
            <a:off x="7596262" y="4606824"/>
            <a:ext cx="1043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APP-C, SDN-C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BB28389-F98F-462C-A98B-7001D71A9F8C}"/>
              </a:ext>
            </a:extLst>
          </p:cNvPr>
          <p:cNvSpPr txBox="1"/>
          <p:nvPr/>
        </p:nvSpPr>
        <p:spPr>
          <a:xfrm>
            <a:off x="7468111" y="5531987"/>
            <a:ext cx="1371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Inventory, Listener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663998-67E6-4F7D-BA14-9CBEEEE309E7}"/>
              </a:ext>
            </a:extLst>
          </p:cNvPr>
          <p:cNvSpPr txBox="1"/>
          <p:nvPr/>
        </p:nvSpPr>
        <p:spPr>
          <a:xfrm>
            <a:off x="4577053" y="4660542"/>
            <a:ext cx="69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CSAR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Package</a:t>
            </a:r>
          </a:p>
        </p:txBody>
      </p:sp>
      <p:pic>
        <p:nvPicPr>
          <p:cNvPr id="99" name="Picture 2" descr="C:\Users\cheung\AppData\Local\Temp\SNAGHTML1da75636.PNG">
            <a:extLst>
              <a:ext uri="{FF2B5EF4-FFF2-40B4-BE49-F238E27FC236}">
                <a16:creationId xmlns:a16="http://schemas.microsoft.com/office/drawing/2014/main" id="{C2A3C021-3DDF-489E-B602-CD6325451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2249039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2" descr="C:\Users\cheung\AppData\Local\Temp\SNAGHTML1da75636.PNG">
            <a:extLst>
              <a:ext uri="{FF2B5EF4-FFF2-40B4-BE49-F238E27FC236}">
                <a16:creationId xmlns:a16="http://schemas.microsoft.com/office/drawing/2014/main" id="{7A68F371-DB71-4A7F-A787-FA3C46E71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3073194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C:\Users\cheung\AppData\Local\Temp\SNAGHTML1da75636.PNG">
            <a:extLst>
              <a:ext uri="{FF2B5EF4-FFF2-40B4-BE49-F238E27FC236}">
                <a16:creationId xmlns:a16="http://schemas.microsoft.com/office/drawing/2014/main" id="{BEC881AE-E55A-4346-A902-5FF9D4938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3897349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2" descr="C:\Users\cheung\AppData\Local\Temp\SNAGHTML1da75636.PNG">
            <a:extLst>
              <a:ext uri="{FF2B5EF4-FFF2-40B4-BE49-F238E27FC236}">
                <a16:creationId xmlns:a16="http://schemas.microsoft.com/office/drawing/2014/main" id="{64FB8265-901F-4F3D-BB94-730005FB6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4721504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C:\Users\cheung\AppData\Local\Temp\SNAGHTML1da75636.PNG">
            <a:extLst>
              <a:ext uri="{FF2B5EF4-FFF2-40B4-BE49-F238E27FC236}">
                <a16:creationId xmlns:a16="http://schemas.microsoft.com/office/drawing/2014/main" id="{64ACD2AB-6293-4FE6-B6E5-BC2A1FBC0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5545660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6DD7D34-8B4C-4707-A02A-F1F507EEB39C}"/>
              </a:ext>
            </a:extLst>
          </p:cNvPr>
          <p:cNvGrpSpPr/>
          <p:nvPr/>
        </p:nvGrpSpPr>
        <p:grpSpPr>
          <a:xfrm>
            <a:off x="7204537" y="2014007"/>
            <a:ext cx="413813" cy="473659"/>
            <a:chOff x="1212463" y="2713512"/>
            <a:chExt cx="789661" cy="903864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387ABD5F-79A9-4FAE-AE4C-64C505CF0C2A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769C92CC-F9CC-41A4-B170-419C78EBF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B5BBD6DC-8919-41C7-B1AB-009FB7AB849C}"/>
              </a:ext>
            </a:extLst>
          </p:cNvPr>
          <p:cNvSpPr txBox="1"/>
          <p:nvPr/>
        </p:nvSpPr>
        <p:spPr>
          <a:xfrm>
            <a:off x="7481092" y="2009447"/>
            <a:ext cx="1182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DCAE Inventory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1F285222-C66D-4D22-93F1-C8F2A98EE05E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393" y="5539607"/>
            <a:ext cx="423245" cy="401725"/>
          </a:xfrm>
          <a:prstGeom prst="rect">
            <a:avLst/>
          </a:prstGeom>
        </p:spPr>
      </p:pic>
      <p:sp>
        <p:nvSpPr>
          <p:cNvPr id="118" name="Oval 117">
            <a:extLst>
              <a:ext uri="{FF2B5EF4-FFF2-40B4-BE49-F238E27FC236}">
                <a16:creationId xmlns:a16="http://schemas.microsoft.com/office/drawing/2014/main" id="{A3EFC415-6510-42CD-866E-A915D1BA440A}"/>
              </a:ext>
            </a:extLst>
          </p:cNvPr>
          <p:cNvSpPr/>
          <p:nvPr/>
        </p:nvSpPr>
        <p:spPr>
          <a:xfrm>
            <a:off x="2687525" y="2241453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8C92986-821D-4162-9665-C5B5372694A0}"/>
              </a:ext>
            </a:extLst>
          </p:cNvPr>
          <p:cNvGrpSpPr/>
          <p:nvPr/>
        </p:nvGrpSpPr>
        <p:grpSpPr>
          <a:xfrm>
            <a:off x="194578" y="1259469"/>
            <a:ext cx="1397718" cy="776624"/>
            <a:chOff x="194578" y="1259469"/>
            <a:chExt cx="1397718" cy="77662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46FE296-E248-4A6A-B2A1-23144C657ECA}"/>
                </a:ext>
              </a:extLst>
            </p:cNvPr>
            <p:cNvSpPr/>
            <p:nvPr/>
          </p:nvSpPr>
          <p:spPr>
            <a:xfrm>
              <a:off x="254939" y="1280852"/>
              <a:ext cx="1292628" cy="338554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9F5FE1-72D3-4D0B-B0B3-C96421513D99}"/>
                </a:ext>
              </a:extLst>
            </p:cNvPr>
            <p:cNvSpPr txBox="1"/>
            <p:nvPr/>
          </p:nvSpPr>
          <p:spPr>
            <a:xfrm>
              <a:off x="435256" y="1268683"/>
              <a:ext cx="11476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  <a:endPara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endParaRPr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E13C017C-2D3B-457E-915B-059DED26682D}"/>
                </a:ext>
              </a:extLst>
            </p:cNvPr>
            <p:cNvSpPr/>
            <p:nvPr/>
          </p:nvSpPr>
          <p:spPr>
            <a:xfrm>
              <a:off x="254939" y="1676285"/>
              <a:ext cx="1292628" cy="338554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9155BC0-B7DB-4984-AAFD-CB5CEF838A7B}"/>
                </a:ext>
              </a:extLst>
            </p:cNvPr>
            <p:cNvSpPr txBox="1"/>
            <p:nvPr/>
          </p:nvSpPr>
          <p:spPr>
            <a:xfrm>
              <a:off x="444674" y="1702345"/>
              <a:ext cx="114762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 Registration</a:t>
              </a:r>
              <a:endParaRPr lang="en-US" sz="12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endParaRPr>
            </a:p>
          </p:txBody>
        </p:sp>
        <p:pic>
          <p:nvPicPr>
            <p:cNvPr id="25" name="Picture 2" descr="C:\Users\cheung\AppData\Local\Temp\SNAGHTML648e60b.PNG">
              <a:extLst>
                <a:ext uri="{FF2B5EF4-FFF2-40B4-BE49-F238E27FC236}">
                  <a16:creationId xmlns:a16="http://schemas.microsoft.com/office/drawing/2014/main" id="{AE677EE0-92B1-44A5-9567-B0BBB736CA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578" y="1259469"/>
              <a:ext cx="285066" cy="368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2" descr="C:\Users\cheung\AppData\Local\Temp\SNAGHTML648e60b.PNG">
              <a:extLst>
                <a:ext uri="{FF2B5EF4-FFF2-40B4-BE49-F238E27FC236}">
                  <a16:creationId xmlns:a16="http://schemas.microsoft.com/office/drawing/2014/main" id="{B1373AA5-7CEC-4532-9EE6-2FA524731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80" y="1667777"/>
              <a:ext cx="285066" cy="368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B320CA-27A2-41ED-801E-64E5D89EF18C}"/>
              </a:ext>
            </a:extLst>
          </p:cNvPr>
          <p:cNvGrpSpPr/>
          <p:nvPr/>
        </p:nvGrpSpPr>
        <p:grpSpPr>
          <a:xfrm>
            <a:off x="5400435" y="1912707"/>
            <a:ext cx="1703535" cy="747477"/>
            <a:chOff x="2335426" y="2514837"/>
            <a:chExt cx="1703535" cy="825263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7BA09439-96D9-4A28-BD74-EE1590FBC9F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09892F4-FFEC-4A33-B4E6-A6AE88B32E21}"/>
                </a:ext>
              </a:extLst>
            </p:cNvPr>
            <p:cNvSpPr txBox="1"/>
            <p:nvPr/>
          </p:nvSpPr>
          <p:spPr>
            <a:xfrm>
              <a:off x="2433209" y="2524903"/>
              <a:ext cx="1493678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Certification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Studio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8464758-A30C-41BD-8351-25D61546A712}"/>
              </a:ext>
            </a:extLst>
          </p:cNvPr>
          <p:cNvGrpSpPr/>
          <p:nvPr/>
        </p:nvGrpSpPr>
        <p:grpSpPr>
          <a:xfrm>
            <a:off x="5400435" y="2742357"/>
            <a:ext cx="1703535" cy="747477"/>
            <a:chOff x="2335426" y="2514837"/>
            <a:chExt cx="1703535" cy="825263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14E20174-B291-41B2-BD7E-BCE5E42D7BB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F156879-9A3E-44F3-BEDF-BF64DA7876D7}"/>
                </a:ext>
              </a:extLst>
            </p:cNvPr>
            <p:cNvSpPr txBox="1"/>
            <p:nvPr/>
          </p:nvSpPr>
          <p:spPr>
            <a:xfrm>
              <a:off x="2431608" y="2524903"/>
              <a:ext cx="1496884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Deployment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Studio</a:t>
              </a:r>
            </a:p>
          </p:txBody>
        </p:sp>
      </p:grpSp>
      <p:pic>
        <p:nvPicPr>
          <p:cNvPr id="128" name="Picture 2" descr="C:\Users\cheung\AppData\Local\Temp\SNAGHTML1da75636.PNG">
            <a:extLst>
              <a:ext uri="{FF2B5EF4-FFF2-40B4-BE49-F238E27FC236}">
                <a16:creationId xmlns:a16="http://schemas.microsoft.com/office/drawing/2014/main" id="{F20634C5-E39F-4FD9-86E8-166CACDF0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26" y="2269631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2" descr="C:\Users\cheung\AppData\Local\Temp\SNAGHTML1da75636.PNG">
            <a:extLst>
              <a:ext uri="{FF2B5EF4-FFF2-40B4-BE49-F238E27FC236}">
                <a16:creationId xmlns:a16="http://schemas.microsoft.com/office/drawing/2014/main" id="{077D5203-CAF2-4EC1-83AC-FC936FAAC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26" y="3093787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7F4E421-156A-4567-933E-16B9D9EF8827}"/>
              </a:ext>
            </a:extLst>
          </p:cNvPr>
          <p:cNvGrpSpPr/>
          <p:nvPr/>
        </p:nvGrpSpPr>
        <p:grpSpPr>
          <a:xfrm>
            <a:off x="7633953" y="6135"/>
            <a:ext cx="1519641" cy="647604"/>
            <a:chOff x="7633953" y="6135"/>
            <a:chExt cx="1519641" cy="647604"/>
          </a:xfrm>
        </p:grpSpPr>
        <p:pic>
          <p:nvPicPr>
            <p:cNvPr id="131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10F62DA4-1658-44BE-AFE9-F0F7F81B01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C440CD09-699F-4F90-9C45-3CC946B87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2" descr="C:\Users\cheung\AppData\Local\Temp\SNAGHTML1420a109.PNG">
              <a:extLst>
                <a:ext uri="{FF2B5EF4-FFF2-40B4-BE49-F238E27FC236}">
                  <a16:creationId xmlns:a16="http://schemas.microsoft.com/office/drawing/2014/main" id="{DD1C90F8-134C-4311-B3B2-568DF38FE7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122" y="6135"/>
              <a:ext cx="646472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4661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73F5B9C-B912-4426-BAF6-CA05A3DA31A3}"/>
              </a:ext>
            </a:extLst>
          </p:cNvPr>
          <p:cNvSpPr/>
          <p:nvPr/>
        </p:nvSpPr>
        <p:spPr>
          <a:xfrm>
            <a:off x="6756742" y="2791183"/>
            <a:ext cx="2085521" cy="3799803"/>
          </a:xfrm>
          <a:prstGeom prst="roundRect">
            <a:avLst>
              <a:gd name="adj" fmla="val 371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EEEFA124-6B4C-468A-898B-17809A1D0CB9}"/>
              </a:ext>
            </a:extLst>
          </p:cNvPr>
          <p:cNvSpPr/>
          <p:nvPr/>
        </p:nvSpPr>
        <p:spPr>
          <a:xfrm>
            <a:off x="4589154" y="2791183"/>
            <a:ext cx="2085521" cy="3799803"/>
          </a:xfrm>
          <a:prstGeom prst="roundRect">
            <a:avLst>
              <a:gd name="adj" fmla="val 371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D51DA65-9A2E-45E3-9796-46358C312AC5}"/>
              </a:ext>
            </a:extLst>
          </p:cNvPr>
          <p:cNvSpPr/>
          <p:nvPr/>
        </p:nvSpPr>
        <p:spPr>
          <a:xfrm>
            <a:off x="2409317" y="2791183"/>
            <a:ext cx="2085521" cy="3799803"/>
          </a:xfrm>
          <a:prstGeom prst="roundRect">
            <a:avLst>
              <a:gd name="adj" fmla="val 3714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783EB64-58B8-42F7-BD66-536592B5FE98}"/>
              </a:ext>
            </a:extLst>
          </p:cNvPr>
          <p:cNvSpPr/>
          <p:nvPr/>
        </p:nvSpPr>
        <p:spPr>
          <a:xfrm>
            <a:off x="241729" y="2791183"/>
            <a:ext cx="2085521" cy="3799803"/>
          </a:xfrm>
          <a:prstGeom prst="roundRect">
            <a:avLst>
              <a:gd name="adj" fmla="val 371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35108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Defining a Service</a:t>
            </a:r>
            <a:endParaRPr lang="en-US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B5BF801-7A33-4B8B-A718-0F34D80852C0}"/>
              </a:ext>
            </a:extLst>
          </p:cNvPr>
          <p:cNvGrpSpPr/>
          <p:nvPr/>
        </p:nvGrpSpPr>
        <p:grpSpPr>
          <a:xfrm>
            <a:off x="2629384" y="5493913"/>
            <a:ext cx="1703535" cy="747477"/>
            <a:chOff x="2335426" y="2514837"/>
            <a:chExt cx="1703535" cy="825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6ACE952-D032-4A5B-B0EA-0BF069887C14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11DC23D-BAE5-4722-81C2-ED4354E12810}"/>
                </a:ext>
              </a:extLst>
            </p:cNvPr>
            <p:cNvSpPr txBox="1"/>
            <p:nvPr/>
          </p:nvSpPr>
          <p:spPr>
            <a:xfrm>
              <a:off x="2727037" y="2524903"/>
              <a:ext cx="906017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Link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5FD5CF-FCD5-43C1-A494-F6A1ECF8A661}"/>
              </a:ext>
            </a:extLst>
          </p:cNvPr>
          <p:cNvGrpSpPr/>
          <p:nvPr/>
        </p:nvGrpSpPr>
        <p:grpSpPr>
          <a:xfrm>
            <a:off x="2629384" y="4673109"/>
            <a:ext cx="1703535" cy="747475"/>
            <a:chOff x="2335426" y="2514837"/>
            <a:chExt cx="1703535" cy="825263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499E8CD-B8C6-420E-9480-4501F8923993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4E49AC-9675-4355-8197-88FAF5DAAEEB}"/>
                </a:ext>
              </a:extLst>
            </p:cNvPr>
            <p:cNvSpPr txBox="1"/>
            <p:nvPr/>
          </p:nvSpPr>
          <p:spPr>
            <a:xfrm>
              <a:off x="2490502" y="2528408"/>
              <a:ext cx="13981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Connection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Point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4DFCB4-718B-4B37-BF68-86AE4784824C}"/>
              </a:ext>
            </a:extLst>
          </p:cNvPr>
          <p:cNvGrpSpPr/>
          <p:nvPr/>
        </p:nvGrpSpPr>
        <p:grpSpPr>
          <a:xfrm>
            <a:off x="2618883" y="3846136"/>
            <a:ext cx="1703535" cy="747477"/>
            <a:chOff x="2335426" y="2514837"/>
            <a:chExt cx="1703535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B55BF70-BCB1-4321-ACAA-225CF7A74213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85FE51C-92C0-4A45-834C-2A862404B43F}"/>
                </a:ext>
              </a:extLst>
            </p:cNvPr>
            <p:cNvSpPr txBox="1"/>
            <p:nvPr/>
          </p:nvSpPr>
          <p:spPr>
            <a:xfrm>
              <a:off x="2545321" y="2524903"/>
              <a:ext cx="1269451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HEAT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Templates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DE0AB0-E896-425C-847B-8E42A7D15052}"/>
              </a:ext>
            </a:extLst>
          </p:cNvPr>
          <p:cNvGrpSpPr/>
          <p:nvPr/>
        </p:nvGrpSpPr>
        <p:grpSpPr>
          <a:xfrm>
            <a:off x="426237" y="3038146"/>
            <a:ext cx="1703535" cy="747475"/>
            <a:chOff x="2335426" y="2514837"/>
            <a:chExt cx="1703535" cy="82526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BF92127-4BB2-413F-9A71-6CEC9CEB50C4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729196-23E7-44CA-A61D-21EBA510112A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7A0773-0F8C-40D3-AEDD-0C1FCCB2CDEF}"/>
              </a:ext>
            </a:extLst>
          </p:cNvPr>
          <p:cNvGrpSpPr/>
          <p:nvPr/>
        </p:nvGrpSpPr>
        <p:grpSpPr>
          <a:xfrm>
            <a:off x="2622835" y="3003289"/>
            <a:ext cx="1703535" cy="747475"/>
            <a:chOff x="2335426" y="2514837"/>
            <a:chExt cx="1703535" cy="82526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40FD6F7-9D9B-4634-ABE6-C828B810651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AD79BD-A408-4457-A6D0-7C97E19D3158}"/>
                </a:ext>
              </a:extLst>
            </p:cNvPr>
            <p:cNvSpPr txBox="1"/>
            <p:nvPr/>
          </p:nvSpPr>
          <p:spPr>
            <a:xfrm>
              <a:off x="2441133" y="2528408"/>
              <a:ext cx="1496884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Deployment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B0F041E-8E64-46FD-AD50-F919D5F25017}"/>
              </a:ext>
            </a:extLst>
          </p:cNvPr>
          <p:cNvGrpSpPr/>
          <p:nvPr/>
        </p:nvGrpSpPr>
        <p:grpSpPr>
          <a:xfrm>
            <a:off x="4774318" y="4983038"/>
            <a:ext cx="1703535" cy="747477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6CF91E86-05D8-49B4-ABB9-C8655134A83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C54E2A-D2E4-4C56-88E0-53F03E3F9606}"/>
                </a:ext>
              </a:extLst>
            </p:cNvPr>
            <p:cNvSpPr txBox="1"/>
            <p:nvPr/>
          </p:nvSpPr>
          <p:spPr>
            <a:xfrm>
              <a:off x="2541474" y="2721205"/>
              <a:ext cx="1277146" cy="441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Blueprints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6C218DA-8702-4CEF-B7D2-DD86B84578F5}"/>
              </a:ext>
            </a:extLst>
          </p:cNvPr>
          <p:cNvGrpSpPr/>
          <p:nvPr/>
        </p:nvGrpSpPr>
        <p:grpSpPr>
          <a:xfrm>
            <a:off x="4745183" y="3068780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BC1FCC0D-3941-4562-B7FF-699F9B7FAF2C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EEDE0D8-C826-4DF9-AA14-08333CC3F4DB}"/>
                </a:ext>
              </a:extLst>
            </p:cNvPr>
            <p:cNvSpPr txBox="1"/>
            <p:nvPr/>
          </p:nvSpPr>
          <p:spPr>
            <a:xfrm>
              <a:off x="2698539" y="2710690"/>
              <a:ext cx="98206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Policies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65EA50F-83DF-48E3-A200-201D446782B2}"/>
              </a:ext>
            </a:extLst>
          </p:cNvPr>
          <p:cNvGrpSpPr/>
          <p:nvPr/>
        </p:nvGrpSpPr>
        <p:grpSpPr>
          <a:xfrm>
            <a:off x="426236" y="4004354"/>
            <a:ext cx="1703535" cy="747475"/>
            <a:chOff x="2335426" y="2514837"/>
            <a:chExt cx="1703535" cy="825263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B108B4E2-627F-4ABE-95F8-5BF0C89414E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010EA5-38B3-406C-BA35-0BB238B17B3B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64717FE-333C-49B7-BE5B-6D852B8A751D}"/>
              </a:ext>
            </a:extLst>
          </p:cNvPr>
          <p:cNvGrpSpPr/>
          <p:nvPr/>
        </p:nvGrpSpPr>
        <p:grpSpPr>
          <a:xfrm>
            <a:off x="4774318" y="4004354"/>
            <a:ext cx="1703535" cy="747475"/>
            <a:chOff x="2335426" y="2514837"/>
            <a:chExt cx="1703535" cy="825263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6C97A57-8EF1-40CD-BA6D-0F768081EB87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D99945A-C882-4C97-BD57-49149C93479D}"/>
                </a:ext>
              </a:extLst>
            </p:cNvPr>
            <p:cNvSpPr txBox="1"/>
            <p:nvPr/>
          </p:nvSpPr>
          <p:spPr>
            <a:xfrm>
              <a:off x="2554851" y="2724711"/>
              <a:ext cx="1269451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Templates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DACE366-D5ED-4CDE-9781-DAB5AAFBCAD0}"/>
              </a:ext>
            </a:extLst>
          </p:cNvPr>
          <p:cNvGrpSpPr/>
          <p:nvPr/>
        </p:nvGrpSpPr>
        <p:grpSpPr>
          <a:xfrm>
            <a:off x="3681170" y="1332045"/>
            <a:ext cx="1703535" cy="747475"/>
            <a:chOff x="2335426" y="2514837"/>
            <a:chExt cx="1703535" cy="825263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ECDD20B9-5480-4C2A-AFBA-2289D9AA67E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D9064B-AC8A-4A4B-8F31-605BDB9E233C}"/>
                </a:ext>
              </a:extLst>
            </p:cNvPr>
            <p:cNvSpPr txBox="1"/>
            <p:nvPr/>
          </p:nvSpPr>
          <p:spPr>
            <a:xfrm>
              <a:off x="2661991" y="2682646"/>
              <a:ext cx="105516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SERVICE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E08806-9429-4E2B-9C18-D193A4E56A68}"/>
              </a:ext>
            </a:extLst>
          </p:cNvPr>
          <p:cNvGrpSpPr/>
          <p:nvPr/>
        </p:nvGrpSpPr>
        <p:grpSpPr>
          <a:xfrm>
            <a:off x="6933527" y="3025854"/>
            <a:ext cx="1703535" cy="747475"/>
            <a:chOff x="2335426" y="2514837"/>
            <a:chExt cx="1703535" cy="82526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B20E0A8-7E79-479B-A590-F06533F98C7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AEA12DD-6F41-4D7F-B85D-668BCD744FCD}"/>
                </a:ext>
              </a:extLst>
            </p:cNvPr>
            <p:cNvSpPr txBox="1"/>
            <p:nvPr/>
          </p:nvSpPr>
          <p:spPr>
            <a:xfrm>
              <a:off x="2878427" y="2696667"/>
              <a:ext cx="62228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954B494-4997-4125-BB4D-91688F6F1A07}"/>
              </a:ext>
            </a:extLst>
          </p:cNvPr>
          <p:cNvGrpSpPr/>
          <p:nvPr/>
        </p:nvGrpSpPr>
        <p:grpSpPr>
          <a:xfrm>
            <a:off x="6933527" y="3989221"/>
            <a:ext cx="1703535" cy="747475"/>
            <a:chOff x="2335426" y="2514837"/>
            <a:chExt cx="1703535" cy="825263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0034E38-709E-4DCB-B010-D7933664A4FB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915527-04EA-4BC7-8639-143CACF3A2FA}"/>
                </a:ext>
              </a:extLst>
            </p:cNvPr>
            <p:cNvSpPr txBox="1"/>
            <p:nvPr/>
          </p:nvSpPr>
          <p:spPr>
            <a:xfrm>
              <a:off x="2886442" y="2696667"/>
              <a:ext cx="60625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BE77EF-29E2-45ED-8E7A-5A2C6D930A39}"/>
              </a:ext>
            </a:extLst>
          </p:cNvPr>
          <p:cNvGrpSpPr/>
          <p:nvPr/>
        </p:nvGrpSpPr>
        <p:grpSpPr>
          <a:xfrm>
            <a:off x="6933527" y="4970746"/>
            <a:ext cx="1703535" cy="747475"/>
            <a:chOff x="2335426" y="2514837"/>
            <a:chExt cx="1703535" cy="82526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5F608E20-B1D5-4F27-9F02-570AA37367B7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81EC081-B9C1-43D1-ADFF-93BE93C396D7}"/>
                </a:ext>
              </a:extLst>
            </p:cNvPr>
            <p:cNvSpPr txBox="1"/>
            <p:nvPr/>
          </p:nvSpPr>
          <p:spPr>
            <a:xfrm>
              <a:off x="2588959" y="2515465"/>
              <a:ext cx="120122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(Allotted)</a:t>
              </a:r>
            </a:p>
          </p:txBody>
        </p:sp>
      </p:grpSp>
      <p:sp>
        <p:nvSpPr>
          <p:cNvPr id="54" name="Diamond 53">
            <a:extLst>
              <a:ext uri="{FF2B5EF4-FFF2-40B4-BE49-F238E27FC236}">
                <a16:creationId xmlns:a16="http://schemas.microsoft.com/office/drawing/2014/main" id="{F97C715A-3580-417F-8035-7747ED914E91}"/>
              </a:ext>
            </a:extLst>
          </p:cNvPr>
          <p:cNvSpPr/>
          <p:nvPr/>
        </p:nvSpPr>
        <p:spPr>
          <a:xfrm>
            <a:off x="4376365" y="2092324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6558B270-902D-4FBB-B695-6B6A94F892E6}"/>
              </a:ext>
            </a:extLst>
          </p:cNvPr>
          <p:cNvCxnSpPr>
            <a:cxnSpLocks/>
            <a:stCxn id="54" idx="2"/>
            <a:endCxn id="51" idx="0"/>
          </p:cNvCxnSpPr>
          <p:nvPr/>
        </p:nvCxnSpPr>
        <p:spPr>
          <a:xfrm rot="5400000">
            <a:off x="2680284" y="938529"/>
            <a:ext cx="456861" cy="3248447"/>
          </a:xfrm>
          <a:prstGeom prst="bentConnector3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D7D14467-38DE-4533-A4E0-CC216122B956}"/>
              </a:ext>
            </a:extLst>
          </p:cNvPr>
          <p:cNvCxnSpPr>
            <a:cxnSpLocks/>
            <a:stCxn id="54" idx="2"/>
            <a:endCxn id="50" idx="0"/>
          </p:cNvCxnSpPr>
          <p:nvPr/>
        </p:nvCxnSpPr>
        <p:spPr>
          <a:xfrm rot="5400000">
            <a:off x="3764078" y="2022323"/>
            <a:ext cx="456861" cy="1080859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EBE19F69-9E83-44CE-9160-4C85DE23A699}"/>
              </a:ext>
            </a:extLst>
          </p:cNvPr>
          <p:cNvCxnSpPr>
            <a:cxnSpLocks/>
            <a:stCxn id="54" idx="2"/>
            <a:endCxn id="49" idx="0"/>
          </p:cNvCxnSpPr>
          <p:nvPr/>
        </p:nvCxnSpPr>
        <p:spPr>
          <a:xfrm rot="16200000" flipH="1">
            <a:off x="4853996" y="2013263"/>
            <a:ext cx="456861" cy="1098978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B3DD221-0CC9-48C3-8DC0-64629E4CD26A}"/>
              </a:ext>
            </a:extLst>
          </p:cNvPr>
          <p:cNvCxnSpPr>
            <a:cxnSpLocks/>
            <a:stCxn id="54" idx="2"/>
            <a:endCxn id="48" idx="0"/>
          </p:cNvCxnSpPr>
          <p:nvPr/>
        </p:nvCxnSpPr>
        <p:spPr>
          <a:xfrm rot="16200000" flipH="1">
            <a:off x="5937790" y="929469"/>
            <a:ext cx="456861" cy="3266566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7790D5F6-DB25-4B46-9C6A-B7F5EC59E12D}"/>
              </a:ext>
            </a:extLst>
          </p:cNvPr>
          <p:cNvSpPr txBox="1"/>
          <p:nvPr/>
        </p:nvSpPr>
        <p:spPr>
          <a:xfrm>
            <a:off x="6792342" y="6192780"/>
            <a:ext cx="1260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Resources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6D25F3-E622-4ED9-90C7-4E94D1B60FFC}"/>
              </a:ext>
            </a:extLst>
          </p:cNvPr>
          <p:cNvSpPr txBox="1"/>
          <p:nvPr/>
        </p:nvSpPr>
        <p:spPr>
          <a:xfrm>
            <a:off x="4626115" y="6180082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User Designed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5194DB0-630F-414D-969A-2BB9E8C1F6D8}"/>
              </a:ext>
            </a:extLst>
          </p:cNvPr>
          <p:cNvSpPr txBox="1"/>
          <p:nvPr/>
        </p:nvSpPr>
        <p:spPr>
          <a:xfrm>
            <a:off x="301737" y="6190877"/>
            <a:ext cx="1967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Vendor Provided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8594E-F34D-4DA1-B7EA-68236777DC72}"/>
              </a:ext>
            </a:extLst>
          </p:cNvPr>
          <p:cNvSpPr txBox="1"/>
          <p:nvPr/>
        </p:nvSpPr>
        <p:spPr>
          <a:xfrm>
            <a:off x="2426012" y="6192652"/>
            <a:ext cx="1589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Foundational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72A72249-BF7F-4C30-B84B-E866ED2260C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236" y="4878615"/>
            <a:ext cx="423245" cy="401725"/>
          </a:xfrm>
          <a:prstGeom prst="rect">
            <a:avLst/>
          </a:prstGeom>
        </p:spPr>
      </p:pic>
      <p:sp>
        <p:nvSpPr>
          <p:cNvPr id="67" name="Oval 66">
            <a:extLst>
              <a:ext uri="{FF2B5EF4-FFF2-40B4-BE49-F238E27FC236}">
                <a16:creationId xmlns:a16="http://schemas.microsoft.com/office/drawing/2014/main" id="{604E0272-C862-4DA3-AB93-C9C5B4B666CF}"/>
              </a:ext>
            </a:extLst>
          </p:cNvPr>
          <p:cNvSpPr/>
          <p:nvPr/>
        </p:nvSpPr>
        <p:spPr>
          <a:xfrm>
            <a:off x="4668336" y="2971248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pic>
        <p:nvPicPr>
          <p:cNvPr id="68" name="Picture 2" descr="C:\Users\cheung\AppData\Local\Temp\SNAGHTML648e60b.PNG">
            <a:extLst>
              <a:ext uri="{FF2B5EF4-FFF2-40B4-BE49-F238E27FC236}">
                <a16:creationId xmlns:a16="http://schemas.microsoft.com/office/drawing/2014/main" id="{9A7ED823-BCDD-4A6B-8C3E-B7956530F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2" y="4084378"/>
            <a:ext cx="258319" cy="3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heung\AppData\Local\Temp\SNAGHTML648e60b.PNG">
            <a:extLst>
              <a:ext uri="{FF2B5EF4-FFF2-40B4-BE49-F238E27FC236}">
                <a16:creationId xmlns:a16="http://schemas.microsoft.com/office/drawing/2014/main" id="{A4FEA18F-A35A-4788-AAFF-39BF43BA3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42" y="3099731"/>
            <a:ext cx="258319" cy="3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C118FBE-8E81-4D96-A365-8ACB4C919FE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007" y="4023717"/>
            <a:ext cx="536122" cy="22754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026E7C4-D9CD-4085-B69C-4A639554A3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596" y="2991780"/>
            <a:ext cx="351354" cy="351354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95CBFED3-B84D-4D20-9E38-7314CB20607F}"/>
              </a:ext>
            </a:extLst>
          </p:cNvPr>
          <p:cNvSpPr/>
          <p:nvPr/>
        </p:nvSpPr>
        <p:spPr>
          <a:xfrm>
            <a:off x="51487" y="608404"/>
            <a:ext cx="9027216" cy="577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3E8287-349F-4AF0-85EC-FA088A040A02}"/>
              </a:ext>
            </a:extLst>
          </p:cNvPr>
          <p:cNvGrpSpPr/>
          <p:nvPr/>
        </p:nvGrpSpPr>
        <p:grpSpPr>
          <a:xfrm>
            <a:off x="1968691" y="594594"/>
            <a:ext cx="4386832" cy="646331"/>
            <a:chOff x="2233853" y="4994274"/>
            <a:chExt cx="4386832" cy="64633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677DD21-CA84-46C2-9D30-5FD05804D3B4}"/>
                </a:ext>
              </a:extLst>
            </p:cNvPr>
            <p:cNvSpPr txBox="1"/>
            <p:nvPr/>
          </p:nvSpPr>
          <p:spPr>
            <a:xfrm>
              <a:off x="3326576" y="4994274"/>
              <a:ext cx="32941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CC"/>
                  </a:solidFill>
                </a:rPr>
                <a:t>4 </a:t>
              </a:r>
              <a:r>
                <a:rPr lang="en-US" b="1" dirty="0">
                  <a:solidFill>
                    <a:srgbClr val="FF0000"/>
                  </a:solidFill>
                </a:rPr>
                <a:t>Design Time Activities</a:t>
              </a:r>
              <a:r>
                <a:rPr lang="en-US" dirty="0">
                  <a:solidFill>
                    <a:srgbClr val="0000CC"/>
                  </a:solidFill>
                </a:rPr>
                <a:t>: Designing a Service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73FD60E-E26D-4CED-9004-1504C70A9D9F}"/>
                </a:ext>
              </a:extLst>
            </p:cNvPr>
            <p:cNvSpPr/>
            <p:nvPr/>
          </p:nvSpPr>
          <p:spPr>
            <a:xfrm>
              <a:off x="3395398" y="5067450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+mn-ea"/>
                  <a:cs typeface="+mn-cs"/>
                </a:rPr>
                <a:t>4</a:t>
              </a:r>
            </a:p>
          </p:txBody>
        </p:sp>
        <p:pic>
          <p:nvPicPr>
            <p:cNvPr id="80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1262DF6B-4269-45BF-ABA4-2EC171458D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001" y="5067450"/>
              <a:ext cx="481605" cy="482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62D1BB75-EA9D-4655-B1A2-92D3C39A47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266" y="5084146"/>
              <a:ext cx="472933" cy="475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EFC0BB5-7D2B-4984-9C39-E7A37AB90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853" y="5156600"/>
              <a:ext cx="369630" cy="331436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04EDB5C-4ECC-42CF-A0A5-8416AC5AB185}"/>
              </a:ext>
            </a:extLst>
          </p:cNvPr>
          <p:cNvSpPr txBox="1"/>
          <p:nvPr/>
        </p:nvSpPr>
        <p:spPr>
          <a:xfrm>
            <a:off x="7220503" y="606379"/>
            <a:ext cx="1671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SDC Service CSAR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Package</a:t>
            </a:r>
          </a:p>
        </p:txBody>
      </p:sp>
      <p:sp>
        <p:nvSpPr>
          <p:cNvPr id="85" name="Hexagon 84">
            <a:extLst>
              <a:ext uri="{FF2B5EF4-FFF2-40B4-BE49-F238E27FC236}">
                <a16:creationId xmlns:a16="http://schemas.microsoft.com/office/drawing/2014/main" id="{065CB51E-C252-411D-A7A6-B40C905A69F7}"/>
              </a:ext>
            </a:extLst>
          </p:cNvPr>
          <p:cNvSpPr/>
          <p:nvPr/>
        </p:nvSpPr>
        <p:spPr>
          <a:xfrm>
            <a:off x="5577666" y="694022"/>
            <a:ext cx="1221102" cy="456290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0CB32D-4FDC-448C-9E07-8F6BEED44F8C}"/>
              </a:ext>
            </a:extLst>
          </p:cNvPr>
          <p:cNvSpPr txBox="1"/>
          <p:nvPr/>
        </p:nvSpPr>
        <p:spPr>
          <a:xfrm>
            <a:off x="5681515" y="750860"/>
            <a:ext cx="1029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Distribute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44C6869-E4A9-4A37-9A96-4251F3C66361}"/>
              </a:ext>
            </a:extLst>
          </p:cNvPr>
          <p:cNvGrpSpPr/>
          <p:nvPr/>
        </p:nvGrpSpPr>
        <p:grpSpPr>
          <a:xfrm>
            <a:off x="7633953" y="6135"/>
            <a:ext cx="1519641" cy="647604"/>
            <a:chOff x="7633953" y="6135"/>
            <a:chExt cx="1519641" cy="647604"/>
          </a:xfrm>
        </p:grpSpPr>
        <p:pic>
          <p:nvPicPr>
            <p:cNvPr id="88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8441D124-98C9-47F4-8BA3-9F34FB62B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AE455723-E652-47E0-8536-21AB329553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" name="Picture 2" descr="C:\Users\cheung\AppData\Local\Temp\SNAGHTML1420a109.PNG">
              <a:extLst>
                <a:ext uri="{FF2B5EF4-FFF2-40B4-BE49-F238E27FC236}">
                  <a16:creationId xmlns:a16="http://schemas.microsoft.com/office/drawing/2014/main" id="{3502F700-606A-42CB-8FB8-E5991B4402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122" y="6135"/>
              <a:ext cx="646472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1" name="Picture 90">
            <a:extLst>
              <a:ext uri="{FF2B5EF4-FFF2-40B4-BE49-F238E27FC236}">
                <a16:creationId xmlns:a16="http://schemas.microsoft.com/office/drawing/2014/main" id="{717DE75A-9F55-491F-A15E-BAFA6292CC4B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2617" y="683695"/>
            <a:ext cx="317601" cy="35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581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6C1578C-5D75-473F-93B2-C960A23D32B2}"/>
              </a:ext>
            </a:extLst>
          </p:cNvPr>
          <p:cNvSpPr/>
          <p:nvPr/>
        </p:nvSpPr>
        <p:spPr>
          <a:xfrm>
            <a:off x="2351660" y="2237894"/>
            <a:ext cx="6147580" cy="4411499"/>
          </a:xfrm>
          <a:prstGeom prst="roundRect">
            <a:avLst>
              <a:gd name="adj" fmla="val 206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B26310-BF13-4A7B-B718-5E9C1552779B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563366A-BA4D-464C-9D85-59E97110E79A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1305125-A9DF-4D06-B01D-942E90284454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76C2F22-D9C2-42C5-8119-54E9EC059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9" name="Shape 72">
              <a:extLst>
                <a:ext uri="{FF2B5EF4-FFF2-40B4-BE49-F238E27FC236}">
                  <a16:creationId xmlns:a16="http://schemas.microsoft.com/office/drawing/2014/main" id="{6205C05F-894A-42A5-8FA8-B97064E9EF9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829DD9B-7000-40CE-BA80-2037824C4469}"/>
              </a:ext>
            </a:extLst>
          </p:cNvPr>
          <p:cNvSpPr/>
          <p:nvPr/>
        </p:nvSpPr>
        <p:spPr>
          <a:xfrm>
            <a:off x="241729" y="-2880"/>
            <a:ext cx="5788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5G Base Station (</a:t>
            </a:r>
            <a:r>
              <a:rPr lang="en-US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gNodeB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96571C-60BD-4D71-B7D0-6E0A7B7552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32" y="1231218"/>
            <a:ext cx="536122" cy="227540"/>
          </a:xfrm>
          <a:prstGeom prst="rect">
            <a:avLst/>
          </a:prstGeom>
        </p:spPr>
      </p:pic>
      <p:sp>
        <p:nvSpPr>
          <p:cNvPr id="12" name="Rounded Rectangle 28">
            <a:extLst>
              <a:ext uri="{FF2B5EF4-FFF2-40B4-BE49-F238E27FC236}">
                <a16:creationId xmlns:a16="http://schemas.microsoft.com/office/drawing/2014/main" id="{CC64D3FA-5B3C-445A-AB3D-B0DAB1B44BC1}"/>
              </a:ext>
            </a:extLst>
          </p:cNvPr>
          <p:cNvSpPr/>
          <p:nvPr/>
        </p:nvSpPr>
        <p:spPr>
          <a:xfrm>
            <a:off x="324383" y="1516614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13" name="Rounded Rectangle 29">
            <a:extLst>
              <a:ext uri="{FF2B5EF4-FFF2-40B4-BE49-F238E27FC236}">
                <a16:creationId xmlns:a16="http://schemas.microsoft.com/office/drawing/2014/main" id="{B528A73F-C939-4D7D-9953-9702F0850B7E}"/>
              </a:ext>
            </a:extLst>
          </p:cNvPr>
          <p:cNvSpPr/>
          <p:nvPr/>
        </p:nvSpPr>
        <p:spPr>
          <a:xfrm>
            <a:off x="1196446" y="151661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CU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54BD70-9279-4140-AA64-3239325DAB99}"/>
              </a:ext>
            </a:extLst>
          </p:cNvPr>
          <p:cNvSpPr txBox="1"/>
          <p:nvPr/>
        </p:nvSpPr>
        <p:spPr>
          <a:xfrm>
            <a:off x="426366" y="92444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DU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RAU</a:t>
            </a:r>
          </a:p>
        </p:txBody>
      </p:sp>
      <p:pic>
        <p:nvPicPr>
          <p:cNvPr id="15" name="Picture 2" descr="C:\Users\cheung\AppData\Local\Temp\SNAGHTML105560.PNG">
            <a:extLst>
              <a:ext uri="{FF2B5EF4-FFF2-40B4-BE49-F238E27FC236}">
                <a16:creationId xmlns:a16="http://schemas.microsoft.com/office/drawing/2014/main" id="{83EF84DC-9259-4756-B9BE-9D9E3C7DD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731" y="1044594"/>
            <a:ext cx="247706" cy="4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991E007-3A87-4A73-8B48-7D44F49BEC1D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886456" y="1696018"/>
            <a:ext cx="309990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1824DA-AED0-4886-801B-32663A47D58A}"/>
              </a:ext>
            </a:extLst>
          </p:cNvPr>
          <p:cNvSpPr txBox="1"/>
          <p:nvPr/>
        </p:nvSpPr>
        <p:spPr>
          <a:xfrm>
            <a:off x="1321891" y="869972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CU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6BFE9F-39B0-4F63-ABEF-FF9E61D59D1E}"/>
              </a:ext>
            </a:extLst>
          </p:cNvPr>
          <p:cNvSpPr txBox="1"/>
          <p:nvPr/>
        </p:nvSpPr>
        <p:spPr>
          <a:xfrm>
            <a:off x="814614" y="1656279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F3DA5-BBA4-4508-B568-79B4197E44F9}"/>
              </a:ext>
            </a:extLst>
          </p:cNvPr>
          <p:cNvSpPr txBox="1"/>
          <p:nvPr/>
        </p:nvSpPr>
        <p:spPr>
          <a:xfrm>
            <a:off x="1021011" y="165207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20" name="Rounded Rectangle 29">
            <a:extLst>
              <a:ext uri="{FF2B5EF4-FFF2-40B4-BE49-F238E27FC236}">
                <a16:creationId xmlns:a16="http://schemas.microsoft.com/office/drawing/2014/main" id="{749FBA95-FC9C-48BC-B7F5-4F517AAA48FC}"/>
              </a:ext>
            </a:extLst>
          </p:cNvPr>
          <p:cNvSpPr/>
          <p:nvPr/>
        </p:nvSpPr>
        <p:spPr>
          <a:xfrm>
            <a:off x="444936" y="234126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21" name="Rounded Rectangle 29">
            <a:extLst>
              <a:ext uri="{FF2B5EF4-FFF2-40B4-BE49-F238E27FC236}">
                <a16:creationId xmlns:a16="http://schemas.microsoft.com/office/drawing/2014/main" id="{B95B6E0B-B866-496E-9A25-9F9A264FED9B}"/>
              </a:ext>
            </a:extLst>
          </p:cNvPr>
          <p:cNvSpPr/>
          <p:nvPr/>
        </p:nvSpPr>
        <p:spPr>
          <a:xfrm>
            <a:off x="1192222" y="234126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AMF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F7BF11-A1CA-4310-97D4-3AC897749513}"/>
              </a:ext>
            </a:extLst>
          </p:cNvPr>
          <p:cNvSpPr/>
          <p:nvPr/>
        </p:nvSpPr>
        <p:spPr>
          <a:xfrm>
            <a:off x="143751" y="632118"/>
            <a:ext cx="1937462" cy="1338319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E66CDCF-C109-4F86-8DB4-F0BB60A904BB}"/>
              </a:ext>
            </a:extLst>
          </p:cNvPr>
          <p:cNvSpPr/>
          <p:nvPr/>
        </p:nvSpPr>
        <p:spPr>
          <a:xfrm>
            <a:off x="143751" y="2078023"/>
            <a:ext cx="1937462" cy="945936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A74D4C-DAD9-4D43-BCD6-E140DD0C744C}"/>
              </a:ext>
            </a:extLst>
          </p:cNvPr>
          <p:cNvSpPr/>
          <p:nvPr/>
        </p:nvSpPr>
        <p:spPr>
          <a:xfrm>
            <a:off x="143751" y="644311"/>
            <a:ext cx="1937462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RAN Network Elements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5E2DDF-3715-41C9-A6F2-5D192AE19AAD}"/>
              </a:ext>
            </a:extLst>
          </p:cNvPr>
          <p:cNvSpPr/>
          <p:nvPr/>
        </p:nvSpPr>
        <p:spPr>
          <a:xfrm>
            <a:off x="143751" y="2756027"/>
            <a:ext cx="1937462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E1DC6B-F397-413F-96E8-D63D1C7D9AB5}"/>
              </a:ext>
            </a:extLst>
          </p:cNvPr>
          <p:cNvCxnSpPr>
            <a:cxnSpLocks/>
          </p:cNvCxnSpPr>
          <p:nvPr/>
        </p:nvCxnSpPr>
        <p:spPr>
          <a:xfrm>
            <a:off x="1581726" y="1875421"/>
            <a:ext cx="0" cy="44724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EDD8311-8901-4015-BF56-7C69D0BE7709}"/>
              </a:ext>
            </a:extLst>
          </p:cNvPr>
          <p:cNvSpPr txBox="1"/>
          <p:nvPr/>
        </p:nvSpPr>
        <p:spPr>
          <a:xfrm>
            <a:off x="1491958" y="1892861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7D62BB-3C4A-4F56-9A51-DBD5A81B4115}"/>
              </a:ext>
            </a:extLst>
          </p:cNvPr>
          <p:cNvSpPr txBox="1"/>
          <p:nvPr/>
        </p:nvSpPr>
        <p:spPr>
          <a:xfrm>
            <a:off x="1508932" y="21266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A4870FF-AB87-4910-81A2-ED3F3B9F1EB8}"/>
              </a:ext>
            </a:extLst>
          </p:cNvPr>
          <p:cNvCxnSpPr>
            <a:cxnSpLocks/>
            <a:stCxn id="13" idx="2"/>
            <a:endCxn id="20" idx="0"/>
          </p:cNvCxnSpPr>
          <p:nvPr/>
        </p:nvCxnSpPr>
        <p:spPr>
          <a:xfrm rot="5400000">
            <a:off x="855082" y="1732588"/>
            <a:ext cx="465842" cy="751510"/>
          </a:xfrm>
          <a:prstGeom prst="bentConnector3">
            <a:avLst>
              <a:gd name="adj1" fmla="val 50000"/>
            </a:avLst>
          </a:prstGeom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40A64A-7857-482F-AE47-DD2C0EAD7BE9}"/>
              </a:ext>
            </a:extLst>
          </p:cNvPr>
          <p:cNvSpPr txBox="1"/>
          <p:nvPr/>
        </p:nvSpPr>
        <p:spPr>
          <a:xfrm>
            <a:off x="644760" y="212319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3608B-F971-4082-8283-0B0A05D56CEC}"/>
              </a:ext>
            </a:extLst>
          </p:cNvPr>
          <p:cNvSpPr txBox="1"/>
          <p:nvPr/>
        </p:nvSpPr>
        <p:spPr>
          <a:xfrm>
            <a:off x="1244727" y="1889367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95A5052-7982-437C-B8DF-715851733F7C}"/>
              </a:ext>
            </a:extLst>
          </p:cNvPr>
          <p:cNvGrpSpPr/>
          <p:nvPr/>
        </p:nvGrpSpPr>
        <p:grpSpPr>
          <a:xfrm>
            <a:off x="6013377" y="3164157"/>
            <a:ext cx="1558453" cy="412402"/>
            <a:chOff x="2335426" y="2514838"/>
            <a:chExt cx="1558453" cy="45532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AEA3B741-4C2E-45FD-9C84-C5B0C409D3FE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E165AA1-0FFD-4DE4-A0CB-922DAD08B731}"/>
                </a:ext>
              </a:extLst>
            </p:cNvPr>
            <p:cNvSpPr txBox="1"/>
            <p:nvPr/>
          </p:nvSpPr>
          <p:spPr>
            <a:xfrm>
              <a:off x="2440983" y="2528408"/>
              <a:ext cx="134479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VNF/CU #1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C767631-5DA5-4B73-828B-6F8BE71853AA}"/>
              </a:ext>
            </a:extLst>
          </p:cNvPr>
          <p:cNvGrpSpPr/>
          <p:nvPr/>
        </p:nvGrpSpPr>
        <p:grpSpPr>
          <a:xfrm>
            <a:off x="3307831" y="4028373"/>
            <a:ext cx="1558453" cy="412402"/>
            <a:chOff x="2335426" y="2514838"/>
            <a:chExt cx="1558453" cy="45532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6F5F1A39-00D1-4A75-8F73-26F8E66E4CA8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50EEF3D-3E34-4A71-AF0F-AF5E502290B3}"/>
                </a:ext>
              </a:extLst>
            </p:cNvPr>
            <p:cNvSpPr txBox="1"/>
            <p:nvPr/>
          </p:nvSpPr>
          <p:spPr>
            <a:xfrm>
              <a:off x="2446242" y="2528408"/>
              <a:ext cx="133427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#1</a:t>
              </a: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FDA5FEA7-CFF4-40AA-8341-55E3C1325666}"/>
              </a:ext>
            </a:extLst>
          </p:cNvPr>
          <p:cNvSpPr/>
          <p:nvPr/>
        </p:nvSpPr>
        <p:spPr>
          <a:xfrm>
            <a:off x="2685315" y="2969194"/>
            <a:ext cx="2375209" cy="1639166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2D6772F-3CED-49C4-AE98-B29C3F5B1D65}"/>
              </a:ext>
            </a:extLst>
          </p:cNvPr>
          <p:cNvSpPr/>
          <p:nvPr/>
        </p:nvSpPr>
        <p:spPr>
          <a:xfrm>
            <a:off x="5902428" y="2963041"/>
            <a:ext cx="2375209" cy="1322329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CE696A3-E083-4F67-8025-D10BE99D2B27}"/>
              </a:ext>
            </a:extLst>
          </p:cNvPr>
          <p:cNvGrpSpPr/>
          <p:nvPr/>
        </p:nvGrpSpPr>
        <p:grpSpPr>
          <a:xfrm>
            <a:off x="6355828" y="3660940"/>
            <a:ext cx="1558453" cy="412402"/>
            <a:chOff x="2335426" y="2514838"/>
            <a:chExt cx="1558453" cy="455320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81696C0-B5F8-4BA5-90B9-0FF259BB3678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D65A188-8F69-43E3-A0DC-09D45BA1A0A3}"/>
                </a:ext>
              </a:extLst>
            </p:cNvPr>
            <p:cNvSpPr txBox="1"/>
            <p:nvPr/>
          </p:nvSpPr>
          <p:spPr>
            <a:xfrm>
              <a:off x="2446242" y="2528408"/>
              <a:ext cx="133427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#3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39CAF7D-F8B6-4C02-9EF4-BD25C3B03C23}"/>
              </a:ext>
            </a:extLst>
          </p:cNvPr>
          <p:cNvGrpSpPr/>
          <p:nvPr/>
        </p:nvGrpSpPr>
        <p:grpSpPr>
          <a:xfrm>
            <a:off x="3284256" y="5989484"/>
            <a:ext cx="1558453" cy="412402"/>
            <a:chOff x="2335426" y="2514838"/>
            <a:chExt cx="1558453" cy="455320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9C376F98-AE22-4BBC-8913-1039EE153B52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8EF99C5-BBE8-461B-8060-2B2DECB99ADF}"/>
                </a:ext>
              </a:extLst>
            </p:cNvPr>
            <p:cNvSpPr txBox="1"/>
            <p:nvPr/>
          </p:nvSpPr>
          <p:spPr>
            <a:xfrm>
              <a:off x="2442234" y="2528408"/>
              <a:ext cx="134229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#n</a:t>
              </a: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B59CF4B-C518-425F-BAC3-2BBE3B05FD9B}"/>
              </a:ext>
            </a:extLst>
          </p:cNvPr>
          <p:cNvSpPr/>
          <p:nvPr/>
        </p:nvSpPr>
        <p:spPr>
          <a:xfrm>
            <a:off x="2686674" y="4904790"/>
            <a:ext cx="2375209" cy="1646470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9DAECDB-5885-4936-91EF-DE53C55B5CBB}"/>
              </a:ext>
            </a:extLst>
          </p:cNvPr>
          <p:cNvGrpSpPr/>
          <p:nvPr/>
        </p:nvGrpSpPr>
        <p:grpSpPr>
          <a:xfrm>
            <a:off x="2865904" y="5014523"/>
            <a:ext cx="1558453" cy="412402"/>
            <a:chOff x="2335426" y="2514838"/>
            <a:chExt cx="1558453" cy="455320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BC1048BE-B668-42A9-BDAA-C39181DF342A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9993836-FE37-44BB-8C0A-4F224DE45F62}"/>
                </a:ext>
              </a:extLst>
            </p:cNvPr>
            <p:cNvSpPr txBox="1"/>
            <p:nvPr/>
          </p:nvSpPr>
          <p:spPr>
            <a:xfrm>
              <a:off x="2432167" y="2528408"/>
              <a:ext cx="136242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PNF/DU #n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A7FC755-65B5-429E-A327-9E5F83BD9F45}"/>
              </a:ext>
            </a:extLst>
          </p:cNvPr>
          <p:cNvGrpSpPr/>
          <p:nvPr/>
        </p:nvGrpSpPr>
        <p:grpSpPr>
          <a:xfrm>
            <a:off x="2850492" y="3047911"/>
            <a:ext cx="1558453" cy="412402"/>
            <a:chOff x="2335426" y="2514838"/>
            <a:chExt cx="1558453" cy="455320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E81E1B16-55A5-44EA-A56E-2377888ECFFD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5AB9D70-E59F-411D-88DE-BBA7BBB35632}"/>
                </a:ext>
              </a:extLst>
            </p:cNvPr>
            <p:cNvSpPr txBox="1"/>
            <p:nvPr/>
          </p:nvSpPr>
          <p:spPr>
            <a:xfrm>
              <a:off x="2436174" y="2528408"/>
              <a:ext cx="1354410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PNF/DU #1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DC54255-9267-4D34-9EE5-73A7602A80BB}"/>
              </a:ext>
            </a:extLst>
          </p:cNvPr>
          <p:cNvGrpSpPr/>
          <p:nvPr/>
        </p:nvGrpSpPr>
        <p:grpSpPr>
          <a:xfrm rot="16200000">
            <a:off x="4674841" y="3549486"/>
            <a:ext cx="1558453" cy="412402"/>
            <a:chOff x="5670061" y="5390611"/>
            <a:chExt cx="1558453" cy="412402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FB17D57C-A4AF-49DA-9482-059E1A74B5EE}"/>
                </a:ext>
              </a:extLst>
            </p:cNvPr>
            <p:cNvSpPr/>
            <p:nvPr/>
          </p:nvSpPr>
          <p:spPr>
            <a:xfrm>
              <a:off x="5670061" y="5390611"/>
              <a:ext cx="1558453" cy="41240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02DBA40-6C7D-408B-AC0A-311D14E7638F}"/>
                </a:ext>
              </a:extLst>
            </p:cNvPr>
            <p:cNvSpPr txBox="1"/>
            <p:nvPr/>
          </p:nvSpPr>
          <p:spPr>
            <a:xfrm>
              <a:off x="5749749" y="5402902"/>
              <a:ext cx="13965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 Link</a:t>
              </a:r>
            </a:p>
          </p:txBody>
        </p:sp>
      </p:grp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2C43DBBF-8D7F-4609-B59B-FED45C1711E5}"/>
              </a:ext>
            </a:extLst>
          </p:cNvPr>
          <p:cNvCxnSpPr>
            <a:cxnSpLocks/>
            <a:stCxn id="64" idx="1"/>
            <a:endCxn id="63" idx="3"/>
          </p:cNvCxnSpPr>
          <p:nvPr/>
        </p:nvCxnSpPr>
        <p:spPr>
          <a:xfrm rot="10800000" flipV="1">
            <a:off x="5723894" y="3893325"/>
            <a:ext cx="583671" cy="252597"/>
          </a:xfrm>
          <a:prstGeom prst="bentConnector3">
            <a:avLst>
              <a:gd name="adj1" fmla="val 88162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C20F1A30-06A7-475B-9BC5-E5C39E3EA09C}"/>
              </a:ext>
            </a:extLst>
          </p:cNvPr>
          <p:cNvSpPr/>
          <p:nvPr/>
        </p:nvSpPr>
        <p:spPr>
          <a:xfrm>
            <a:off x="5678174" y="4119207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3E6041F-24BB-4CAE-A4E6-AD61368048F8}"/>
              </a:ext>
            </a:extLst>
          </p:cNvPr>
          <p:cNvSpPr/>
          <p:nvPr/>
        </p:nvSpPr>
        <p:spPr>
          <a:xfrm>
            <a:off x="6307564" y="3866610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C7481BDE-EB8E-44B7-B942-87692D23DEBE}"/>
              </a:ext>
            </a:extLst>
          </p:cNvPr>
          <p:cNvCxnSpPr>
            <a:cxnSpLocks/>
            <a:stCxn id="67" idx="1"/>
            <a:endCxn id="66" idx="3"/>
          </p:cNvCxnSpPr>
          <p:nvPr/>
        </p:nvCxnSpPr>
        <p:spPr>
          <a:xfrm rot="10800000" flipV="1">
            <a:off x="4898319" y="4369489"/>
            <a:ext cx="294268" cy="1826196"/>
          </a:xfrm>
          <a:prstGeom prst="bentConnector3">
            <a:avLst>
              <a:gd name="adj1" fmla="val 15895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F32E375-6335-4C6C-8CEA-FAB45FCE40C3}"/>
              </a:ext>
            </a:extLst>
          </p:cNvPr>
          <p:cNvSpPr/>
          <p:nvPr/>
        </p:nvSpPr>
        <p:spPr>
          <a:xfrm>
            <a:off x="4852600" y="616896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91CD7F7-D7D2-45C3-963A-0891D447BF9B}"/>
              </a:ext>
            </a:extLst>
          </p:cNvPr>
          <p:cNvSpPr/>
          <p:nvPr/>
        </p:nvSpPr>
        <p:spPr>
          <a:xfrm>
            <a:off x="5192587" y="434277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99F385A5-0163-41BF-9A57-E3DA655CF469}"/>
              </a:ext>
            </a:extLst>
          </p:cNvPr>
          <p:cNvCxnSpPr>
            <a:cxnSpLocks/>
            <a:stCxn id="70" idx="1"/>
            <a:endCxn id="69" idx="3"/>
          </p:cNvCxnSpPr>
          <p:nvPr/>
        </p:nvCxnSpPr>
        <p:spPr>
          <a:xfrm rot="10800000" flipV="1">
            <a:off x="4913251" y="3464894"/>
            <a:ext cx="279336" cy="769679"/>
          </a:xfrm>
          <a:prstGeom prst="bentConnector3">
            <a:avLst>
              <a:gd name="adj1" fmla="val 2412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D407AC2C-E4C8-43B6-9E9E-B944DEBD3746}"/>
              </a:ext>
            </a:extLst>
          </p:cNvPr>
          <p:cNvSpPr/>
          <p:nvPr/>
        </p:nvSpPr>
        <p:spPr>
          <a:xfrm>
            <a:off x="4867532" y="4207858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93A4C67-79EB-48B0-A451-6A9B5D06A828}"/>
              </a:ext>
            </a:extLst>
          </p:cNvPr>
          <p:cNvSpPr/>
          <p:nvPr/>
        </p:nvSpPr>
        <p:spPr>
          <a:xfrm>
            <a:off x="5192587" y="343817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9F1F40-4430-4548-9967-C88BF037E8B3}"/>
              </a:ext>
            </a:extLst>
          </p:cNvPr>
          <p:cNvGrpSpPr/>
          <p:nvPr/>
        </p:nvGrpSpPr>
        <p:grpSpPr>
          <a:xfrm>
            <a:off x="4165440" y="998266"/>
            <a:ext cx="1703535" cy="747475"/>
            <a:chOff x="2335426" y="2514837"/>
            <a:chExt cx="1703535" cy="825263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0A226B07-F8AB-495F-B4D7-09CC46B67A4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C73FBAD3-BCC7-4239-9532-1846E770E76E}"/>
                </a:ext>
              </a:extLst>
            </p:cNvPr>
            <p:cNvSpPr txBox="1"/>
            <p:nvPr/>
          </p:nvSpPr>
          <p:spPr>
            <a:xfrm>
              <a:off x="2486463" y="2682646"/>
              <a:ext cx="1406219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5G SERVICE</a:t>
              </a:r>
            </a:p>
          </p:txBody>
        </p:sp>
      </p:grpSp>
      <p:sp>
        <p:nvSpPr>
          <p:cNvPr id="74" name="Diamond 73">
            <a:extLst>
              <a:ext uri="{FF2B5EF4-FFF2-40B4-BE49-F238E27FC236}">
                <a16:creationId xmlns:a16="http://schemas.microsoft.com/office/drawing/2014/main" id="{F63E0941-2976-4F9A-BE0E-EDFCF7CCA0D2}"/>
              </a:ext>
            </a:extLst>
          </p:cNvPr>
          <p:cNvSpPr/>
          <p:nvPr/>
        </p:nvSpPr>
        <p:spPr>
          <a:xfrm>
            <a:off x="4860635" y="1758545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E10A9E74-9CD9-4DFB-BD98-DD76A08E500E}"/>
              </a:ext>
            </a:extLst>
          </p:cNvPr>
          <p:cNvCxnSpPr>
            <a:cxnSpLocks/>
            <a:stCxn id="74" idx="2"/>
            <a:endCxn id="58" idx="0"/>
          </p:cNvCxnSpPr>
          <p:nvPr/>
        </p:nvCxnSpPr>
        <p:spPr>
          <a:xfrm rot="5400000">
            <a:off x="3792997" y="1835991"/>
            <a:ext cx="1059659" cy="1388762"/>
          </a:xfrm>
          <a:prstGeom prst="bentConnector3">
            <a:avLst>
              <a:gd name="adj1" fmla="val 50000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F5E496F7-D32B-4E9B-AC2D-D8D25AFE1AB5}"/>
              </a:ext>
            </a:extLst>
          </p:cNvPr>
          <p:cNvCxnSpPr>
            <a:cxnSpLocks/>
            <a:stCxn id="74" idx="2"/>
            <a:endCxn id="40" idx="0"/>
          </p:cNvCxnSpPr>
          <p:nvPr/>
        </p:nvCxnSpPr>
        <p:spPr>
          <a:xfrm rot="16200000" flipH="1">
            <a:off x="5316316" y="1701433"/>
            <a:ext cx="1175905" cy="1774123"/>
          </a:xfrm>
          <a:prstGeom prst="bentConnector3">
            <a:avLst>
              <a:gd name="adj1" fmla="val 45015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370F3588-02EC-4C3B-8E4A-105FF2EDD563}"/>
              </a:ext>
            </a:extLst>
          </p:cNvPr>
          <p:cNvCxnSpPr>
            <a:cxnSpLocks/>
            <a:stCxn id="74" idx="2"/>
            <a:endCxn id="54" idx="1"/>
          </p:cNvCxnSpPr>
          <p:nvPr/>
        </p:nvCxnSpPr>
        <p:spPr>
          <a:xfrm rot="5400000">
            <a:off x="2331466" y="2534982"/>
            <a:ext cx="3220181" cy="2151303"/>
          </a:xfrm>
          <a:prstGeom prst="bentConnector4">
            <a:avLst>
              <a:gd name="adj1" fmla="val 16036"/>
              <a:gd name="adj2" fmla="val 116328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0FE49F6-7B5B-4EF5-9E3F-55C2F9301EC8}"/>
              </a:ext>
            </a:extLst>
          </p:cNvPr>
          <p:cNvSpPr txBox="1"/>
          <p:nvPr/>
        </p:nvSpPr>
        <p:spPr>
          <a:xfrm>
            <a:off x="6792342" y="6105098"/>
            <a:ext cx="1260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Resources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2D6F5C-4977-4703-9772-659F6E87FCAA}"/>
              </a:ext>
            </a:extLst>
          </p:cNvPr>
          <p:cNvSpPr txBox="1"/>
          <p:nvPr/>
        </p:nvSpPr>
        <p:spPr>
          <a:xfrm>
            <a:off x="3572880" y="4282231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…</a:t>
            </a:r>
          </a:p>
        </p:txBody>
      </p:sp>
      <p:pic>
        <p:nvPicPr>
          <p:cNvPr id="82" name="Picture 6" descr="C:\Users\cheung\AppData\Local\Temp\SNAGHTML225242ed.PNG">
            <a:extLst>
              <a:ext uri="{FF2B5EF4-FFF2-40B4-BE49-F238E27FC236}">
                <a16:creationId xmlns:a16="http://schemas.microsoft.com/office/drawing/2014/main" id="{74C1F91C-D42A-4A4E-9F10-C7EEF7B61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DB56A58A-6BDE-4795-8212-5B368C719855}"/>
              </a:ext>
            </a:extLst>
          </p:cNvPr>
          <p:cNvSpPr txBox="1"/>
          <p:nvPr/>
        </p:nvSpPr>
        <p:spPr>
          <a:xfrm>
            <a:off x="6466644" y="4242315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User Plane Connection</a:t>
            </a:r>
          </a:p>
        </p:txBody>
      </p:sp>
    </p:spTree>
    <p:extLst>
      <p:ext uri="{BB962C8B-B14F-4D97-AF65-F5344CB8AC3E}">
        <p14:creationId xmlns:p14="http://schemas.microsoft.com/office/powerpoint/2010/main" val="37740892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VNF Requirements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594388-4BD3-4496-93CA-50667EEE8044}"/>
              </a:ext>
            </a:extLst>
          </p:cNvPr>
          <p:cNvSpPr/>
          <p:nvPr/>
        </p:nvSpPr>
        <p:spPr>
          <a:xfrm>
            <a:off x="6854855" y="617593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590EF1-FE64-4909-A7F2-19ADEC0DC986}"/>
              </a:ext>
            </a:extLst>
          </p:cNvPr>
          <p:cNvSpPr txBox="1"/>
          <p:nvPr/>
        </p:nvSpPr>
        <p:spPr>
          <a:xfrm>
            <a:off x="6781903" y="6191619"/>
            <a:ext cx="1427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A64C97-A366-4BC6-9B54-BB5C9B601C18}"/>
              </a:ext>
            </a:extLst>
          </p:cNvPr>
          <p:cNvSpPr/>
          <p:nvPr/>
        </p:nvSpPr>
        <p:spPr>
          <a:xfrm>
            <a:off x="6865982" y="5250295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C024C9-2D8C-46EE-A0F7-F5B31BBFDE8F}"/>
              </a:ext>
            </a:extLst>
          </p:cNvPr>
          <p:cNvSpPr txBox="1"/>
          <p:nvPr/>
        </p:nvSpPr>
        <p:spPr>
          <a:xfrm>
            <a:off x="6793030" y="5265982"/>
            <a:ext cx="1327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Descriptor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AA5450-28BC-4EA4-8BB8-F15B33FABBA7}"/>
              </a:ext>
            </a:extLst>
          </p:cNvPr>
          <p:cNvSpPr/>
          <p:nvPr/>
        </p:nvSpPr>
        <p:spPr>
          <a:xfrm>
            <a:off x="6857210" y="5692544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3655C-F65D-41CD-A815-ADF792DB83BB}"/>
              </a:ext>
            </a:extLst>
          </p:cNvPr>
          <p:cNvSpPr txBox="1"/>
          <p:nvPr/>
        </p:nvSpPr>
        <p:spPr>
          <a:xfrm>
            <a:off x="6771558" y="5740801"/>
            <a:ext cx="12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Onboarding</a:t>
            </a:r>
          </a:p>
        </p:txBody>
      </p:sp>
      <p:pic>
        <p:nvPicPr>
          <p:cNvPr id="27" name="Picture 4" descr="C:\Users\cheung\AppData\Local\Temp\SNAGHTMLab552d8.PNG">
            <a:extLst>
              <a:ext uri="{FF2B5EF4-FFF2-40B4-BE49-F238E27FC236}">
                <a16:creationId xmlns:a16="http://schemas.microsoft.com/office/drawing/2014/main" id="{3E0370CB-7B55-4D75-960C-8807438B0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113" y="6177965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cheung\AppData\Local\Temp\SNAGHTMLb14d0a1.PNG">
            <a:extLst>
              <a:ext uri="{FF2B5EF4-FFF2-40B4-BE49-F238E27FC236}">
                <a16:creationId xmlns:a16="http://schemas.microsoft.com/office/drawing/2014/main" id="{69A8FD7B-AAA5-4214-ABA7-A0CC95AFC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040" y="5244056"/>
            <a:ext cx="427334" cy="42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heung\AppData\Local\Temp\SNAGHTMLaff501c.PNG">
            <a:extLst>
              <a:ext uri="{FF2B5EF4-FFF2-40B4-BE49-F238E27FC236}">
                <a16:creationId xmlns:a16="http://schemas.microsoft.com/office/drawing/2014/main" id="{8A4D94E2-D806-4C35-94E9-B5B96EB74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927" y="5700556"/>
            <a:ext cx="429333" cy="4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cheung\AppData\Local\Temp\SNAGHTMLab552d8.PNG">
            <a:extLst>
              <a:ext uri="{FF2B5EF4-FFF2-40B4-BE49-F238E27FC236}">
                <a16:creationId xmlns:a16="http://schemas.microsoft.com/office/drawing/2014/main" id="{9353D21A-0B27-465B-84DF-9B7DE5EB2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52" y="3154366"/>
            <a:ext cx="1593234" cy="1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cheung\AppData\Local\Temp\SNAGHTMLb14d0a1.PNG">
            <a:extLst>
              <a:ext uri="{FF2B5EF4-FFF2-40B4-BE49-F238E27FC236}">
                <a16:creationId xmlns:a16="http://schemas.microsoft.com/office/drawing/2014/main" id="{31E96986-F529-4B16-B2F8-80541C9AB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782" y="3154366"/>
            <a:ext cx="1591239" cy="159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heung\AppData\Local\Temp\SNAGHTMLaff501c.PNG">
            <a:extLst>
              <a:ext uri="{FF2B5EF4-FFF2-40B4-BE49-F238E27FC236}">
                <a16:creationId xmlns:a16="http://schemas.microsoft.com/office/drawing/2014/main" id="{F4AB9466-6E63-4AE4-87E7-2F04D70F1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643" y="3158701"/>
            <a:ext cx="1598682" cy="15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25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8DDA04F-8F1B-4650-82E1-8D94C194CCE3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879202D-BD71-4ED5-AE6C-A853329B1E84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71F00BD-4EEB-4E0E-A554-0BB095639EDE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97181AE-97A8-43BC-B085-968C2884A27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0F1E0D9-FD67-47EC-B083-4042FEA055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25776EC3-1D01-440C-ADEF-899179A6B95A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7FAB632-8DA8-4000-AD48-28389280FE5A}"/>
                </a:ext>
              </a:extLst>
            </p:cNvPr>
            <p:cNvSpPr/>
            <p:nvPr/>
          </p:nvSpPr>
          <p:spPr>
            <a:xfrm>
              <a:off x="241729" y="-2880"/>
              <a:ext cx="68579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VNF Requirement extension for PNF</a:t>
              </a:r>
              <a:endParaRPr lang="en-US" sz="3200" dirty="0"/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C3931B3-9AB7-4367-B0D1-28D936255F03}"/>
              </a:ext>
            </a:extLst>
          </p:cNvPr>
          <p:cNvSpPr txBox="1">
            <a:spLocks/>
          </p:cNvSpPr>
          <p:nvPr/>
        </p:nvSpPr>
        <p:spPr>
          <a:xfrm>
            <a:off x="-43090" y="831625"/>
            <a:ext cx="9012919" cy="4679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VNFRQTS-506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" action="ppaction://noaction"/>
              </a:rPr>
              <a:t>Supporting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" action="ppaction://noaction"/>
              </a:rPr>
              <a:t>PNF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" action="ppaction://noaction"/>
              </a:rPr>
              <a:t> package onboarding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" action="ppaction://noaction"/>
              </a:rPr>
              <a:t>VNFRQTS-507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scope to include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6"/>
              </a:rPr>
              <a:t>VNFRQTS-508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requirements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Section 5.1.6: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7"/>
              </a:rPr>
              <a:t>VNFRQTS-499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onboarding CSAR package structure based SOL004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8"/>
              </a:rPr>
              <a:t>VNFRQTS-497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Adding package security requirements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Section 7.2: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Clarifications on the documentation requirements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9"/>
              </a:rPr>
              <a:t>VNFRQTS-505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kumimoji="0" lang="en-US" sz="18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</a:t>
            </a:r>
            <a:r>
              <a:rPr kumimoji="0" lang="en-US" sz="18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onboarding package artifacts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10"/>
              </a:rPr>
              <a:t>VNFRQTS-498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Add VES Event Registration requirement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package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Clarifications on artifacts structure requirements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11"/>
              </a:rPr>
              <a:t>VNFRQTS-496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supporting Ansible protocol in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</a:t>
            </a:r>
          </a:p>
        </p:txBody>
      </p:sp>
    </p:spTree>
    <p:extLst>
      <p:ext uri="{BB962C8B-B14F-4D97-AF65-F5344CB8AC3E}">
        <p14:creationId xmlns:p14="http://schemas.microsoft.com/office/powerpoint/2010/main" val="9408808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90869C2-3977-4271-B47F-317CD0EDCE5F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B91E839-0DEB-4A5C-A5DD-D0317D33E17E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D3A6A40-BDF6-45F3-B1C9-0D0720A78378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66CE873-F9D8-4A5C-B5A0-FB2B0688A22F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09521DF-8725-416D-B6D1-EA9E9813A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9ECF9406-F2FC-49E0-9239-485BA5E05E89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F69A6F-489F-4557-86BE-8077D6253FA9}"/>
                </a:ext>
              </a:extLst>
            </p:cNvPr>
            <p:cNvSpPr/>
            <p:nvPr/>
          </p:nvSpPr>
          <p:spPr>
            <a:xfrm>
              <a:off x="241729" y="-2880"/>
              <a:ext cx="835414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ONAP VNF Descriptor (5.1.9) Requirements</a:t>
              </a:r>
              <a:endParaRPr lang="en-US" sz="3200" dirty="0"/>
            </a:p>
          </p:txBody>
        </p:sp>
      </p:grp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76BD1D05-FA92-4BD0-BEAC-6C434B568C6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97248" y="654503"/>
          <a:ext cx="8991655" cy="582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66">
                  <a:extLst>
                    <a:ext uri="{9D8B030D-6E8A-4147-A177-3AD203B41FA5}">
                      <a16:colId xmlns:a16="http://schemas.microsoft.com/office/drawing/2014/main" val="1303027963"/>
                    </a:ext>
                  </a:extLst>
                </a:gridCol>
                <a:gridCol w="5385901">
                  <a:extLst>
                    <a:ext uri="{9D8B030D-6E8A-4147-A177-3AD203B41FA5}">
                      <a16:colId xmlns:a16="http://schemas.microsoft.com/office/drawing/2014/main" val="2729471570"/>
                    </a:ext>
                  </a:extLst>
                </a:gridCol>
                <a:gridCol w="2775188">
                  <a:extLst>
                    <a:ext uri="{9D8B030D-6E8A-4147-A177-3AD203B41FA5}">
                      <a16:colId xmlns:a16="http://schemas.microsoft.com/office/drawing/2014/main" val="4104279097"/>
                    </a:ext>
                  </a:extLst>
                </a:gridCol>
              </a:tblGrid>
              <a:tr h="219256">
                <a:tc>
                  <a:txBody>
                    <a:bodyPr/>
                    <a:lstStyle/>
                    <a:p>
                      <a:r>
                        <a:rPr lang="en-US" sz="140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337715"/>
                  </a:ext>
                </a:extLst>
              </a:tr>
              <a:tr h="175713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35854"/>
                        </a:rPr>
                        <a:t>R-35854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Descriptor (VNFD) provided by VNF vendor </a:t>
                      </a:r>
                      <a:r>
                        <a:rPr lang="en-US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comply with TOSCA/YAML based Service template for VNF descriptor specified in ETSI NFV-SOL001.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Shall applicable to PNFD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00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65486"/>
                        </a:rPr>
                        <a:t>R-65486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VNFD </a:t>
                      </a:r>
                      <a:r>
                        <a:rPr lang="en-US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comply with ETSI GS NFV-SOL001 document endorsing the above mentioned NFV Profile and maintaining the gaps with the requirements specified in ETSI GS NFV-IFA011 standard.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Shall applicable to PNFD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421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17852"/>
                        </a:rPr>
                        <a:t>R-17852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VNFD </a:t>
                      </a:r>
                      <a:r>
                        <a:rPr lang="en-US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TOSCA/YAML definitions that are not part of NFV Profile. If provided, these definitions MUST comply with TOSCA Simple Profile in YAML v.1.2.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Shall applicable to PND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5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46527"/>
                        </a:rPr>
                        <a:t>R-46527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VNFD is a deployment template which describes a VNF in terms of deployment and operational behavior requirements. … including topology, deployment aspect, and VNF lifecycle management (LCM) operations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PNF LCM is not defined yet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72665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15837"/>
                        </a:rPr>
                        <a:t>R-15837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major TOSCA Types specified in ETSI NFV-SOL001 standard draft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962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54356"/>
                        </a:rPr>
                        <a:t>R-54356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 tooltip="R-54876"/>
                        </a:rPr>
                        <a:t>R-54876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Data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CpProtocolData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AddressData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L2AddressData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L3AddressData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LocationInformation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CivicAddressElement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 tooltip="R-67895"/>
                        </a:rPr>
                        <a:t>R-67895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Capability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VirtualLinkable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846159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 tooltip="R-95321"/>
                        </a:rPr>
                        <a:t>R-95321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Relationship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VirtualLinksTo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410040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 tooltip="R-32155"/>
                        </a:rPr>
                        <a:t>R-32155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Interface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544347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PNF Node Types: PNF, </a:t>
                      </a:r>
                      <a:r>
                        <a:rPr lang="en-US" sz="1200" dirty="0" err="1"/>
                        <a:t>PnfExtCp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Cp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906577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PBF Policy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689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2889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90869C2-3977-4271-B47F-317CD0EDCE5F}"/>
              </a:ext>
            </a:extLst>
          </p:cNvPr>
          <p:cNvGrpSpPr/>
          <p:nvPr/>
        </p:nvGrpSpPr>
        <p:grpSpPr>
          <a:xfrm>
            <a:off x="-5012" y="-2880"/>
            <a:ext cx="9200532" cy="6869915"/>
            <a:chOff x="-5012" y="-2880"/>
            <a:chExt cx="9200532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B91E839-0DEB-4A5C-A5DD-D0317D33E17E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D3A6A40-BDF6-45F3-B1C9-0D0720A78378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66CE873-F9D8-4A5C-B5A0-FB2B0688A22F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09521DF-8725-416D-B6D1-EA9E9813A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9ECF9406-F2FC-49E0-9239-485BA5E05E89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F69A6F-489F-4557-86BE-8077D6253FA9}"/>
                </a:ext>
              </a:extLst>
            </p:cNvPr>
            <p:cNvSpPr/>
            <p:nvPr/>
          </p:nvSpPr>
          <p:spPr>
            <a:xfrm>
              <a:off x="-5012" y="-2880"/>
              <a:ext cx="92005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ONAP VNF CSAR Package (5.1.6) Requirements</a:t>
              </a:r>
              <a:endParaRPr lang="en-US" sz="3200" dirty="0"/>
            </a:p>
          </p:txBody>
        </p:sp>
      </p:grp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91666156-0968-4BBA-8994-C13A376BBC7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2734" y="639990"/>
          <a:ext cx="887258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567">
                  <a:extLst>
                    <a:ext uri="{9D8B030D-6E8A-4147-A177-3AD203B41FA5}">
                      <a16:colId xmlns:a16="http://schemas.microsoft.com/office/drawing/2014/main" val="1303027963"/>
                    </a:ext>
                  </a:extLst>
                </a:gridCol>
                <a:gridCol w="5690867">
                  <a:extLst>
                    <a:ext uri="{9D8B030D-6E8A-4147-A177-3AD203B41FA5}">
                      <a16:colId xmlns:a16="http://schemas.microsoft.com/office/drawing/2014/main" val="2729471570"/>
                    </a:ext>
                  </a:extLst>
                </a:gridCol>
                <a:gridCol w="2362147">
                  <a:extLst>
                    <a:ext uri="{9D8B030D-6E8A-4147-A177-3AD203B41FA5}">
                      <a16:colId xmlns:a16="http://schemas.microsoft.com/office/drawing/2014/main" val="4104279097"/>
                    </a:ext>
                  </a:extLst>
                </a:gridCol>
              </a:tblGrid>
              <a:tr h="219256">
                <a:tc>
                  <a:txBody>
                    <a:bodyPr/>
                    <a:lstStyle/>
                    <a:p>
                      <a:r>
                        <a:rPr lang="en-US" sz="110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337715"/>
                  </a:ext>
                </a:extLst>
              </a:tr>
              <a:tr h="175713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R-51347"/>
                        </a:rPr>
                        <a:t>R-51347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be arranged as a CSAR archive as specified in TOSCA Simple Profile in YAML 1.2.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Shall applicable to PNF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00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87234"/>
                        </a:rPr>
                        <a:t>R-87234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provided by a VNF vendor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be either with TOSCA-Metadata directory (CSAR Option 1) or without TOSCA-Metadata directory (CSAR Option 2) as specified in ETSI GS NFV-SOL004. On-boarding entity (ONAP SDC) must support both options.</a:t>
                      </a:r>
                    </a:p>
                    <a:p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SDC supports only the CSAR Option 1 in Casablanca. The Option 2 will be considered in future ONAP releases,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Shall applicable to PNF package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421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10087"/>
                        </a:rPr>
                        <a:t>R-10087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contain all standard artifacts as specified in ETSI GS NFV-SOL004 including Manifest file, VNFD (or Main TOSCA/YAML based Service Template) and other optional artifacts. CSAR Manifest file as per SOL004 - for example ROOT\ </a:t>
                      </a:r>
                      <a:r>
                        <a:rPr lang="en-US" sz="11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MainServiceTemplate.mf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Shall applicable to PNF package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5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01123"/>
                        </a:rPr>
                        <a:t>R-01123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Manifest file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contain: VNF package meta-data, a list of all artifacts (both internal and external) entry’s including their respected URI’s, an algorithm to calculate a digest and a digest result calculated on the content of each artifacts, as specified in ETSI GS NFV-SOL004. The VNF Package MUST include VNF Identification Data to uniquely identify the resource for a given VNF provider. The identification data must include: an identifier for the VNF, the name of the VNF as was given by the VNF provider, VNF description, VNF provider, and version.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Shall applicable to PNF package</a:t>
                      </a:r>
                    </a:p>
                    <a:p>
                      <a:r>
                        <a:rPr lang="en-US" sz="1100" dirty="0"/>
                        <a:t>With new valid names/values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 err="1"/>
                        <a:t>pnf_provider_id</a:t>
                      </a:r>
                      <a:endParaRPr lang="en-US" sz="11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 err="1"/>
                        <a:t>pnf_product_name</a:t>
                      </a:r>
                      <a:endParaRPr lang="en-US" sz="11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 err="1"/>
                        <a:t>pnf_release_date_time</a:t>
                      </a:r>
                      <a:endParaRPr lang="en-US" sz="11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 err="1"/>
                        <a:t>pnf_package_version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72665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21322"/>
                        </a:rPr>
                        <a:t>R-21322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their testing scripts to support testing as specified in ETSI NFV-SOL004 - Testing directory in CSAR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Should applicable to PNF package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962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26885"/>
                        </a:rPr>
                        <a:t>R-26885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 binaries and images needed to instantiate the VNF (VNF and VNFC images) either as: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effectLst/>
                        </a:rPr>
                        <a:t>Local artifact in CSAR: ROOT\Artifacts\ </a:t>
                      </a:r>
                      <a:r>
                        <a:rPr lang="en-US" sz="1100" b="1" dirty="0" err="1">
                          <a:effectLst/>
                        </a:rPr>
                        <a:t>VNF_Image.bin</a:t>
                      </a:r>
                      <a:endParaRPr lang="en-US" sz="1100" dirty="0">
                        <a:effectLst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effectLst/>
                        </a:rPr>
                        <a:t>externally referred (by URI) artifact in Manifest file (also may be referred by VNF Descriptor)</a:t>
                      </a:r>
                    </a:p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 Currently, ONAP doesn’t have the capability of Image management, we upload the image into VIM/VNFM manually.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May applicable to PNF package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Not supported with current release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8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 tooltip="R-40820"/>
                        </a:rPr>
                        <a:t>R-40820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provider MUST enumerate all of the open source licenses their VNF(s) incorporate. CSAR License directory as per ETSI SOL004.</a:t>
                      </a:r>
                    </a:p>
                    <a:p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example ROOT\Licenses\ </a:t>
                      </a: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License_term.txt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May applicable to PNF package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846159"/>
                  </a:ext>
                </a:extLst>
              </a:tr>
              <a:tr h="180068">
                <a:tc>
                  <a:txBody>
                    <a:bodyPr/>
                    <a:lstStyle/>
                    <a:p>
                      <a:r>
                        <a:rPr lang="en-US" sz="1100" dirty="0"/>
                        <a:t>R-</a:t>
                      </a:r>
                      <a:r>
                        <a:rPr lang="en-US" sz="1100" dirty="0" err="1"/>
                        <a:t>xxxxx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Package Authenticity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May applicable to PNF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410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6238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9A25E70-1337-46E0-88D0-BCE22A67EFF5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E1F1CF9-D928-46EB-B516-A65F7247B9BE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885510A-A148-4928-BE53-DFFED2583BB8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DA7D8AB-4428-4AB6-B801-F1B42721D4EA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FD07931-7B15-4942-9B9E-082AC50270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5EA57B9E-1DC9-4E74-A1BC-304DFA6B0E47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F37B6D-55C5-4F34-8448-97275FF7AA0C}"/>
                </a:ext>
              </a:extLst>
            </p:cNvPr>
            <p:cNvSpPr/>
            <p:nvPr/>
          </p:nvSpPr>
          <p:spPr>
            <a:xfrm>
              <a:off x="241729" y="-2880"/>
              <a:ext cx="676339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PNF on-boarding requirements (7.2)</a:t>
              </a:r>
              <a:endParaRPr lang="en-US" sz="3200" dirty="0"/>
            </a:p>
          </p:txBody>
        </p:sp>
      </p:grp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A291BED7-626C-4223-AC9A-FC4AEF6F113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9718" y="624840"/>
          <a:ext cx="9004564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195">
                  <a:extLst>
                    <a:ext uri="{9D8B030D-6E8A-4147-A177-3AD203B41FA5}">
                      <a16:colId xmlns:a16="http://schemas.microsoft.com/office/drawing/2014/main" val="2380975817"/>
                    </a:ext>
                  </a:extLst>
                </a:gridCol>
                <a:gridCol w="7040067">
                  <a:extLst>
                    <a:ext uri="{9D8B030D-6E8A-4147-A177-3AD203B41FA5}">
                      <a16:colId xmlns:a16="http://schemas.microsoft.com/office/drawing/2014/main" val="1008399474"/>
                    </a:ext>
                  </a:extLst>
                </a:gridCol>
                <a:gridCol w="1346302">
                  <a:extLst>
                    <a:ext uri="{9D8B030D-6E8A-4147-A177-3AD203B41FA5}">
                      <a16:colId xmlns:a16="http://schemas.microsoft.com/office/drawing/2014/main" val="1204019140"/>
                    </a:ext>
                  </a:extLst>
                </a:gridCol>
              </a:tblGrid>
              <a:tr h="248815">
                <a:tc>
                  <a:txBody>
                    <a:bodyPr/>
                    <a:lstStyle/>
                    <a:p>
                      <a:r>
                        <a:rPr lang="en-US" sz="1000" dirty="0"/>
                        <a:t>R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59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R-77707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</a:t>
                      </a:r>
                      <a:r>
                        <a:rPr lang="en-US" sz="8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a Manifest File that contains a list of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the components in the </a:t>
                      </a:r>
                      <a:r>
                        <a:rPr lang="en-US" sz="800" b="1" u="sng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OK. Overlapped with 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 tooltip="R-10087"/>
                        </a:rPr>
                        <a:t>R-10087</a:t>
                      </a:r>
                      <a:r>
                        <a:rPr lang="en-US" sz="800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in section 5.1.6.3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986454"/>
                  </a:ext>
                </a:extLst>
              </a:tr>
              <a:tr h="120363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 tooltip="R-66070"/>
                        </a:rPr>
                        <a:t>R-66070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Identification Data to uniquely identify the resource for a given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provider. The identification data must include: an identifier for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the name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was given by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description,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provider, and version.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942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R-98617"/>
                        </a:rPr>
                        <a:t>R-98617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information regarding any dependency (e.g., affinity, anti-affinity) with other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resources.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490565"/>
                  </a:ext>
                </a:extLst>
              </a:tr>
              <a:tr h="14984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R-22346"/>
                        </a:rPr>
                        <a:t>R-22346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VNF package MUST provide VES Event Registration for all VES events provided by that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Registration </a:t>
                      </a:r>
                    </a:p>
                    <a:p>
                      <a:r>
                        <a:rPr lang="en-US" sz="800"/>
                        <a:t>Should be applicable to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380785"/>
                  </a:ext>
                </a:extLst>
              </a:tr>
              <a:tr h="15155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R-89571"/>
                        </a:rPr>
                        <a:t>R-89571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and provide artifacts for configuration management using at least one of the following technologies; a)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Netconf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/YANG, b) Chef, or c) Ansible.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076894"/>
                  </a:ext>
                </a:extLst>
              </a:tr>
              <a:tr h="19642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 tooltip="R-30278"/>
                        </a:rPr>
                        <a:t>R-30278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Resource/Device YANG model as a foundation for creating the YANG model for configuration. This will 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attributes/parameters and valid values/attributes configurable by policy.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81161"/>
                  </a:ext>
                </a:extLst>
              </a:tr>
              <a:tr h="16394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 tooltip="R-27711"/>
                        </a:rPr>
                        <a:t>R-27711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XML file that contains a list of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error codes, descriptions of the error, and possible causes/corrective action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the proposed FM dictionary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381064"/>
                  </a:ext>
                </a:extLst>
              </a:tr>
              <a:tr h="21735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 tooltip="R-74763"/>
                        </a:rPr>
                        <a:t>R-74763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an artifact per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that contains all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Records supported. The artifact should include reference to the specific release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 Stream Common Event Data Model document it is based on. (e.g., </a:t>
                      </a:r>
                      <a:r>
                        <a:rPr lang="en-US" sz="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VES Event Listener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VES event Listener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204733"/>
                  </a:ext>
                </a:extLst>
              </a:tr>
              <a:tr h="176338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 tooltip="R-35851"/>
                        </a:rPr>
                        <a:t>R-35851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Package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include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topology that describes basic network and application connectivity internal and external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including Link type, KPIs, Bandwidth, latency, jitter, QoS (if applicable) for each interface.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/>
                        <a:t>Part of the descriptor?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317322"/>
                  </a:ext>
                </a:extLst>
              </a:tr>
              <a:tr h="1182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 tooltip="R-26881"/>
                        </a:rPr>
                        <a:t>R-26881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 binaries and images needed to instantiate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VNFC images).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Casablanca</a:t>
                      </a:r>
                      <a:endParaRPr lang="en-US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668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 tooltip="R-96634"/>
                        </a:rPr>
                        <a:t>R-96634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describe scaling capabilities to manage scaling characteristics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Not supported by PNF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22815"/>
                  </a:ext>
                </a:extLst>
              </a:tr>
              <a:tr h="139591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 tooltip="R-04298"/>
                        </a:rPr>
                        <a:t>R-04298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their testing scripts to support testing.</a:t>
                      </a:r>
                      <a:endParaRPr lang="en-US" sz="8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800"/>
                        <a:t>Testing Requirements.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693260"/>
                  </a:ext>
                </a:extLst>
              </a:tr>
              <a:tr h="227185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 tooltip="R-58775"/>
                        </a:rPr>
                        <a:t>R-58775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software components that can be packaged with/near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if needed, to simulate any functions or systems that connect to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under test. This component is necessary only if the existing testing environment does not have the necessary simulators.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68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 tooltip="R-85653"/>
                        </a:rPr>
                        <a:t>R-85653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metrics (e.g., number of sessions, number of subscribers, number of seats, etc.) to ONAP for tracking every license.</a:t>
                      </a:r>
                      <a:endParaRPr lang="en-US" sz="80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800"/>
                        <a:t>Only if Licensing is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49446"/>
                  </a:ext>
                </a:extLst>
              </a:tr>
              <a:tr h="137027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 tooltip="R-40827"/>
                        </a:rPr>
                        <a:t>R-40827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enumerate all of the open source licenses their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(s) incorporate.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334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 tooltip="R-85991"/>
                        </a:rPr>
                        <a:t>R-85991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provide a universal license key per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used as needed by services (i.e., not tied to a VM instance) as the recommended solution. The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 may provide pools of Unique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License Keys, where there is a unique key for each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instance as an alternate solution. Licensing issues should be resolved without interrupting in-service </a:t>
                      </a:r>
                      <a:r>
                        <a:rPr lang="en-US" sz="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xNFs</a:t>
                      </a:r>
                      <a:r>
                        <a:rPr lang="en-US" sz="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8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19263"/>
                  </a:ext>
                </a:extLst>
              </a:tr>
              <a:tr h="247436">
                <a:tc>
                  <a:txBody>
                    <a:bodyPr/>
                    <a:lstStyle/>
                    <a:p>
                      <a:r>
                        <a:rPr lang="en-US" sz="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 tooltip="R-47849"/>
                        </a:rPr>
                        <a:t>R-47849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provider </a:t>
                      </a:r>
                      <a:r>
                        <a:rPr lang="en-US" sz="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support the metadata about licenses (and their applicable entitlements) as defined in this document for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software, and any license keys required to authorize use of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software. This metadata will be used to facilitate onboarding the </a:t>
                      </a:r>
                      <a:r>
                        <a:rPr lang="en-US" sz="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xNF</a:t>
                      </a:r>
                      <a:r>
                        <a:rPr 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into the ONAP environment and automating processes for putting the licenses into use and managing the full lifecycle of the licenses. </a:t>
                      </a:r>
                      <a:endParaRPr lang="en-US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571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4221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8093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431459" y="2973366"/>
            <a:ext cx="4281081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700" dirty="0">
                <a:solidFill>
                  <a:schemeClr val="bg1"/>
                </a:solidFill>
              </a:rPr>
              <a:t>Q&amp;A</a:t>
            </a:r>
            <a:endParaRPr lang="ru-RU" sz="127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8465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REFERENCES / APPENDIX / BACKUP SLIDES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</p:spTree>
    <p:extLst>
      <p:ext uri="{BB962C8B-B14F-4D97-AF65-F5344CB8AC3E}">
        <p14:creationId xmlns:p14="http://schemas.microsoft.com/office/powerpoint/2010/main" val="4279225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DF6792F-90C4-4535-89E7-6A275096C866}"/>
              </a:ext>
            </a:extLst>
          </p:cNvPr>
          <p:cNvGrpSpPr/>
          <p:nvPr/>
        </p:nvGrpSpPr>
        <p:grpSpPr>
          <a:xfrm>
            <a:off x="267117" y="4236586"/>
            <a:ext cx="8849520" cy="366603"/>
            <a:chOff x="267117" y="4236586"/>
            <a:chExt cx="8849520" cy="65566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3BB772-1F92-4D10-96EB-690AF83B4A77}"/>
                </a:ext>
              </a:extLst>
            </p:cNvPr>
            <p:cNvSpPr/>
            <p:nvPr/>
          </p:nvSpPr>
          <p:spPr>
            <a:xfrm>
              <a:off x="267117" y="4236586"/>
              <a:ext cx="1745477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53B141D-BD31-4E91-A6DF-A79E9CB9B8FC}"/>
                </a:ext>
              </a:extLst>
            </p:cNvPr>
            <p:cNvSpPr/>
            <p:nvPr/>
          </p:nvSpPr>
          <p:spPr>
            <a:xfrm>
              <a:off x="3829246" y="4236586"/>
              <a:ext cx="1713861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809E39B-6325-47BD-B4AE-541E3675F2AA}"/>
                </a:ext>
              </a:extLst>
            </p:cNvPr>
            <p:cNvSpPr/>
            <p:nvPr/>
          </p:nvSpPr>
          <p:spPr>
            <a:xfrm>
              <a:off x="5622807" y="4236586"/>
              <a:ext cx="1713945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8505358-9E56-4737-907A-66E940036554}"/>
                </a:ext>
              </a:extLst>
            </p:cNvPr>
            <p:cNvSpPr/>
            <p:nvPr/>
          </p:nvSpPr>
          <p:spPr>
            <a:xfrm>
              <a:off x="7387883" y="4245923"/>
              <a:ext cx="1728754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3588619-1256-432F-BC2F-D446976720F8}"/>
                </a:ext>
              </a:extLst>
            </p:cNvPr>
            <p:cNvSpPr/>
            <p:nvPr/>
          </p:nvSpPr>
          <p:spPr>
            <a:xfrm>
              <a:off x="2051476" y="4238100"/>
              <a:ext cx="1713861" cy="646331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CFFA2C6-053C-4B9D-A9A4-AD92D56F4153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154D9D1-35F8-468D-8F95-37AA784BB036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2067E7E-B69C-45FB-ABA3-17A29064781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6AD021E-8FC3-4871-B5D3-DE9F48FF31A5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0828CD5-81DB-4B61-B085-EC7C81D73A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1" name="Shape 72">
                <a:extLst>
                  <a:ext uri="{FF2B5EF4-FFF2-40B4-BE49-F238E27FC236}">
                    <a16:creationId xmlns:a16="http://schemas.microsoft.com/office/drawing/2014/main" id="{DF4D6F9B-D0BB-4534-9A9A-D6580922E260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5E1707C-04DC-46D5-B215-9029EC301F67}"/>
                </a:ext>
              </a:extLst>
            </p:cNvPr>
            <p:cNvSpPr/>
            <p:nvPr/>
          </p:nvSpPr>
          <p:spPr>
            <a:xfrm>
              <a:off x="68731" y="-2880"/>
              <a:ext cx="80856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Pre-onboarding/Onboarding in Design Time</a:t>
              </a:r>
              <a:endParaRPr lang="en-US" sz="3200" dirty="0"/>
            </a:p>
          </p:txBody>
        </p:sp>
        <p:pic>
          <p:nvPicPr>
            <p:cNvPr id="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D0511C38-F0C7-490C-B095-C901527E2A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548" y="2559"/>
              <a:ext cx="541869" cy="54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25EDB52-9944-4EA3-B89D-531FC960DA3C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1E343E-0B42-4008-A254-D618CFE08313}"/>
              </a:ext>
            </a:extLst>
          </p:cNvPr>
          <p:cNvSpPr txBox="1"/>
          <p:nvPr/>
        </p:nvSpPr>
        <p:spPr>
          <a:xfrm rot="16200000">
            <a:off x="-410537" y="5447939"/>
            <a:ext cx="106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INFO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DBC0AB-13CA-4AEF-8B86-52523ACDC813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55C400-463D-4691-88FA-3F5AFD73E883}"/>
              </a:ext>
            </a:extLst>
          </p:cNvPr>
          <p:cNvSpPr txBox="1"/>
          <p:nvPr/>
        </p:nvSpPr>
        <p:spPr>
          <a:xfrm rot="16200000">
            <a:off x="-282471" y="363471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BD33E2-8050-479B-870E-0687D337B907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778137-FD30-45F1-8B0B-BBE4E0245BA3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7D0926-4F86-440E-B751-820B62082651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19" name="Arrow: Pentagon 18">
              <a:extLst>
                <a:ext uri="{FF2B5EF4-FFF2-40B4-BE49-F238E27FC236}">
                  <a16:creationId xmlns:a16="http://schemas.microsoft.com/office/drawing/2014/main" id="{9A86539A-D48E-44BB-851D-C79F03BF502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" name="Arrow: Chevron 19">
              <a:extLst>
                <a:ext uri="{FF2B5EF4-FFF2-40B4-BE49-F238E27FC236}">
                  <a16:creationId xmlns:a16="http://schemas.microsoft.com/office/drawing/2014/main" id="{9BBF30C7-4409-48E8-A4E8-BC40A743D03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EFA3E2E-6BBD-4CE3-AF8E-757C6932FBAF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1464994E-1303-4820-B34D-EFCED00ACD63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D7CD4FA9-A4F0-4AE6-A71C-4312415BF350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A94388-D4FC-48FC-9843-1DD142FE6D36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57D5CEEC-7A03-4C82-8555-069FD944A76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F934BA19-AA7B-456D-84C4-0939992F270F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E4DDE0D-22BE-4FC5-9374-398D5B70AC09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023615-C5CC-4A7D-91F1-9D1BEF262FF5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312969-7DB0-4425-9385-B676CBD71A68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907BFB-407E-4DD9-A9F9-AF0D3FFB8200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EEF7277-2412-497D-B483-091CEF01B6E6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24607BC-1422-4F75-82CA-9C2BE7336A09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FDA81E-AC9F-440E-8F1E-921CC172D640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48D4762-7AB2-41EC-BF41-1142024203F7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5AB2272-0849-4B87-A882-A2DC12C0EF10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33C699A-D342-4CA7-9847-804E78461A1A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5A6498-7D42-48FF-A5B8-7D1C2D2CC0AD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7EBA900-5B8A-49F1-B407-8B555E9DF57D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F403A38-0E2E-401E-8154-2FF2959E7B81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3441C9-60A1-48D4-9CC1-729465871EBE}"/>
              </a:ext>
            </a:extLst>
          </p:cNvPr>
          <p:cNvSpPr txBox="1"/>
          <p:nvPr/>
        </p:nvSpPr>
        <p:spPr>
          <a:xfrm>
            <a:off x="274023" y="749149"/>
            <a:ext cx="108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xNF Package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673940-B57F-4E88-9237-5AF7B25B864D}"/>
              </a:ext>
            </a:extLst>
          </p:cNvPr>
          <p:cNvSpPr txBox="1"/>
          <p:nvPr/>
        </p:nvSpPr>
        <p:spPr>
          <a:xfrm>
            <a:off x="3774506" y="749149"/>
            <a:ext cx="151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Resource Creation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9458B0-1559-46DC-A798-EC751004449A}"/>
              </a:ext>
            </a:extLst>
          </p:cNvPr>
          <p:cNvSpPr txBox="1"/>
          <p:nvPr/>
        </p:nvSpPr>
        <p:spPr>
          <a:xfrm>
            <a:off x="5580764" y="749149"/>
            <a:ext cx="1371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Creation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FAFC01-075E-46BE-AEFD-0406BE7368B7}"/>
              </a:ext>
            </a:extLst>
          </p:cNvPr>
          <p:cNvSpPr txBox="1"/>
          <p:nvPr/>
        </p:nvSpPr>
        <p:spPr>
          <a:xfrm>
            <a:off x="7405664" y="771451"/>
            <a:ext cx="1674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Instantiation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2B26664-702D-406F-9C7B-B3260A9FD124}"/>
              </a:ext>
            </a:extLst>
          </p:cNvPr>
          <p:cNvSpPr txBox="1"/>
          <p:nvPr/>
        </p:nvSpPr>
        <p:spPr>
          <a:xfrm>
            <a:off x="267122" y="2647215"/>
            <a:ext cx="1558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Package Delivery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034648-9659-45F8-83F2-A65047AA80EA}"/>
              </a:ext>
            </a:extLst>
          </p:cNvPr>
          <p:cNvSpPr txBox="1"/>
          <p:nvPr/>
        </p:nvSpPr>
        <p:spPr>
          <a:xfrm>
            <a:off x="3767607" y="2647215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A61C02-7DBF-4638-AA5C-C33FCB60F258}"/>
              </a:ext>
            </a:extLst>
          </p:cNvPr>
          <p:cNvSpPr txBox="1"/>
          <p:nvPr/>
        </p:nvSpPr>
        <p:spPr>
          <a:xfrm>
            <a:off x="5573865" y="2647215"/>
            <a:ext cx="118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822D64-E013-4A1D-9016-1C6082FDF2F1}"/>
              </a:ext>
            </a:extLst>
          </p:cNvPr>
          <p:cNvSpPr txBox="1"/>
          <p:nvPr/>
        </p:nvSpPr>
        <p:spPr>
          <a:xfrm>
            <a:off x="7398763" y="2647215"/>
            <a:ext cx="955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Run Time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A1DD09B-5B88-43A9-9F61-603FD97B8E45}"/>
              </a:ext>
            </a:extLst>
          </p:cNvPr>
          <p:cNvSpPr txBox="1"/>
          <p:nvPr/>
        </p:nvSpPr>
        <p:spPr>
          <a:xfrm>
            <a:off x="291355" y="4259894"/>
            <a:ext cx="1679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CF9397E-42D9-4B77-846A-8599313556A0}"/>
              </a:ext>
            </a:extLst>
          </p:cNvPr>
          <p:cNvSpPr txBox="1"/>
          <p:nvPr/>
        </p:nvSpPr>
        <p:spPr>
          <a:xfrm>
            <a:off x="3791839" y="4259894"/>
            <a:ext cx="1272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Resource CSAR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E3C9278-A263-4CF8-ABFA-E847DB4B96A0}"/>
              </a:ext>
            </a:extLst>
          </p:cNvPr>
          <p:cNvSpPr txBox="1"/>
          <p:nvPr/>
        </p:nvSpPr>
        <p:spPr>
          <a:xfrm>
            <a:off x="5598096" y="4259894"/>
            <a:ext cx="1790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CSAR Creation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DE85DB-3B50-4091-8015-0559A0F35638}"/>
              </a:ext>
            </a:extLst>
          </p:cNvPr>
          <p:cNvSpPr txBox="1"/>
          <p:nvPr/>
        </p:nvSpPr>
        <p:spPr>
          <a:xfrm>
            <a:off x="7422996" y="4259894"/>
            <a:ext cx="1674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Service Instantiation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52A5B8-18B8-45D7-B34D-4AC95E8A122C}"/>
              </a:ext>
            </a:extLst>
          </p:cNvPr>
          <p:cNvSpPr txBox="1"/>
          <p:nvPr/>
        </p:nvSpPr>
        <p:spPr>
          <a:xfrm>
            <a:off x="271373" y="61575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EB2FB8-4659-4E28-9EC5-677E73E9DAEE}"/>
              </a:ext>
            </a:extLst>
          </p:cNvPr>
          <p:cNvSpPr txBox="1"/>
          <p:nvPr/>
        </p:nvSpPr>
        <p:spPr>
          <a:xfrm>
            <a:off x="5578115" y="6146950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AID Model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114C59-0A79-4848-8475-4177CB9E7772}"/>
              </a:ext>
            </a:extLst>
          </p:cNvPr>
          <p:cNvSpPr txBox="1"/>
          <p:nvPr/>
        </p:nvSpPr>
        <p:spPr>
          <a:xfrm>
            <a:off x="7403015" y="6146950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A691F09-6DC6-43D4-B309-55DA10C2377C}"/>
              </a:ext>
            </a:extLst>
          </p:cNvPr>
          <p:cNvSpPr txBox="1"/>
          <p:nvPr/>
        </p:nvSpPr>
        <p:spPr>
          <a:xfrm>
            <a:off x="3828975" y="2209855"/>
            <a:ext cx="17695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Information Model</a:t>
            </a:r>
          </a:p>
          <a:p>
            <a:r>
              <a:rPr lang="en-US" sz="1100" dirty="0"/>
              <a:t>Platform Data Model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D189CF9-7FE0-436D-9E0A-2B66B84D8AEE}"/>
              </a:ext>
            </a:extLst>
          </p:cNvPr>
          <p:cNvSpPr txBox="1"/>
          <p:nvPr/>
        </p:nvSpPr>
        <p:spPr>
          <a:xfrm>
            <a:off x="2060341" y="2342731"/>
            <a:ext cx="1521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Validating VNF Package</a:t>
            </a: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A2B0A064-4763-4CB7-B255-F3CD66FA65C1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3" name="Arrow: Chevron 62">
            <a:extLst>
              <a:ext uri="{FF2B5EF4-FFF2-40B4-BE49-F238E27FC236}">
                <a16:creationId xmlns:a16="http://schemas.microsoft.com/office/drawing/2014/main" id="{8CA1ED80-7011-4745-8F6B-120FB80782FA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64EA41A6-6B5E-473C-93C2-78637ED66933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5" name="Arrow: Pentagon 64">
            <a:extLst>
              <a:ext uri="{FF2B5EF4-FFF2-40B4-BE49-F238E27FC236}">
                <a16:creationId xmlns:a16="http://schemas.microsoft.com/office/drawing/2014/main" id="{5F4C8BB7-E843-4484-98F1-0265C1914F02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0310116-F2B7-4D2D-8DE6-D396FA5F7819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67" name="Arrow: Pentagon 66">
              <a:extLst>
                <a:ext uri="{FF2B5EF4-FFF2-40B4-BE49-F238E27FC236}">
                  <a16:creationId xmlns:a16="http://schemas.microsoft.com/office/drawing/2014/main" id="{69CE25D9-E395-48C4-8C44-ED650CEF3DC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58AC63CD-05DD-4EF4-8A3B-C14136F0A12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223D0222-E9C2-4E31-A274-EB328CC0F7A6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20DE2CB-2994-4A03-9A79-6FDC1CEBED49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099BACF-CE51-488D-A14A-C8C897CA2370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377E7EB-528D-41E1-990B-3CDD657B5FDB}"/>
              </a:ext>
            </a:extLst>
          </p:cNvPr>
          <p:cNvSpPr txBox="1"/>
          <p:nvPr/>
        </p:nvSpPr>
        <p:spPr>
          <a:xfrm>
            <a:off x="1996737" y="750663"/>
            <a:ext cx="918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D848404-CB20-46E9-BD7A-DCFD04576D2B}"/>
              </a:ext>
            </a:extLst>
          </p:cNvPr>
          <p:cNvSpPr txBox="1"/>
          <p:nvPr/>
        </p:nvSpPr>
        <p:spPr>
          <a:xfrm>
            <a:off x="1989837" y="2648729"/>
            <a:ext cx="1509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Pre-Onboarding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26B1BDC-AD00-4F3B-80AD-B02E84EB5902}"/>
              </a:ext>
            </a:extLst>
          </p:cNvPr>
          <p:cNvSpPr txBox="1"/>
          <p:nvPr/>
        </p:nvSpPr>
        <p:spPr>
          <a:xfrm>
            <a:off x="2014070" y="4259894"/>
            <a:ext cx="1598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VNF-SDK Validation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9B1D01B-CB02-458B-9AD1-97E3EBEC1DD6}"/>
              </a:ext>
            </a:extLst>
          </p:cNvPr>
          <p:cNvSpPr txBox="1"/>
          <p:nvPr/>
        </p:nvSpPr>
        <p:spPr>
          <a:xfrm>
            <a:off x="1994088" y="6148464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EFF502A-55F7-4963-B28A-5A4B7B682D8C}"/>
              </a:ext>
            </a:extLst>
          </p:cNvPr>
          <p:cNvSpPr txBox="1"/>
          <p:nvPr/>
        </p:nvSpPr>
        <p:spPr>
          <a:xfrm>
            <a:off x="3811497" y="6148464"/>
            <a:ext cx="1680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TOSCA/AID model</a:t>
            </a:r>
          </a:p>
        </p:txBody>
      </p:sp>
      <p:sp>
        <p:nvSpPr>
          <p:cNvPr id="78" name="Arrow: Chevron 77">
            <a:extLst>
              <a:ext uri="{FF2B5EF4-FFF2-40B4-BE49-F238E27FC236}">
                <a16:creationId xmlns:a16="http://schemas.microsoft.com/office/drawing/2014/main" id="{5A666085-0584-4A8A-875A-B798857B9024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429BD4B7-EE24-445C-951C-9A7EAEE2D197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0" name="Arrow: Pentagon 79">
            <a:extLst>
              <a:ext uri="{FF2B5EF4-FFF2-40B4-BE49-F238E27FC236}">
                <a16:creationId xmlns:a16="http://schemas.microsoft.com/office/drawing/2014/main" id="{5D83896D-6D57-4612-A88D-4FA362B4527E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1" name="Arrow: Chevron 80">
            <a:extLst>
              <a:ext uri="{FF2B5EF4-FFF2-40B4-BE49-F238E27FC236}">
                <a16:creationId xmlns:a16="http://schemas.microsoft.com/office/drawing/2014/main" id="{F55D07C2-87DE-4FC8-82E4-E6C342064C2B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2" name="Picture 2" descr="C:\Users\cheung\AppData\Local\Temp\SNAGHTML2e50ef7f.PNG">
            <a:extLst>
              <a:ext uri="{FF2B5EF4-FFF2-40B4-BE49-F238E27FC236}">
                <a16:creationId xmlns:a16="http://schemas.microsoft.com/office/drawing/2014/main" id="{6567ED7A-4476-4C62-A304-8B55EA5DE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9" y="3187175"/>
            <a:ext cx="989566" cy="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C:\Users\cheung\AppData\Local\Temp\SNAGHTML27d24173.PNG">
            <a:extLst>
              <a:ext uri="{FF2B5EF4-FFF2-40B4-BE49-F238E27FC236}">
                <a16:creationId xmlns:a16="http://schemas.microsoft.com/office/drawing/2014/main" id="{78559157-D93A-4756-9759-60252CBDE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9" y="1194799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C:\Users\cheung\AppData\Local\Temp\SNAGHTML225ccda.PNG">
            <a:extLst>
              <a:ext uri="{FF2B5EF4-FFF2-40B4-BE49-F238E27FC236}">
                <a16:creationId xmlns:a16="http://schemas.microsoft.com/office/drawing/2014/main" id="{FE7BE30A-F5AA-4226-A34B-7E734A4F4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898" y="3194294"/>
            <a:ext cx="1160412" cy="102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2" descr="C:\Users\cheung\AppData\Local\Temp\SNAGHTMLaff501c.PNG">
            <a:extLst>
              <a:ext uri="{FF2B5EF4-FFF2-40B4-BE49-F238E27FC236}">
                <a16:creationId xmlns:a16="http://schemas.microsoft.com/office/drawing/2014/main" id="{C99C82ED-3A5E-430C-84F9-E0D3E6498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322" y="3187175"/>
            <a:ext cx="1062403" cy="100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6" descr="C:\Users\cheung\AppData\Local\Temp\SNAGHTMLb11e855.PNG">
            <a:extLst>
              <a:ext uri="{FF2B5EF4-FFF2-40B4-BE49-F238E27FC236}">
                <a16:creationId xmlns:a16="http://schemas.microsoft.com/office/drawing/2014/main" id="{65A320CC-1CD3-4100-A22D-A4BE6B582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683" y="1194799"/>
            <a:ext cx="968358" cy="10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12" descr="C:\Users\cheung\AppData\Local\Temp\SNAGHTML30848b2.PNG">
            <a:extLst>
              <a:ext uri="{FF2B5EF4-FFF2-40B4-BE49-F238E27FC236}">
                <a16:creationId xmlns:a16="http://schemas.microsoft.com/office/drawing/2014/main" id="{99B0E449-3526-4FB1-9CF1-EE8D78844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153" y="3190304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8" descr="C:\Users\cheung\AppData\Local\Temp\SNAGHTMLb2abe0b.PNG">
            <a:extLst>
              <a:ext uri="{FF2B5EF4-FFF2-40B4-BE49-F238E27FC236}">
                <a16:creationId xmlns:a16="http://schemas.microsoft.com/office/drawing/2014/main" id="{D24403F8-6594-441F-AAD8-19A058EEC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84" y="1194799"/>
            <a:ext cx="951908" cy="1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4" descr="C:\Users\cheung\AppData\Local\Temp\SNAGHTMLb14d0a1.PNG">
            <a:extLst>
              <a:ext uri="{FF2B5EF4-FFF2-40B4-BE49-F238E27FC236}">
                <a16:creationId xmlns:a16="http://schemas.microsoft.com/office/drawing/2014/main" id="{5C885DCD-3933-497A-87BA-BAEACDF5C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844" y="1194799"/>
            <a:ext cx="1091491" cy="10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C:\Users\cheung\AppData\Local\Temp\SNAGHTML141a1196.PNG">
            <a:extLst>
              <a:ext uri="{FF2B5EF4-FFF2-40B4-BE49-F238E27FC236}">
                <a16:creationId xmlns:a16="http://schemas.microsoft.com/office/drawing/2014/main" id="{58307C25-0C75-4BE3-8BE8-BAD6D19E2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15" y="3151820"/>
            <a:ext cx="1055502" cy="10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C:\Users\cheung\AppData\Local\Temp\SNAGHTML1420a109.PNG">
            <a:extLst>
              <a:ext uri="{FF2B5EF4-FFF2-40B4-BE49-F238E27FC236}">
                <a16:creationId xmlns:a16="http://schemas.microsoft.com/office/drawing/2014/main" id="{43A5FC76-0DFE-4304-93C0-C537B1895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7" y="1194799"/>
            <a:ext cx="1010312" cy="100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CA45482F-9B5C-4BC3-98E3-7E273927A863}"/>
              </a:ext>
            </a:extLst>
          </p:cNvPr>
          <p:cNvSpPr txBox="1"/>
          <p:nvPr/>
        </p:nvSpPr>
        <p:spPr>
          <a:xfrm>
            <a:off x="5639012" y="2172003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Service CSAR </a:t>
            </a:r>
          </a:p>
          <a:p>
            <a:r>
              <a:rPr lang="en-US" sz="1100" dirty="0"/>
              <a:t>(VSP, VF, Service)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CC86AA4-100D-4D52-A4E4-70121A42A657}"/>
              </a:ext>
            </a:extLst>
          </p:cNvPr>
          <p:cNvSpPr txBox="1"/>
          <p:nvPr/>
        </p:nvSpPr>
        <p:spPr>
          <a:xfrm>
            <a:off x="218137" y="2193803"/>
            <a:ext cx="184858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VNF Package Artifacts (CSAR)</a:t>
            </a:r>
          </a:p>
          <a:p>
            <a:r>
              <a:rPr lang="en-US" sz="1100" dirty="0"/>
              <a:t>VNF Descriptor Model</a:t>
            </a:r>
          </a:p>
          <a:p>
            <a:endParaRPr lang="en-US" sz="11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944897-B3A9-4DAB-BF8A-C3C5C2E2F02C}"/>
              </a:ext>
            </a:extLst>
          </p:cNvPr>
          <p:cNvSpPr txBox="1"/>
          <p:nvPr/>
        </p:nvSpPr>
        <p:spPr>
          <a:xfrm>
            <a:off x="7423999" y="2217228"/>
            <a:ext cx="17171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Discovery, Instantiation</a:t>
            </a:r>
          </a:p>
          <a:p>
            <a:r>
              <a:rPr lang="en-US" sz="1100" dirty="0"/>
              <a:t>Run time Catalog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D6CD3167-B190-4951-97E5-D346D9A97C0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73934" y="4606825"/>
            <a:ext cx="1080691" cy="1568186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593F7667-3756-4BD9-89A1-45818FBC0FB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31291" y="4596908"/>
            <a:ext cx="1696179" cy="1565399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38578BB5-6397-49C7-AABD-4E53307EC3D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05664" y="4621276"/>
            <a:ext cx="1675611" cy="155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172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3D4AC5-5978-400F-AAC0-25FD1E378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29" y="1226396"/>
            <a:ext cx="8742857" cy="52005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CA1E21-C84A-411F-91D7-5F627E502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507" y="1249847"/>
            <a:ext cx="1994120" cy="517711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6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599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NF ONBOARDING ARTIFACTS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a9d1b83.PNG">
            <a:extLst>
              <a:ext uri="{FF2B5EF4-FFF2-40B4-BE49-F238E27FC236}">
                <a16:creationId xmlns:a16="http://schemas.microsoft.com/office/drawing/2014/main" id="{24A37A3D-57F0-4C25-8BCD-E500AD1D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5D45507F-4C5E-4F43-96BA-97D485BAC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cheung\AppData\Local\Temp\SNAGHTML27d24173.PNG">
            <a:extLst>
              <a:ext uri="{FF2B5EF4-FFF2-40B4-BE49-F238E27FC236}">
                <a16:creationId xmlns:a16="http://schemas.microsoft.com/office/drawing/2014/main" id="{8C1978C4-3A58-4D0B-AB26-4CF137A37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BE2B8D-B05C-41A4-8C38-9BD5455A486B}"/>
              </a:ext>
            </a:extLst>
          </p:cNvPr>
          <p:cNvSpPr txBox="1"/>
          <p:nvPr/>
        </p:nvSpPr>
        <p:spPr>
          <a:xfrm>
            <a:off x="111762" y="746709"/>
            <a:ext cx="2469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DEPLOYMENT ARTIFACT</a:t>
            </a:r>
          </a:p>
        </p:txBody>
      </p:sp>
    </p:spTree>
    <p:extLst>
      <p:ext uri="{BB962C8B-B14F-4D97-AF65-F5344CB8AC3E}">
        <p14:creationId xmlns:p14="http://schemas.microsoft.com/office/powerpoint/2010/main" val="631230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585224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INFORMATIONAL ARTIFACTS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a9d1b83.PNG">
            <a:extLst>
              <a:ext uri="{FF2B5EF4-FFF2-40B4-BE49-F238E27FC236}">
                <a16:creationId xmlns:a16="http://schemas.microsoft.com/office/drawing/2014/main" id="{24A37A3D-57F0-4C25-8BCD-E500AD1D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5D45507F-4C5E-4F43-96BA-97D485BAC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cheung\AppData\Local\Temp\SNAGHTML27d24173.PNG">
            <a:extLst>
              <a:ext uri="{FF2B5EF4-FFF2-40B4-BE49-F238E27FC236}">
                <a16:creationId xmlns:a16="http://schemas.microsoft.com/office/drawing/2014/main" id="{8C1978C4-3A58-4D0B-AB26-4CF137A37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DBD71E9-A504-47C2-9E53-84C83EE4D7BD}"/>
              </a:ext>
            </a:extLst>
          </p:cNvPr>
          <p:cNvSpPr txBox="1"/>
          <p:nvPr/>
        </p:nvSpPr>
        <p:spPr>
          <a:xfrm>
            <a:off x="111762" y="746709"/>
            <a:ext cx="20681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INFORMATION</a:t>
            </a:r>
          </a:p>
          <a:p>
            <a:r>
              <a:rPr lang="en-US" b="1" dirty="0">
                <a:solidFill>
                  <a:srgbClr val="0000CC"/>
                </a:solidFill>
              </a:rPr>
              <a:t>ARTIFACT</a:t>
            </a:r>
          </a:p>
          <a:p>
            <a:r>
              <a:rPr lang="en-US" b="1" dirty="0">
                <a:solidFill>
                  <a:srgbClr val="0000CC"/>
                </a:solidFill>
              </a:rPr>
              <a:t>(SDC Design Studio)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B21EBC-A85F-4F15-9EDD-B1E232756AC5}"/>
              </a:ext>
            </a:extLst>
          </p:cNvPr>
          <p:cNvSpPr txBox="1"/>
          <p:nvPr/>
        </p:nvSpPr>
        <p:spPr>
          <a:xfrm>
            <a:off x="2307771" y="1197429"/>
            <a:ext cx="28969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Cloud Questionnaire</a:t>
            </a:r>
          </a:p>
          <a:p>
            <a:r>
              <a:rPr lang="en-US" dirty="0"/>
              <a:t>Features</a:t>
            </a:r>
          </a:p>
          <a:p>
            <a:r>
              <a:rPr lang="en-US" dirty="0"/>
              <a:t>Vendor Test Scripts</a:t>
            </a:r>
          </a:p>
          <a:p>
            <a:r>
              <a:rPr lang="en-US" dirty="0"/>
              <a:t>Resource Security Template</a:t>
            </a:r>
          </a:p>
          <a:p>
            <a:r>
              <a:rPr lang="en-US" dirty="0"/>
              <a:t>HEAT Template (Vendor)</a:t>
            </a:r>
          </a:p>
          <a:p>
            <a:r>
              <a:rPr lang="en-US" dirty="0"/>
              <a:t>Capacity Descriptive</a:t>
            </a:r>
          </a:p>
          <a:p>
            <a:r>
              <a:rPr lang="en-US" dirty="0"/>
              <a:t>Other Informational Artifacts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5144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VNF SDK Updates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F594388-4BD3-4496-93CA-50667EEE8044}"/>
              </a:ext>
            </a:extLst>
          </p:cNvPr>
          <p:cNvSpPr/>
          <p:nvPr/>
        </p:nvSpPr>
        <p:spPr>
          <a:xfrm>
            <a:off x="6854855" y="617593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590EF1-FE64-4909-A7F2-19ADEC0DC986}"/>
              </a:ext>
            </a:extLst>
          </p:cNvPr>
          <p:cNvSpPr txBox="1"/>
          <p:nvPr/>
        </p:nvSpPr>
        <p:spPr>
          <a:xfrm>
            <a:off x="6781903" y="6191619"/>
            <a:ext cx="1427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A64C97-A366-4BC6-9B54-BB5C9B601C18}"/>
              </a:ext>
            </a:extLst>
          </p:cNvPr>
          <p:cNvSpPr/>
          <p:nvPr/>
        </p:nvSpPr>
        <p:spPr>
          <a:xfrm>
            <a:off x="6865982" y="5250295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C024C9-2D8C-46EE-A0F7-F5B31BBFDE8F}"/>
              </a:ext>
            </a:extLst>
          </p:cNvPr>
          <p:cNvSpPr txBox="1"/>
          <p:nvPr/>
        </p:nvSpPr>
        <p:spPr>
          <a:xfrm>
            <a:off x="6793030" y="5265982"/>
            <a:ext cx="1327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Descriptor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AA5450-28BC-4EA4-8BB8-F15B33FABBA7}"/>
              </a:ext>
            </a:extLst>
          </p:cNvPr>
          <p:cNvSpPr/>
          <p:nvPr/>
        </p:nvSpPr>
        <p:spPr>
          <a:xfrm>
            <a:off x="6857210" y="5692544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3655C-F65D-41CD-A815-ADF792DB83BB}"/>
              </a:ext>
            </a:extLst>
          </p:cNvPr>
          <p:cNvSpPr txBox="1"/>
          <p:nvPr/>
        </p:nvSpPr>
        <p:spPr>
          <a:xfrm>
            <a:off x="6771558" y="5740801"/>
            <a:ext cx="129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Onboarding</a:t>
            </a:r>
          </a:p>
        </p:txBody>
      </p:sp>
      <p:pic>
        <p:nvPicPr>
          <p:cNvPr id="27" name="Picture 4" descr="C:\Users\cheung\AppData\Local\Temp\SNAGHTMLab552d8.PNG">
            <a:extLst>
              <a:ext uri="{FF2B5EF4-FFF2-40B4-BE49-F238E27FC236}">
                <a16:creationId xmlns:a16="http://schemas.microsoft.com/office/drawing/2014/main" id="{3E0370CB-7B55-4D75-960C-8807438B0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113" y="6177965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cheung\AppData\Local\Temp\SNAGHTMLb14d0a1.PNG">
            <a:extLst>
              <a:ext uri="{FF2B5EF4-FFF2-40B4-BE49-F238E27FC236}">
                <a16:creationId xmlns:a16="http://schemas.microsoft.com/office/drawing/2014/main" id="{69A8FD7B-AAA5-4214-ABA7-A0CC95AFC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040" y="5244056"/>
            <a:ext cx="427334" cy="42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heung\AppData\Local\Temp\SNAGHTMLaff501c.PNG">
            <a:extLst>
              <a:ext uri="{FF2B5EF4-FFF2-40B4-BE49-F238E27FC236}">
                <a16:creationId xmlns:a16="http://schemas.microsoft.com/office/drawing/2014/main" id="{8A4D94E2-D806-4C35-94E9-B5B96EB74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927" y="5700556"/>
            <a:ext cx="429333" cy="4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cheung\AppData\Local\Temp\SNAGHTMLab552d8.PNG">
            <a:extLst>
              <a:ext uri="{FF2B5EF4-FFF2-40B4-BE49-F238E27FC236}">
                <a16:creationId xmlns:a16="http://schemas.microsoft.com/office/drawing/2014/main" id="{9353D21A-0B27-465B-84DF-9B7DE5EB2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52" y="3154366"/>
            <a:ext cx="1593234" cy="15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cheung\AppData\Local\Temp\SNAGHTMLb14d0a1.PNG">
            <a:extLst>
              <a:ext uri="{FF2B5EF4-FFF2-40B4-BE49-F238E27FC236}">
                <a16:creationId xmlns:a16="http://schemas.microsoft.com/office/drawing/2014/main" id="{31E96986-F529-4B16-B2F8-80541C9AB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782" y="3154366"/>
            <a:ext cx="1591239" cy="159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heung\AppData\Local\Temp\SNAGHTMLaff501c.PNG">
            <a:extLst>
              <a:ext uri="{FF2B5EF4-FFF2-40B4-BE49-F238E27FC236}">
                <a16:creationId xmlns:a16="http://schemas.microsoft.com/office/drawing/2014/main" id="{F4AB9466-6E63-4AE4-87E7-2F04D70F1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643" y="3158701"/>
            <a:ext cx="1598682" cy="15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7261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B503918-EE57-46C0-A771-AAA15DE625AD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CEBF9C-2AED-401B-B517-1E8ABAE3D7E5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863D896-E149-489B-B03E-6E0973A14C50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B71BE7-DCD1-449D-A8FD-42393398184A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9658918-03CB-4D4D-A146-BDC14E4163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A5231B30-4661-4592-9CE4-DA45A8E50D6B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D893F1-1FC6-4B71-9664-21D57E54A351}"/>
                </a:ext>
              </a:extLst>
            </p:cNvPr>
            <p:cNvSpPr/>
            <p:nvPr/>
          </p:nvSpPr>
          <p:spPr>
            <a:xfrm>
              <a:off x="241729" y="-2880"/>
              <a:ext cx="470192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SDK ENHANCEMENTS </a:t>
              </a:r>
              <a:endParaRPr lang="en-US" sz="3200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992972E-D0C0-4B0A-929E-C7D5DD8D77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8878" y="2877057"/>
            <a:ext cx="6907122" cy="35976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90060D-1D4A-46F1-A2ED-2B5E9EE92A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0961" b="64660"/>
          <a:stretch/>
        </p:blipFill>
        <p:spPr>
          <a:xfrm>
            <a:off x="172856" y="762032"/>
            <a:ext cx="5171161" cy="249412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70A77A9-19BF-4124-B3A8-2498584997A4}"/>
              </a:ext>
            </a:extLst>
          </p:cNvPr>
          <p:cNvGrpSpPr/>
          <p:nvPr/>
        </p:nvGrpSpPr>
        <p:grpSpPr>
          <a:xfrm>
            <a:off x="7579778" y="0"/>
            <a:ext cx="1549702" cy="644263"/>
            <a:chOff x="7579778" y="0"/>
            <a:chExt cx="1549702" cy="644263"/>
          </a:xfrm>
        </p:grpSpPr>
        <p:pic>
          <p:nvPicPr>
            <p:cNvPr id="21" name="Picture 4" descr="C:\Users\cheung\AppData\Local\Temp\SNAGHTMLab552d8.PNG">
              <a:extLst>
                <a:ext uri="{FF2B5EF4-FFF2-40B4-BE49-F238E27FC236}">
                  <a16:creationId xmlns:a16="http://schemas.microsoft.com/office/drawing/2014/main" id="{B76BDA25-1191-479C-B290-AA49AAA22F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9778" y="0"/>
              <a:ext cx="642224" cy="642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06D2B79C-6F59-495A-8EEA-29994B636F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689" y="0"/>
              <a:ext cx="644419" cy="641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C:\Users\cheung\AppData\Local\Temp\SNAGHTMLb14d0a1.PNG">
              <a:extLst>
                <a:ext uri="{FF2B5EF4-FFF2-40B4-BE49-F238E27FC236}">
                  <a16:creationId xmlns:a16="http://schemas.microsoft.com/office/drawing/2014/main" id="{C5DD2689-531E-4B1D-A4A0-52BE73A5B6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8061" y="0"/>
              <a:ext cx="641419" cy="644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59369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A611C9-C6F3-4B71-A2C1-01E79BCF1C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55"/>
          <a:stretch/>
        </p:blipFill>
        <p:spPr>
          <a:xfrm>
            <a:off x="111762" y="749519"/>
            <a:ext cx="8727437" cy="566257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11AD3A7-9A8F-4EA7-BBE6-D8EE4EF4CDE8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95987C3-0E8A-4AFB-9865-5CAC06AA19CC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C8740AB-3D83-4AB5-B49A-31F83BC6C138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1A74F8D-4269-4A9D-B090-74D9501A6900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1D5733B-90CA-4B2B-9448-B78B66A9CA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2286CFD7-E876-40B6-A2C0-BE3A3C66EF19}"/>
                  </a:ext>
                </a:extLst>
              </p:cNvPr>
              <p:cNvPicPr preferRelativeResize="0"/>
              <p:nvPr/>
            </p:nvPicPr>
            <p:blipFill rotWithShape="1">
              <a:blip r:embed="rId5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5DBF568-9AD9-480F-BA92-47A5851AC274}"/>
                </a:ext>
              </a:extLst>
            </p:cNvPr>
            <p:cNvSpPr/>
            <p:nvPr/>
          </p:nvSpPr>
          <p:spPr>
            <a:xfrm>
              <a:off x="241729" y="-2880"/>
              <a:ext cx="470192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SDK ENHANCEMENTS </a:t>
              </a:r>
              <a:endParaRPr lang="en-US" sz="32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B478B8-747B-481B-9D3E-6FDE1C52386F}"/>
              </a:ext>
            </a:extLst>
          </p:cNvPr>
          <p:cNvGrpSpPr/>
          <p:nvPr/>
        </p:nvGrpSpPr>
        <p:grpSpPr>
          <a:xfrm>
            <a:off x="7579778" y="0"/>
            <a:ext cx="1549702" cy="644263"/>
            <a:chOff x="7579778" y="0"/>
            <a:chExt cx="1549702" cy="644263"/>
          </a:xfrm>
        </p:grpSpPr>
        <p:pic>
          <p:nvPicPr>
            <p:cNvPr id="21" name="Picture 4" descr="C:\Users\cheung\AppData\Local\Temp\SNAGHTMLab552d8.PNG">
              <a:extLst>
                <a:ext uri="{FF2B5EF4-FFF2-40B4-BE49-F238E27FC236}">
                  <a16:creationId xmlns:a16="http://schemas.microsoft.com/office/drawing/2014/main" id="{25238974-20CB-4D3D-9289-C7828F5E5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9778" y="0"/>
              <a:ext cx="642224" cy="642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C5886BD9-2230-49B1-B25A-E1822B1FDD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689" y="0"/>
              <a:ext cx="644419" cy="641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C:\Users\cheung\AppData\Local\Temp\SNAGHTMLb14d0a1.PNG">
              <a:extLst>
                <a:ext uri="{FF2B5EF4-FFF2-40B4-BE49-F238E27FC236}">
                  <a16:creationId xmlns:a16="http://schemas.microsoft.com/office/drawing/2014/main" id="{0B20BDDE-5A17-41DD-9760-0391A12584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8061" y="0"/>
              <a:ext cx="641419" cy="644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296528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90869C2-3977-4271-B47F-317CD0EDCE5F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B91E839-0DEB-4A5C-A5DD-D0317D33E17E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D3A6A40-BDF6-45F3-B1C9-0D0720A78378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66CE873-F9D8-4A5C-B5A0-FB2B0688A22F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09521DF-8725-416D-B6D1-EA9E9813A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9ECF9406-F2FC-49E0-9239-485BA5E05E89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F69A6F-489F-4557-86BE-8077D6253FA9}"/>
                </a:ext>
              </a:extLst>
            </p:cNvPr>
            <p:cNvSpPr/>
            <p:nvPr/>
          </p:nvSpPr>
          <p:spPr>
            <a:xfrm>
              <a:off x="241729" y="-2880"/>
              <a:ext cx="351250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VNF SDK Impacts</a:t>
              </a:r>
              <a:endParaRPr lang="en-US" sz="3200" dirty="0"/>
            </a:p>
          </p:txBody>
        </p:sp>
      </p:grp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B063276C-5DD5-4402-A996-4790A0BB8984}"/>
              </a:ext>
            </a:extLst>
          </p:cNvPr>
          <p:cNvSpPr txBox="1">
            <a:spLocks/>
          </p:cNvSpPr>
          <p:nvPr/>
        </p:nvSpPr>
        <p:spPr>
          <a:xfrm>
            <a:off x="0" y="854075"/>
            <a:ext cx="8664576" cy="43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VNFSDK-337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Supporting PNF package onboarding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6"/>
              </a:rPr>
              <a:t>VNFSDK-338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Project scope to include PNF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7"/>
              </a:rPr>
              <a:t>VNFSDK-339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 CSAR structure based SOL004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8"/>
              </a:rPr>
              <a:t>VNFSDK-340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PNF manifest file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9"/>
              </a:rPr>
              <a:t>VNFSDK-341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PNFD validation based on SOL001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10"/>
              </a:rPr>
              <a:t>VNFSDK-342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 packaging security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11"/>
              </a:rPr>
              <a:t>VNFSDK-343</a:t>
            </a: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Enhancement of the test on PNF package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529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PLATFORM MODEL / MODELING A SERVICE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5B5A9B-1E65-4395-B15A-8BFA3585F432}"/>
              </a:ext>
            </a:extLst>
          </p:cNvPr>
          <p:cNvSpPr/>
          <p:nvPr/>
        </p:nvSpPr>
        <p:spPr>
          <a:xfrm>
            <a:off x="6751459" y="617593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A688AA-CC5C-4CFC-9881-3E77D3D459CD}"/>
              </a:ext>
            </a:extLst>
          </p:cNvPr>
          <p:cNvSpPr txBox="1"/>
          <p:nvPr/>
        </p:nvSpPr>
        <p:spPr>
          <a:xfrm>
            <a:off x="6694647" y="6191619"/>
            <a:ext cx="156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Service Designer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C8B4F3-9E2D-49EE-9925-1A9856F14F7A}"/>
              </a:ext>
            </a:extLst>
          </p:cNvPr>
          <p:cNvSpPr/>
          <p:nvPr/>
        </p:nvSpPr>
        <p:spPr>
          <a:xfrm>
            <a:off x="6762586" y="5250295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A5E3877-16E5-4107-8E57-E99DB1FCA0A7}"/>
              </a:ext>
            </a:extLst>
          </p:cNvPr>
          <p:cNvSpPr txBox="1"/>
          <p:nvPr/>
        </p:nvSpPr>
        <p:spPr>
          <a:xfrm>
            <a:off x="6705774" y="5265982"/>
            <a:ext cx="149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Platform Model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1696958-CA3F-45DF-94B5-E3B162922C5B}"/>
              </a:ext>
            </a:extLst>
          </p:cNvPr>
          <p:cNvSpPr/>
          <p:nvPr/>
        </p:nvSpPr>
        <p:spPr>
          <a:xfrm>
            <a:off x="6753814" y="5692544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3D0615-426A-4029-9030-61CA303E2936}"/>
              </a:ext>
            </a:extLst>
          </p:cNvPr>
          <p:cNvSpPr txBox="1"/>
          <p:nvPr/>
        </p:nvSpPr>
        <p:spPr>
          <a:xfrm>
            <a:off x="6684302" y="5740801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Design Time</a:t>
            </a:r>
          </a:p>
        </p:txBody>
      </p:sp>
      <p:pic>
        <p:nvPicPr>
          <p:cNvPr id="34" name="Picture 2" descr="C:\Users\cheung\AppData\Local\Temp\SNAGHTMLa9914bf.PNG">
            <a:extLst>
              <a:ext uri="{FF2B5EF4-FFF2-40B4-BE49-F238E27FC236}">
                <a16:creationId xmlns:a16="http://schemas.microsoft.com/office/drawing/2014/main" id="{98DF57E2-61B7-49BE-AF93-255BDD3EF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373" y="6174746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C:\Users\cheung\AppData\Local\Temp\SNAGHTMLb2abe0b.PNG">
            <a:extLst>
              <a:ext uri="{FF2B5EF4-FFF2-40B4-BE49-F238E27FC236}">
                <a16:creationId xmlns:a16="http://schemas.microsoft.com/office/drawing/2014/main" id="{DC6603D8-6BE3-421C-ADD9-5D9722FC8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888" y="5246711"/>
            <a:ext cx="427334" cy="42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2" descr="C:\Users\cheung\AppData\Local\Temp\SNAGHTML30848b2.PNG">
            <a:extLst>
              <a:ext uri="{FF2B5EF4-FFF2-40B4-BE49-F238E27FC236}">
                <a16:creationId xmlns:a16="http://schemas.microsoft.com/office/drawing/2014/main" id="{7F68BB1B-DF92-4C89-86B7-3EC38E2EB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054" y="5700556"/>
            <a:ext cx="422636" cy="42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heung\AppData\Local\Temp\SNAGHTMLa9914bf.PNG">
            <a:extLst>
              <a:ext uri="{FF2B5EF4-FFF2-40B4-BE49-F238E27FC236}">
                <a16:creationId xmlns:a16="http://schemas.microsoft.com/office/drawing/2014/main" id="{FA2CDCB8-AF3B-41C3-B0FD-E5ECAD7FA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31" y="3140770"/>
            <a:ext cx="1591239" cy="159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C:\Users\cheung\AppData\Local\Temp\SNAGHTMLb2abe0b.PNG">
            <a:extLst>
              <a:ext uri="{FF2B5EF4-FFF2-40B4-BE49-F238E27FC236}">
                <a16:creationId xmlns:a16="http://schemas.microsoft.com/office/drawing/2014/main" id="{EEB9E054-6265-4CDF-9529-F4DD63D5B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055" y="3139681"/>
            <a:ext cx="1589245" cy="159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2" descr="C:\Users\cheung\AppData\Local\Temp\SNAGHTML30848b2.PNG">
            <a:extLst>
              <a:ext uri="{FF2B5EF4-FFF2-40B4-BE49-F238E27FC236}">
                <a16:creationId xmlns:a16="http://schemas.microsoft.com/office/drawing/2014/main" id="{91E64502-A016-42AC-95F2-9767DFAAC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890" y="3146605"/>
            <a:ext cx="1589245" cy="159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3073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4055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 Data Model</a:t>
            </a:r>
            <a:endParaRPr lang="en-US" sz="32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2F970F-6DEA-4372-8E6F-929ED1E62EC2}"/>
              </a:ext>
            </a:extLst>
          </p:cNvPr>
          <p:cNvGrpSpPr/>
          <p:nvPr/>
        </p:nvGrpSpPr>
        <p:grpSpPr>
          <a:xfrm>
            <a:off x="5446322" y="1795312"/>
            <a:ext cx="1703535" cy="747475"/>
            <a:chOff x="2335426" y="2514837"/>
            <a:chExt cx="1703535" cy="825263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E6FB501-9B31-4BFC-B67C-690DE76FC236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2CAFBE4-D9CC-4B33-9D26-6393684EF297}"/>
                </a:ext>
              </a:extLst>
            </p:cNvPr>
            <p:cNvSpPr txBox="1"/>
            <p:nvPr/>
          </p:nvSpPr>
          <p:spPr>
            <a:xfrm>
              <a:off x="2713799" y="2696668"/>
              <a:ext cx="951543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Service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802052-62F3-4C60-A261-AD64E77457C2}"/>
              </a:ext>
            </a:extLst>
          </p:cNvPr>
          <p:cNvGrpSpPr/>
          <p:nvPr/>
        </p:nvGrpSpPr>
        <p:grpSpPr>
          <a:xfrm>
            <a:off x="2320501" y="950323"/>
            <a:ext cx="1703535" cy="747476"/>
            <a:chOff x="2335426" y="2514837"/>
            <a:chExt cx="1703535" cy="82526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093C6E0-3EA5-4C75-9CCC-4117DEAD9A0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D8551E-A8B6-4904-8352-52DEACEFFD7F}"/>
                </a:ext>
              </a:extLst>
            </p:cNvPr>
            <p:cNvSpPr txBox="1"/>
            <p:nvPr/>
          </p:nvSpPr>
          <p:spPr>
            <a:xfrm>
              <a:off x="2434464" y="2542430"/>
              <a:ext cx="1510221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TOSCA Root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Node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DDF082-BDE2-4B93-A0AB-E8C059564B11}"/>
              </a:ext>
            </a:extLst>
          </p:cNvPr>
          <p:cNvGrpSpPr/>
          <p:nvPr/>
        </p:nvGrpSpPr>
        <p:grpSpPr>
          <a:xfrm>
            <a:off x="4888664" y="3685281"/>
            <a:ext cx="1703535" cy="747475"/>
            <a:chOff x="2335426" y="2514837"/>
            <a:chExt cx="1703535" cy="82526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D1E67A7-9D19-4ED8-A04B-836BC62CE5A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6912EA9-CD9F-48F7-A6E0-A83CC50DC044}"/>
                </a:ext>
              </a:extLst>
            </p:cNvPr>
            <p:cNvSpPr txBox="1"/>
            <p:nvPr/>
          </p:nvSpPr>
          <p:spPr>
            <a:xfrm>
              <a:off x="2878429" y="2681339"/>
              <a:ext cx="62228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804CFB-4819-42C1-A267-089426E82382}"/>
              </a:ext>
            </a:extLst>
          </p:cNvPr>
          <p:cNvGrpSpPr/>
          <p:nvPr/>
        </p:nvGrpSpPr>
        <p:grpSpPr>
          <a:xfrm>
            <a:off x="7094265" y="3692547"/>
            <a:ext cx="1703535" cy="747475"/>
            <a:chOff x="2335426" y="2514837"/>
            <a:chExt cx="1703535" cy="825263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95618F5-50F6-4F90-A77C-DF4EB6A67F4B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1D542F9-DF67-4CEE-BD88-CBE11F4A6026}"/>
                </a:ext>
              </a:extLst>
            </p:cNvPr>
            <p:cNvSpPr txBox="1"/>
            <p:nvPr/>
          </p:nvSpPr>
          <p:spPr>
            <a:xfrm>
              <a:off x="2736565" y="2519310"/>
              <a:ext cx="90601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Link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F97891-35F6-45C7-B0EF-96130A301F1C}"/>
              </a:ext>
            </a:extLst>
          </p:cNvPr>
          <p:cNvGrpSpPr/>
          <p:nvPr/>
        </p:nvGrpSpPr>
        <p:grpSpPr>
          <a:xfrm>
            <a:off x="2375712" y="3688940"/>
            <a:ext cx="1703535" cy="747475"/>
            <a:chOff x="2335426" y="2514837"/>
            <a:chExt cx="1703535" cy="825263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14B6B2A5-8E5E-458C-A3DC-EBCAE4730CBE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E48287-7D40-4069-9405-79212F3D93E1}"/>
                </a:ext>
              </a:extLst>
            </p:cNvPr>
            <p:cNvSpPr txBox="1"/>
            <p:nvPr/>
          </p:nvSpPr>
          <p:spPr>
            <a:xfrm>
              <a:off x="2886445" y="2686327"/>
              <a:ext cx="60625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1966685-B621-47BE-947B-225D373AF4A3}"/>
              </a:ext>
            </a:extLst>
          </p:cNvPr>
          <p:cNvGrpSpPr/>
          <p:nvPr/>
        </p:nvGrpSpPr>
        <p:grpSpPr>
          <a:xfrm>
            <a:off x="567827" y="3685280"/>
            <a:ext cx="1703535" cy="747475"/>
            <a:chOff x="2335426" y="2514837"/>
            <a:chExt cx="1703535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533A9751-9B03-4185-ADB5-04BC823A072C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235FF56-C3AA-4C8E-9C28-0409B5419DBB}"/>
                </a:ext>
              </a:extLst>
            </p:cNvPr>
            <p:cNvSpPr txBox="1"/>
            <p:nvPr/>
          </p:nvSpPr>
          <p:spPr>
            <a:xfrm>
              <a:off x="2490504" y="2519310"/>
              <a:ext cx="13981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Connection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Point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1565671-7DBC-4088-B9EC-D5733903C3A2}"/>
              </a:ext>
            </a:extLst>
          </p:cNvPr>
          <p:cNvGrpSpPr/>
          <p:nvPr/>
        </p:nvGrpSpPr>
        <p:grpSpPr>
          <a:xfrm>
            <a:off x="4331714" y="5353863"/>
            <a:ext cx="1956173" cy="747475"/>
            <a:chOff x="2967598" y="4892427"/>
            <a:chExt cx="1956173" cy="7474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70E7B81-94E3-4DDA-8043-92CB0CC67522}"/>
                </a:ext>
              </a:extLst>
            </p:cNvPr>
            <p:cNvGrpSpPr/>
            <p:nvPr/>
          </p:nvGrpSpPr>
          <p:grpSpPr>
            <a:xfrm>
              <a:off x="3220236" y="4892427"/>
              <a:ext cx="1703535" cy="747475"/>
              <a:chOff x="2335426" y="2514837"/>
              <a:chExt cx="1703535" cy="825263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2EBEF928-6038-4310-A74E-EE46A1C35002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FE8ECF0-5C22-443F-91E8-9FE51781EC9B}"/>
                  </a:ext>
                </a:extLst>
              </p:cNvPr>
              <p:cNvSpPr txBox="1"/>
              <p:nvPr/>
            </p:nvSpPr>
            <p:spPr>
              <a:xfrm>
                <a:off x="2472452" y="2519310"/>
                <a:ext cx="1434240" cy="781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NF</a:t>
                </a:r>
              </a:p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Component</a:t>
                </a: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66D7BDF-61A5-4C0E-990E-825A120481B7}"/>
                </a:ext>
              </a:extLst>
            </p:cNvPr>
            <p:cNvSpPr/>
            <p:nvPr/>
          </p:nvSpPr>
          <p:spPr>
            <a:xfrm>
              <a:off x="2967598" y="5009837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CD7BD28-C52D-4712-9C5A-31399A876F42}"/>
                </a:ext>
              </a:extLst>
            </p:cNvPr>
            <p:cNvSpPr/>
            <p:nvPr/>
          </p:nvSpPr>
          <p:spPr>
            <a:xfrm>
              <a:off x="2967598" y="5337154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7C39705-6FE6-4C6D-8BF1-C5CF35A32694}"/>
              </a:ext>
            </a:extLst>
          </p:cNvPr>
          <p:cNvSpPr/>
          <p:nvPr/>
        </p:nvSpPr>
        <p:spPr>
          <a:xfrm>
            <a:off x="3015696" y="1704055"/>
            <a:ext cx="313143" cy="246137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6409EC5-5F49-4413-BC8F-D02C983608EB}"/>
              </a:ext>
            </a:extLst>
          </p:cNvPr>
          <p:cNvSpPr/>
          <p:nvPr/>
        </p:nvSpPr>
        <p:spPr>
          <a:xfrm>
            <a:off x="5550437" y="4448859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B5FD08A6-8ACB-4020-8FBD-9B5CD431B440}"/>
              </a:ext>
            </a:extLst>
          </p:cNvPr>
          <p:cNvSpPr/>
          <p:nvPr/>
        </p:nvSpPr>
        <p:spPr>
          <a:xfrm>
            <a:off x="6141517" y="2564186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Diamond 36">
            <a:extLst>
              <a:ext uri="{FF2B5EF4-FFF2-40B4-BE49-F238E27FC236}">
                <a16:creationId xmlns:a16="http://schemas.microsoft.com/office/drawing/2014/main" id="{06FA4AD1-F0F5-4D23-BFA6-B1C1FFBA7F19}"/>
              </a:ext>
            </a:extLst>
          </p:cNvPr>
          <p:cNvSpPr/>
          <p:nvPr/>
        </p:nvSpPr>
        <p:spPr>
          <a:xfrm>
            <a:off x="7180095" y="1895164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F0E2D6B8-14E4-41C7-9B1D-74900937C297}"/>
              </a:ext>
            </a:extLst>
          </p:cNvPr>
          <p:cNvCxnSpPr>
            <a:cxnSpLocks/>
            <a:stCxn id="35" idx="2"/>
            <a:endCxn id="30" idx="0"/>
          </p:cNvCxnSpPr>
          <p:nvPr/>
        </p:nvCxnSpPr>
        <p:spPr>
          <a:xfrm rot="5400000">
            <a:off x="5239226" y="4890130"/>
            <a:ext cx="667057" cy="268511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B22D6CBE-2562-42DE-877C-C0AD29C7ADDD}"/>
              </a:ext>
            </a:extLst>
          </p:cNvPr>
          <p:cNvCxnSpPr>
            <a:cxnSpLocks/>
            <a:stCxn id="36" idx="2"/>
            <a:endCxn id="92" idx="0"/>
          </p:cNvCxnSpPr>
          <p:nvPr/>
        </p:nvCxnSpPr>
        <p:spPr>
          <a:xfrm rot="5400000">
            <a:off x="5618582" y="2937475"/>
            <a:ext cx="810799" cy="548217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3C7B0904-2A4D-4BF1-B018-E89CC77E32EE}"/>
              </a:ext>
            </a:extLst>
          </p:cNvPr>
          <p:cNvCxnSpPr>
            <a:cxnSpLocks/>
            <a:stCxn id="37" idx="3"/>
            <a:endCxn id="48" idx="3"/>
          </p:cNvCxnSpPr>
          <p:nvPr/>
        </p:nvCxnSpPr>
        <p:spPr>
          <a:xfrm flipH="1">
            <a:off x="7202954" y="2016163"/>
            <a:ext cx="290284" cy="378340"/>
          </a:xfrm>
          <a:prstGeom prst="bentConnector3">
            <a:avLst>
              <a:gd name="adj1" fmla="val -143282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526876FE-6F0B-415F-92AE-3278BD3FE239}"/>
              </a:ext>
            </a:extLst>
          </p:cNvPr>
          <p:cNvCxnSpPr>
            <a:cxnSpLocks/>
            <a:stCxn id="36" idx="2"/>
            <a:endCxn id="21" idx="0"/>
          </p:cNvCxnSpPr>
          <p:nvPr/>
        </p:nvCxnSpPr>
        <p:spPr>
          <a:xfrm rot="16200000" flipH="1">
            <a:off x="6678044" y="2426229"/>
            <a:ext cx="890414" cy="1650324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3095E67-0565-4608-BDB0-80A892C64526}"/>
              </a:ext>
            </a:extLst>
          </p:cNvPr>
          <p:cNvSpPr/>
          <p:nvPr/>
        </p:nvSpPr>
        <p:spPr>
          <a:xfrm>
            <a:off x="7157235" y="2367787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C815690E-DDA3-42BB-8DF3-3A5560FC3695}"/>
              </a:ext>
            </a:extLst>
          </p:cNvPr>
          <p:cNvCxnSpPr>
            <a:cxnSpLocks/>
            <a:stCxn id="33" idx="3"/>
            <a:endCxn id="56" idx="0"/>
          </p:cNvCxnSpPr>
          <p:nvPr/>
        </p:nvCxnSpPr>
        <p:spPr>
          <a:xfrm rot="16200000" flipH="1">
            <a:off x="3341039" y="1781421"/>
            <a:ext cx="1661210" cy="1998752"/>
          </a:xfrm>
          <a:prstGeom prst="bentConnector3">
            <a:avLst>
              <a:gd name="adj1" fmla="val 86475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8E742B73-C9BB-434A-8762-C581F41996B3}"/>
              </a:ext>
            </a:extLst>
          </p:cNvPr>
          <p:cNvSpPr/>
          <p:nvPr/>
        </p:nvSpPr>
        <p:spPr>
          <a:xfrm>
            <a:off x="5148160" y="3611402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983038C-393A-4FC3-9ED5-ECA04FFA28D0}"/>
              </a:ext>
            </a:extLst>
          </p:cNvPr>
          <p:cNvSpPr/>
          <p:nvPr/>
        </p:nvSpPr>
        <p:spPr>
          <a:xfrm>
            <a:off x="5377743" y="214233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7E500A60-708A-4AB5-AA79-F84F4DC344D2}"/>
              </a:ext>
            </a:extLst>
          </p:cNvPr>
          <p:cNvCxnSpPr>
            <a:cxnSpLocks/>
            <a:stCxn id="33" idx="3"/>
            <a:endCxn id="58" idx="1"/>
          </p:cNvCxnSpPr>
          <p:nvPr/>
        </p:nvCxnSpPr>
        <p:spPr>
          <a:xfrm rot="16200000" flipH="1">
            <a:off x="4165577" y="956882"/>
            <a:ext cx="218857" cy="2205475"/>
          </a:xfrm>
          <a:prstGeom prst="bentConnector2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B762E37-F1D6-440C-82EE-6CE36F8DEB8B}"/>
              </a:ext>
            </a:extLst>
          </p:cNvPr>
          <p:cNvSpPr/>
          <p:nvPr/>
        </p:nvSpPr>
        <p:spPr>
          <a:xfrm>
            <a:off x="7336666" y="363184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64326636-874A-4524-9793-A1E65864736F}"/>
              </a:ext>
            </a:extLst>
          </p:cNvPr>
          <p:cNvCxnSpPr>
            <a:cxnSpLocks/>
            <a:stCxn id="33" idx="3"/>
            <a:endCxn id="62" idx="0"/>
          </p:cNvCxnSpPr>
          <p:nvPr/>
        </p:nvCxnSpPr>
        <p:spPr>
          <a:xfrm rot="16200000" flipH="1">
            <a:off x="4425069" y="697391"/>
            <a:ext cx="1681657" cy="4187258"/>
          </a:xfrm>
          <a:prstGeom prst="bentConnector3">
            <a:avLst>
              <a:gd name="adj1" fmla="val 85377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254320F6-850A-4565-9573-42523F8C887E}"/>
              </a:ext>
            </a:extLst>
          </p:cNvPr>
          <p:cNvSpPr/>
          <p:nvPr/>
        </p:nvSpPr>
        <p:spPr>
          <a:xfrm>
            <a:off x="3157423" y="3621626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2F88906-E7DF-4DFC-9946-01E7CD8D75FD}"/>
              </a:ext>
            </a:extLst>
          </p:cNvPr>
          <p:cNvSpPr/>
          <p:nvPr/>
        </p:nvSpPr>
        <p:spPr>
          <a:xfrm>
            <a:off x="1413607" y="363184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F4FA2343-FEDD-40D4-A6BE-1E86F6D0D70C}"/>
              </a:ext>
            </a:extLst>
          </p:cNvPr>
          <p:cNvCxnSpPr>
            <a:cxnSpLocks/>
            <a:stCxn id="33" idx="3"/>
            <a:endCxn id="69" idx="0"/>
          </p:cNvCxnSpPr>
          <p:nvPr/>
        </p:nvCxnSpPr>
        <p:spPr>
          <a:xfrm rot="16200000" flipH="1">
            <a:off x="2340558" y="2781901"/>
            <a:ext cx="1671434" cy="8015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373A4217-8852-47AB-BFEB-C92B457E62F3}"/>
              </a:ext>
            </a:extLst>
          </p:cNvPr>
          <p:cNvCxnSpPr>
            <a:cxnSpLocks/>
            <a:stCxn id="33" idx="3"/>
            <a:endCxn id="70" idx="0"/>
          </p:cNvCxnSpPr>
          <p:nvPr/>
        </p:nvCxnSpPr>
        <p:spPr>
          <a:xfrm rot="5400000">
            <a:off x="1463540" y="1923120"/>
            <a:ext cx="1681657" cy="1735801"/>
          </a:xfrm>
          <a:prstGeom prst="bentConnector3">
            <a:avLst>
              <a:gd name="adj1" fmla="val 85376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0DCD3520-3AF7-4F93-BD1F-0DF965032587}"/>
              </a:ext>
            </a:extLst>
          </p:cNvPr>
          <p:cNvSpPr/>
          <p:nvPr/>
        </p:nvSpPr>
        <p:spPr>
          <a:xfrm>
            <a:off x="4651437" y="5280548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608F1A9A-528A-4636-BB64-5B1A50F0E228}"/>
              </a:ext>
            </a:extLst>
          </p:cNvPr>
          <p:cNvCxnSpPr>
            <a:cxnSpLocks/>
            <a:stCxn id="33" idx="3"/>
            <a:endCxn id="78" idx="0"/>
          </p:cNvCxnSpPr>
          <p:nvPr/>
        </p:nvCxnSpPr>
        <p:spPr>
          <a:xfrm rot="16200000" flipH="1">
            <a:off x="2258104" y="2864355"/>
            <a:ext cx="3330356" cy="1502029"/>
          </a:xfrm>
          <a:prstGeom prst="bentConnector3">
            <a:avLst>
              <a:gd name="adj1" fmla="val 43312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26FAEFA-99D1-49FE-AC7B-324B0A54DF3B}"/>
              </a:ext>
            </a:extLst>
          </p:cNvPr>
          <p:cNvGrpSpPr/>
          <p:nvPr/>
        </p:nvGrpSpPr>
        <p:grpSpPr>
          <a:xfrm>
            <a:off x="2404558" y="5349490"/>
            <a:ext cx="1703535" cy="747475"/>
            <a:chOff x="2335426" y="2514837"/>
            <a:chExt cx="1703535" cy="825263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3E42C456-BA99-4A87-B1FB-17A6EAD567E6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84BA09B-7E91-4413-A61F-D36A2815CDE6}"/>
                </a:ext>
              </a:extLst>
            </p:cNvPr>
            <p:cNvSpPr txBox="1"/>
            <p:nvPr/>
          </p:nvSpPr>
          <p:spPr>
            <a:xfrm>
              <a:off x="2633592" y="2716295"/>
              <a:ext cx="1111971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Complex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EB47549-5D42-4FCB-9E17-087831E56373}"/>
              </a:ext>
            </a:extLst>
          </p:cNvPr>
          <p:cNvSpPr txBox="1"/>
          <p:nvPr/>
        </p:nvSpPr>
        <p:spPr>
          <a:xfrm>
            <a:off x="581192" y="4400927"/>
            <a:ext cx="918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Ports / NICs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7511669-3739-4065-A287-2ECA8425F873}"/>
              </a:ext>
            </a:extLst>
          </p:cNvPr>
          <p:cNvSpPr txBox="1"/>
          <p:nvPr/>
        </p:nvSpPr>
        <p:spPr>
          <a:xfrm>
            <a:off x="7201687" y="4397217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Connectivity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7F08E36-8C6F-4716-A98E-79EC78E60090}"/>
              </a:ext>
            </a:extLst>
          </p:cNvPr>
          <p:cNvCxnSpPr>
            <a:cxnSpLocks/>
            <a:stCxn id="66" idx="2"/>
            <a:endCxn id="65" idx="0"/>
          </p:cNvCxnSpPr>
          <p:nvPr/>
        </p:nvCxnSpPr>
        <p:spPr>
          <a:xfrm rot="5400000">
            <a:off x="4050508" y="4061198"/>
            <a:ext cx="809163" cy="1642912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980BEA48-B8E7-40C9-8F7D-372D2F6550A9}"/>
              </a:ext>
            </a:extLst>
          </p:cNvPr>
          <p:cNvSpPr/>
          <p:nvPr/>
        </p:nvSpPr>
        <p:spPr>
          <a:xfrm>
            <a:off x="3610773" y="5287236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52DF60-D2DA-4E4A-A27E-433C3A865269}"/>
              </a:ext>
            </a:extLst>
          </p:cNvPr>
          <p:cNvSpPr/>
          <p:nvPr/>
        </p:nvSpPr>
        <p:spPr>
          <a:xfrm>
            <a:off x="5253685" y="4424642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C10331B-E0A9-411F-AB9A-3783264E5830}"/>
              </a:ext>
            </a:extLst>
          </p:cNvPr>
          <p:cNvSpPr/>
          <p:nvPr/>
        </p:nvSpPr>
        <p:spPr>
          <a:xfrm>
            <a:off x="3083117" y="5284660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14837F3-E7DE-4F76-BE8E-0A63A4318864}"/>
              </a:ext>
            </a:extLst>
          </p:cNvPr>
          <p:cNvSpPr/>
          <p:nvPr/>
        </p:nvSpPr>
        <p:spPr>
          <a:xfrm>
            <a:off x="3230134" y="442214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EB4FA173-7294-4674-9014-F653804EC052}"/>
              </a:ext>
            </a:extLst>
          </p:cNvPr>
          <p:cNvCxnSpPr>
            <a:cxnSpLocks/>
            <a:stCxn id="68" idx="2"/>
            <a:endCxn id="67" idx="0"/>
          </p:cNvCxnSpPr>
          <p:nvPr/>
        </p:nvCxnSpPr>
        <p:spPr>
          <a:xfrm rot="5400000">
            <a:off x="2774943" y="4806609"/>
            <a:ext cx="809086" cy="147017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B39F865-B983-4DEA-8AFD-80CE131AC4DB}"/>
              </a:ext>
            </a:extLst>
          </p:cNvPr>
          <p:cNvSpPr txBox="1"/>
          <p:nvPr/>
        </p:nvSpPr>
        <p:spPr>
          <a:xfrm>
            <a:off x="5475725" y="33915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1180CA4-869C-4217-8E4B-8A40167AB642}"/>
              </a:ext>
            </a:extLst>
          </p:cNvPr>
          <p:cNvSpPr txBox="1"/>
          <p:nvPr/>
        </p:nvSpPr>
        <p:spPr>
          <a:xfrm>
            <a:off x="6004516" y="2707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DFF7B0A-EEA7-4C87-B7B9-14DFCDA9C9BA}"/>
              </a:ext>
            </a:extLst>
          </p:cNvPr>
          <p:cNvSpPr txBox="1"/>
          <p:nvPr/>
        </p:nvSpPr>
        <p:spPr>
          <a:xfrm>
            <a:off x="6315246" y="26939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48CFB0-CA47-48B7-A9D7-0F0EFA9F69CB}"/>
              </a:ext>
            </a:extLst>
          </p:cNvPr>
          <p:cNvSpPr txBox="1"/>
          <p:nvPr/>
        </p:nvSpPr>
        <p:spPr>
          <a:xfrm>
            <a:off x="4652754" y="37083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84BE0FC-112E-476A-93B4-97C75F86C80E}"/>
              </a:ext>
            </a:extLst>
          </p:cNvPr>
          <p:cNvSpPr txBox="1"/>
          <p:nvPr/>
        </p:nvSpPr>
        <p:spPr>
          <a:xfrm>
            <a:off x="7946032" y="3382591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5B95BD-4339-45DF-A942-4B9A81D035CE}"/>
              </a:ext>
            </a:extLst>
          </p:cNvPr>
          <p:cNvSpPr txBox="1"/>
          <p:nvPr/>
        </p:nvSpPr>
        <p:spPr>
          <a:xfrm>
            <a:off x="4024036" y="3692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B4F34E-3DE0-472E-888F-982439985A64}"/>
              </a:ext>
            </a:extLst>
          </p:cNvPr>
          <p:cNvSpPr/>
          <p:nvPr/>
        </p:nvSpPr>
        <p:spPr>
          <a:xfrm>
            <a:off x="1844787" y="361698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A7A2A75-3B39-4435-B1B8-5668B854552A}"/>
              </a:ext>
            </a:extLst>
          </p:cNvPr>
          <p:cNvSpPr/>
          <p:nvPr/>
        </p:nvSpPr>
        <p:spPr>
          <a:xfrm>
            <a:off x="5336702" y="363611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1CB09799-26F0-451E-BB7C-F97093F35645}"/>
              </a:ext>
            </a:extLst>
          </p:cNvPr>
          <p:cNvCxnSpPr>
            <a:cxnSpLocks/>
            <a:stCxn id="82" idx="0"/>
            <a:endCxn id="81" idx="0"/>
          </p:cNvCxnSpPr>
          <p:nvPr/>
        </p:nvCxnSpPr>
        <p:spPr>
          <a:xfrm rot="16200000" flipV="1">
            <a:off x="3604040" y="1880590"/>
            <a:ext cx="19130" cy="3491915"/>
          </a:xfrm>
          <a:prstGeom prst="bentConnector3">
            <a:avLst>
              <a:gd name="adj1" fmla="val 2467292"/>
            </a:avLst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D374C447-FA29-4728-BBCB-5B1C109B82CD}"/>
              </a:ext>
            </a:extLst>
          </p:cNvPr>
          <p:cNvSpPr/>
          <p:nvPr/>
        </p:nvSpPr>
        <p:spPr>
          <a:xfrm>
            <a:off x="7510004" y="3610375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DA69CCA-2B59-4BFB-8F50-0F5F00FB0D07}"/>
              </a:ext>
            </a:extLst>
          </p:cNvPr>
          <p:cNvSpPr/>
          <p:nvPr/>
        </p:nvSpPr>
        <p:spPr>
          <a:xfrm>
            <a:off x="1683913" y="3624416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927A3353-7A5D-45B0-AE8D-844388BE7837}"/>
              </a:ext>
            </a:extLst>
          </p:cNvPr>
          <p:cNvCxnSpPr>
            <a:cxnSpLocks/>
            <a:stCxn id="89" idx="0"/>
            <a:endCxn id="90" idx="0"/>
          </p:cNvCxnSpPr>
          <p:nvPr/>
        </p:nvCxnSpPr>
        <p:spPr>
          <a:xfrm rot="16200000" flipH="1" flipV="1">
            <a:off x="4612798" y="704349"/>
            <a:ext cx="14041" cy="5826091"/>
          </a:xfrm>
          <a:prstGeom prst="bentConnector3">
            <a:avLst>
              <a:gd name="adj1" fmla="val -4260687"/>
            </a:avLst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DC5407E-1291-4E5A-818E-854E5B83105D}"/>
              </a:ext>
            </a:extLst>
          </p:cNvPr>
          <p:cNvSpPr txBox="1"/>
          <p:nvPr/>
        </p:nvSpPr>
        <p:spPr>
          <a:xfrm>
            <a:off x="3065268" y="6269337"/>
            <a:ext cx="2368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Design time view of a service</a:t>
            </a:r>
          </a:p>
          <a:p>
            <a:r>
              <a:rPr lang="en-US" sz="1200" dirty="0"/>
              <a:t>Internal representation of a model</a:t>
            </a:r>
          </a:p>
          <a:p>
            <a:r>
              <a:rPr lang="en-US" sz="1200" dirty="0"/>
              <a:t>Onboarding Model &gt; SDC produces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AC8F9B6-311D-4718-9C46-213E8638F100}"/>
              </a:ext>
            </a:extLst>
          </p:cNvPr>
          <p:cNvGrpSpPr/>
          <p:nvPr/>
        </p:nvGrpSpPr>
        <p:grpSpPr>
          <a:xfrm>
            <a:off x="7633953" y="8510"/>
            <a:ext cx="1475814" cy="645671"/>
            <a:chOff x="7633953" y="8510"/>
            <a:chExt cx="1475814" cy="645671"/>
          </a:xfrm>
        </p:grpSpPr>
        <p:pic>
          <p:nvPicPr>
            <p:cNvPr id="85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59AB5A09-28E0-4994-AB14-A3E911F812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2BD0C57C-4CEA-4E69-B2F2-2B250C47A3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0DC4034A-8933-4B0B-B0AA-AE7208BCA8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5348" y="8510"/>
              <a:ext cx="644419" cy="645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31D0C813-A237-4EB9-B4E4-1B858AFBE364}"/>
              </a:ext>
            </a:extLst>
          </p:cNvPr>
          <p:cNvCxnSpPr>
            <a:cxnSpLocks/>
            <a:stCxn id="101" idx="2"/>
            <a:endCxn id="95" idx="0"/>
          </p:cNvCxnSpPr>
          <p:nvPr/>
        </p:nvCxnSpPr>
        <p:spPr>
          <a:xfrm rot="5400000">
            <a:off x="4218613" y="2056501"/>
            <a:ext cx="781371" cy="2376590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535AD194-25CD-4B8C-B745-F4FC964603D6}"/>
              </a:ext>
            </a:extLst>
          </p:cNvPr>
          <p:cNvSpPr/>
          <p:nvPr/>
        </p:nvSpPr>
        <p:spPr>
          <a:xfrm>
            <a:off x="5727012" y="361698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ED94A2C-0B27-420C-826C-F9C07EDC8266}"/>
              </a:ext>
            </a:extLst>
          </p:cNvPr>
          <p:cNvSpPr/>
          <p:nvPr/>
        </p:nvSpPr>
        <p:spPr>
          <a:xfrm>
            <a:off x="6283343" y="2813534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272314B-6F14-405C-AD2B-9CB5A908E02F}"/>
              </a:ext>
            </a:extLst>
          </p:cNvPr>
          <p:cNvSpPr/>
          <p:nvPr/>
        </p:nvSpPr>
        <p:spPr>
          <a:xfrm>
            <a:off x="3398143" y="3635482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C59503D-B1C5-4502-AE04-24056C5A9070}"/>
              </a:ext>
            </a:extLst>
          </p:cNvPr>
          <p:cNvSpPr txBox="1"/>
          <p:nvPr/>
        </p:nvSpPr>
        <p:spPr>
          <a:xfrm>
            <a:off x="3577998" y="4884879"/>
            <a:ext cx="1005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Compute Host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3CC9EF04-7ABE-4286-86A6-6A57F453EB51}"/>
              </a:ext>
            </a:extLst>
          </p:cNvPr>
          <p:cNvSpPr/>
          <p:nvPr/>
        </p:nvSpPr>
        <p:spPr>
          <a:xfrm>
            <a:off x="5643921" y="2551331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135A18E-8D14-49BF-A79B-CA82FD12CA88}"/>
              </a:ext>
            </a:extLst>
          </p:cNvPr>
          <p:cNvSpPr/>
          <p:nvPr/>
        </p:nvSpPr>
        <p:spPr>
          <a:xfrm>
            <a:off x="5774733" y="2800680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704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B781207-3ACF-4823-918B-C9AC53575A16}"/>
              </a:ext>
            </a:extLst>
          </p:cNvPr>
          <p:cNvGrpSpPr/>
          <p:nvPr/>
        </p:nvGrpSpPr>
        <p:grpSpPr>
          <a:xfrm>
            <a:off x="3430933" y="2317550"/>
            <a:ext cx="1703535" cy="747475"/>
            <a:chOff x="2335426" y="2514837"/>
            <a:chExt cx="1703535" cy="825263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C1D846E-56C5-438F-9D5A-71B8008D52C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26D709-3AF6-4D9C-8FAC-A0252E01D0C3}"/>
                </a:ext>
              </a:extLst>
            </p:cNvPr>
            <p:cNvSpPr txBox="1"/>
            <p:nvPr/>
          </p:nvSpPr>
          <p:spPr>
            <a:xfrm>
              <a:off x="2886445" y="2659526"/>
              <a:ext cx="60625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6BDA82-183C-4CEA-918B-A083CDA7AE2D}"/>
              </a:ext>
            </a:extLst>
          </p:cNvPr>
          <p:cNvGrpSpPr/>
          <p:nvPr/>
        </p:nvGrpSpPr>
        <p:grpSpPr>
          <a:xfrm>
            <a:off x="5405970" y="2317550"/>
            <a:ext cx="1703535" cy="747475"/>
            <a:chOff x="2335426" y="2514837"/>
            <a:chExt cx="1703535" cy="82526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09AEA5E-9284-4ED1-BB6C-244E73E24E58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103112-D3DF-4E03-AF9B-D6FFE923FD34}"/>
                </a:ext>
              </a:extLst>
            </p:cNvPr>
            <p:cNvSpPr txBox="1"/>
            <p:nvPr/>
          </p:nvSpPr>
          <p:spPr>
            <a:xfrm>
              <a:off x="2878429" y="2659526"/>
              <a:ext cx="62228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EF11362-B283-4650-8EC3-16BC7A9119E0}"/>
              </a:ext>
            </a:extLst>
          </p:cNvPr>
          <p:cNvGrpSpPr/>
          <p:nvPr/>
        </p:nvGrpSpPr>
        <p:grpSpPr>
          <a:xfrm>
            <a:off x="3415835" y="1195715"/>
            <a:ext cx="1703535" cy="747475"/>
            <a:chOff x="2335426" y="2514837"/>
            <a:chExt cx="1703535" cy="82526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848FDBD0-D545-4745-BFAA-67391953CE0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927657-6A42-423F-9EF8-A0C8B429D7BE}"/>
                </a:ext>
              </a:extLst>
            </p:cNvPr>
            <p:cNvSpPr txBox="1"/>
            <p:nvPr/>
          </p:nvSpPr>
          <p:spPr>
            <a:xfrm>
              <a:off x="2954572" y="2659526"/>
              <a:ext cx="470000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AFC15D6-41A9-461D-94E4-D98DCB116C6A}"/>
              </a:ext>
            </a:extLst>
          </p:cNvPr>
          <p:cNvSpPr txBox="1"/>
          <p:nvPr/>
        </p:nvSpPr>
        <p:spPr>
          <a:xfrm>
            <a:off x="6044846" y="3051448"/>
            <a:ext cx="1406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Capabilities</a:t>
            </a:r>
          </a:p>
          <a:p>
            <a:r>
              <a:rPr lang="en-US" dirty="0"/>
              <a:t>Requirement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4B1D0B-92FD-4322-B7F2-7086D9BA4B2A}"/>
              </a:ext>
            </a:extLst>
          </p:cNvPr>
          <p:cNvSpPr txBox="1"/>
          <p:nvPr/>
        </p:nvSpPr>
        <p:spPr>
          <a:xfrm>
            <a:off x="2128275" y="3062720"/>
            <a:ext cx="1406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Capabilities</a:t>
            </a:r>
          </a:p>
          <a:p>
            <a:r>
              <a:rPr lang="en-US" dirty="0"/>
              <a:t>Requirement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96745D-20B1-4122-9C50-ADB0C9214E9F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887AC8D-463F-4A20-BBBE-08029E7EAF47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09550F4-85A7-4513-BA70-82711F8F026F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84F6560-C768-42FA-B45F-E413B95FE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27" name="Shape 72">
              <a:extLst>
                <a:ext uri="{FF2B5EF4-FFF2-40B4-BE49-F238E27FC236}">
                  <a16:creationId xmlns:a16="http://schemas.microsoft.com/office/drawing/2014/main" id="{1AFD0AEC-8144-4386-A6FF-3460142C0743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3EBDCD25-9890-4FD8-8BD2-DB93C24F6FA9}"/>
              </a:ext>
            </a:extLst>
          </p:cNvPr>
          <p:cNvSpPr/>
          <p:nvPr/>
        </p:nvSpPr>
        <p:spPr>
          <a:xfrm>
            <a:off x="241729" y="-2880"/>
            <a:ext cx="6854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 (Internal) Information Model</a:t>
            </a:r>
            <a:endParaRPr lang="en-US" sz="32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2900B2-EB78-4156-8A2E-DB440961CE17}"/>
              </a:ext>
            </a:extLst>
          </p:cNvPr>
          <p:cNvGrpSpPr/>
          <p:nvPr/>
        </p:nvGrpSpPr>
        <p:grpSpPr>
          <a:xfrm>
            <a:off x="7633953" y="8510"/>
            <a:ext cx="1475814" cy="645671"/>
            <a:chOff x="7633953" y="8510"/>
            <a:chExt cx="1475814" cy="645671"/>
          </a:xfrm>
        </p:grpSpPr>
        <p:pic>
          <p:nvPicPr>
            <p:cNvPr id="31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C88AD29D-0D6C-4E63-AB25-5DE85F4A07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9150FCED-D081-4D35-BBE5-3092139723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3F4874D4-77EE-45AC-96BA-D93B32420A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5348" y="8510"/>
              <a:ext cx="644419" cy="645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A2322B-06A2-4048-9555-B19D155177E0}"/>
              </a:ext>
            </a:extLst>
          </p:cNvPr>
          <p:cNvGrpSpPr/>
          <p:nvPr/>
        </p:nvGrpSpPr>
        <p:grpSpPr>
          <a:xfrm>
            <a:off x="1609097" y="2316398"/>
            <a:ext cx="1703535" cy="747475"/>
            <a:chOff x="2335426" y="2514837"/>
            <a:chExt cx="1703535" cy="825263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2820C133-A45B-4702-A4D1-C1698E2182EE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D43F609-CD9E-4243-98C6-CFDFEF1C6ED9}"/>
                </a:ext>
              </a:extLst>
            </p:cNvPr>
            <p:cNvSpPr txBox="1"/>
            <p:nvPr/>
          </p:nvSpPr>
          <p:spPr>
            <a:xfrm>
              <a:off x="2876826" y="2659526"/>
              <a:ext cx="62549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ANF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F59C79D-B983-4A29-B56A-8B48C44F16C3}"/>
              </a:ext>
            </a:extLst>
          </p:cNvPr>
          <p:cNvSpPr txBox="1"/>
          <p:nvPr/>
        </p:nvSpPr>
        <p:spPr>
          <a:xfrm>
            <a:off x="5652046" y="4243514"/>
            <a:ext cx="2453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Assign [connections pts]</a:t>
            </a:r>
          </a:p>
          <a:p>
            <a:r>
              <a:rPr lang="en-US" dirty="0"/>
              <a:t>Create</a:t>
            </a:r>
          </a:p>
          <a:p>
            <a:r>
              <a:rPr lang="en-US" dirty="0"/>
              <a:t>Configure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F92CFF-984E-49AD-9668-9C3579C5E386}"/>
              </a:ext>
            </a:extLst>
          </p:cNvPr>
          <p:cNvSpPr txBox="1"/>
          <p:nvPr/>
        </p:nvSpPr>
        <p:spPr>
          <a:xfrm>
            <a:off x="2843580" y="4169822"/>
            <a:ext cx="2606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“PNF” </a:t>
            </a:r>
          </a:p>
          <a:p>
            <a:r>
              <a:rPr lang="en-US" dirty="0"/>
              <a:t>Assign (registers)/</a:t>
            </a:r>
            <a:r>
              <a:rPr lang="en-US" dirty="0" err="1"/>
              <a:t>connpts</a:t>
            </a:r>
            <a:endParaRPr lang="en-US" dirty="0"/>
          </a:p>
          <a:p>
            <a:r>
              <a:rPr lang="en-US" dirty="0"/>
              <a:t>Configure</a:t>
            </a:r>
          </a:p>
        </p:txBody>
      </p:sp>
    </p:spTree>
    <p:extLst>
      <p:ext uri="{BB962C8B-B14F-4D97-AF65-F5344CB8AC3E}">
        <p14:creationId xmlns:p14="http://schemas.microsoft.com/office/powerpoint/2010/main" val="15716007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3683FC-E8DF-4A04-AC96-21A4E30336A0}"/>
              </a:ext>
            </a:extLst>
          </p:cNvPr>
          <p:cNvSpPr/>
          <p:nvPr/>
        </p:nvSpPr>
        <p:spPr>
          <a:xfrm>
            <a:off x="241729" y="-2880"/>
            <a:ext cx="6758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 Registration (YAML) Onboarding</a:t>
            </a:r>
            <a:endParaRPr lang="en-US" sz="3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FB4C891-DF6B-48BD-8824-EF039E8114E7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240120A-57AD-4D35-92CD-32959264D1CC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49E0C0E-02D9-4A2E-8924-E3614696308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E1F64B-8828-4952-BDA1-954A8D5AE77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0522F46-DD1F-4408-A2AC-1475C6DFD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66DB2C1B-8BFE-4F85-9079-808A8441233D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7FB8826-5F82-4D86-A6F3-413C82FF1008}"/>
                </a:ext>
              </a:extLst>
            </p:cNvPr>
            <p:cNvSpPr/>
            <p:nvPr/>
          </p:nvSpPr>
          <p:spPr>
            <a:xfrm>
              <a:off x="241729" y="-2880"/>
              <a:ext cx="74805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PNF Descriptor &gt; ONAP Platform Model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70D80B9-F47A-4699-82D0-D848355DE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a9d1b83.PNG">
            <a:extLst>
              <a:ext uri="{FF2B5EF4-FFF2-40B4-BE49-F238E27FC236}">
                <a16:creationId xmlns:a16="http://schemas.microsoft.com/office/drawing/2014/main" id="{CA4AD30B-4015-452C-B8B9-97713772C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375" y="-2880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E4C7A2DC-09B9-460F-8A8E-11876B156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07" y="-4315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cheung\AppData\Local\Temp\SNAGHTML27d24173.PNG">
            <a:extLst>
              <a:ext uri="{FF2B5EF4-FFF2-40B4-BE49-F238E27FC236}">
                <a16:creationId xmlns:a16="http://schemas.microsoft.com/office/drawing/2014/main" id="{E2248CCD-5B3F-4BC7-B26C-4B459CC01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178" y="0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5672B85-4E25-4800-BF77-5A84DBE069A4}"/>
              </a:ext>
            </a:extLst>
          </p:cNvPr>
          <p:cNvSpPr/>
          <p:nvPr/>
        </p:nvSpPr>
        <p:spPr>
          <a:xfrm>
            <a:off x="629152" y="1361034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406E-B0D1-4822-8F86-80972914D424}"/>
              </a:ext>
            </a:extLst>
          </p:cNvPr>
          <p:cNvSpPr txBox="1"/>
          <p:nvPr/>
        </p:nvSpPr>
        <p:spPr>
          <a:xfrm>
            <a:off x="678026" y="1411561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357D4-EAB1-46A9-A2A3-A44D1329720F}"/>
              </a:ext>
            </a:extLst>
          </p:cNvPr>
          <p:cNvSpPr txBox="1"/>
          <p:nvPr/>
        </p:nvSpPr>
        <p:spPr>
          <a:xfrm>
            <a:off x="827265" y="1734485"/>
            <a:ext cx="81785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Properties: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A4154A73-04F2-4859-9447-B931CD0F6EAE}"/>
              </a:ext>
            </a:extLst>
          </p:cNvPr>
          <p:cNvSpPr/>
          <p:nvPr/>
        </p:nvSpPr>
        <p:spPr>
          <a:xfrm>
            <a:off x="280861" y="2215539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10FE8-0EEE-4EAC-9264-DF0352CC69BF}"/>
              </a:ext>
            </a:extLst>
          </p:cNvPr>
          <p:cNvSpPr txBox="1"/>
          <p:nvPr/>
        </p:nvSpPr>
        <p:spPr>
          <a:xfrm>
            <a:off x="495283" y="218131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B75C4AB-92DB-4AC3-9654-98C5FFE0327A}"/>
              </a:ext>
            </a:extLst>
          </p:cNvPr>
          <p:cNvSpPr/>
          <p:nvPr/>
        </p:nvSpPr>
        <p:spPr>
          <a:xfrm>
            <a:off x="159504" y="3020744"/>
            <a:ext cx="1451482" cy="12383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2CAE29-03FD-4A9A-A0E8-DA90500A9CEB}"/>
              </a:ext>
            </a:extLst>
          </p:cNvPr>
          <p:cNvSpPr txBox="1"/>
          <p:nvPr/>
        </p:nvSpPr>
        <p:spPr>
          <a:xfrm>
            <a:off x="241479" y="313788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DependsOn</a:t>
            </a: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19EFF378-3CC1-4488-9369-16E0F447BF1A}"/>
              </a:ext>
            </a:extLst>
          </p:cNvPr>
          <p:cNvSpPr/>
          <p:nvPr/>
        </p:nvSpPr>
        <p:spPr>
          <a:xfrm>
            <a:off x="862642" y="3533961"/>
            <a:ext cx="454025" cy="484273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C6F5CD24-1579-469F-B4D9-28C6140B5A88}"/>
              </a:ext>
            </a:extLst>
          </p:cNvPr>
          <p:cNvSpPr/>
          <p:nvPr/>
        </p:nvSpPr>
        <p:spPr>
          <a:xfrm>
            <a:off x="338811" y="3533962"/>
            <a:ext cx="683539" cy="484273"/>
          </a:xfrm>
          <a:prstGeom prst="homePlat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3E9BCA9-3246-4C96-9F36-7AF994991538}"/>
              </a:ext>
            </a:extLst>
          </p:cNvPr>
          <p:cNvSpPr/>
          <p:nvPr/>
        </p:nvSpPr>
        <p:spPr>
          <a:xfrm>
            <a:off x="140120" y="4460639"/>
            <a:ext cx="1451482" cy="149989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1AD8C8-7C3B-4A46-8519-31EA337AC53E}"/>
              </a:ext>
            </a:extLst>
          </p:cNvPr>
          <p:cNvSpPr txBox="1"/>
          <p:nvPr/>
        </p:nvSpPr>
        <p:spPr>
          <a:xfrm>
            <a:off x="188994" y="4511166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PnfExtCp</a:t>
            </a: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934AFBE3-ECBC-4E93-AEA7-55C664062D84}"/>
              </a:ext>
            </a:extLst>
          </p:cNvPr>
          <p:cNvSpPr/>
          <p:nvPr/>
        </p:nvSpPr>
        <p:spPr>
          <a:xfrm>
            <a:off x="687466" y="4918162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E663D4-0288-4DCC-9642-8CCDEC66DADD}"/>
              </a:ext>
            </a:extLst>
          </p:cNvPr>
          <p:cNvSpPr txBox="1"/>
          <p:nvPr/>
        </p:nvSpPr>
        <p:spPr>
          <a:xfrm>
            <a:off x="901888" y="489918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NODE</a:t>
            </a:r>
          </a:p>
        </p:txBody>
      </p:sp>
      <p:sp>
        <p:nvSpPr>
          <p:cNvPr id="29" name="Arrow: Chevron 28">
            <a:extLst>
              <a:ext uri="{FF2B5EF4-FFF2-40B4-BE49-F238E27FC236}">
                <a16:creationId xmlns:a16="http://schemas.microsoft.com/office/drawing/2014/main" id="{8EE4DC14-AAB3-4F98-BD93-90FA66EC1D76}"/>
              </a:ext>
            </a:extLst>
          </p:cNvPr>
          <p:cNvSpPr/>
          <p:nvPr/>
        </p:nvSpPr>
        <p:spPr>
          <a:xfrm>
            <a:off x="677299" y="5498679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AEFA2D-4628-4DC9-88BA-43404DA8579E}"/>
              </a:ext>
            </a:extLst>
          </p:cNvPr>
          <p:cNvSpPr txBox="1"/>
          <p:nvPr/>
        </p:nvSpPr>
        <p:spPr>
          <a:xfrm>
            <a:off x="723719" y="5476789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3E5D4F46-CA8F-44DC-A47C-CB7A6C6EF152}"/>
              </a:ext>
            </a:extLst>
          </p:cNvPr>
          <p:cNvCxnSpPr>
            <a:cxnSpLocks/>
            <a:stCxn id="27" idx="3"/>
            <a:endCxn id="20" idx="3"/>
          </p:cNvCxnSpPr>
          <p:nvPr/>
        </p:nvCxnSpPr>
        <p:spPr>
          <a:xfrm flipH="1" flipV="1">
            <a:off x="1610986" y="3639917"/>
            <a:ext cx="169287" cy="1402327"/>
          </a:xfrm>
          <a:prstGeom prst="bentConnector3">
            <a:avLst>
              <a:gd name="adj1" fmla="val -735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2A5A3B1D-E047-45C4-972C-5FCB72A20C94}"/>
              </a:ext>
            </a:extLst>
          </p:cNvPr>
          <p:cNvCxnSpPr>
            <a:cxnSpLocks/>
            <a:stCxn id="18" idx="1"/>
            <a:endCxn id="20" idx="0"/>
          </p:cNvCxnSpPr>
          <p:nvPr/>
        </p:nvCxnSpPr>
        <p:spPr>
          <a:xfrm rot="10800000" flipH="1" flipV="1">
            <a:off x="404943" y="2339620"/>
            <a:ext cx="480302" cy="681123"/>
          </a:xfrm>
          <a:prstGeom prst="bentConnector4">
            <a:avLst>
              <a:gd name="adj1" fmla="val -47595"/>
              <a:gd name="adj2" fmla="val 59109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9F013E46-01D7-4725-9D1C-35A6237A574E}"/>
              </a:ext>
            </a:extLst>
          </p:cNvPr>
          <p:cNvSpPr/>
          <p:nvPr/>
        </p:nvSpPr>
        <p:spPr>
          <a:xfrm>
            <a:off x="2269630" y="6013990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CAD519-3449-4C07-8F4F-1DD7C0842C5A}"/>
              </a:ext>
            </a:extLst>
          </p:cNvPr>
          <p:cNvSpPr txBox="1"/>
          <p:nvPr/>
        </p:nvSpPr>
        <p:spPr>
          <a:xfrm>
            <a:off x="2324032" y="5995008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Capabilities</a:t>
            </a:r>
          </a:p>
        </p:txBody>
      </p:sp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5A6C1861-B57F-4AAA-80AC-CF2436893516}"/>
              </a:ext>
            </a:extLst>
          </p:cNvPr>
          <p:cNvSpPr/>
          <p:nvPr/>
        </p:nvSpPr>
        <p:spPr>
          <a:xfrm>
            <a:off x="2259463" y="6309843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97FC461-7A98-4DE2-86E9-94F6DCDF6E6D}"/>
              </a:ext>
            </a:extLst>
          </p:cNvPr>
          <p:cNvSpPr txBox="1"/>
          <p:nvPr/>
        </p:nvSpPr>
        <p:spPr>
          <a:xfrm>
            <a:off x="2326314" y="6281007"/>
            <a:ext cx="1056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Requirements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1D6E51-86A2-4E4F-96FB-F25C1F237FC7}"/>
              </a:ext>
            </a:extLst>
          </p:cNvPr>
          <p:cNvSpPr txBox="1"/>
          <p:nvPr/>
        </p:nvSpPr>
        <p:spPr>
          <a:xfrm>
            <a:off x="2199937" y="5798027"/>
            <a:ext cx="731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LEGEND: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47DDE9B-7ED6-413D-8F03-60589050E645}"/>
              </a:ext>
            </a:extLst>
          </p:cNvPr>
          <p:cNvSpPr/>
          <p:nvPr/>
        </p:nvSpPr>
        <p:spPr>
          <a:xfrm>
            <a:off x="76201" y="694410"/>
            <a:ext cx="2119571" cy="5869598"/>
          </a:xfrm>
          <a:prstGeom prst="roundRect">
            <a:avLst>
              <a:gd name="adj" fmla="val 3631"/>
            </a:avLst>
          </a:prstGeom>
          <a:noFill/>
          <a:ln w="28575"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89A0C5-83BD-46BF-B6F8-EEE481A608AE}"/>
              </a:ext>
            </a:extLst>
          </p:cNvPr>
          <p:cNvSpPr txBox="1"/>
          <p:nvPr/>
        </p:nvSpPr>
        <p:spPr>
          <a:xfrm>
            <a:off x="83283" y="717738"/>
            <a:ext cx="2235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PNFD DESCRIPTOR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085B8F3-7BCA-4D3D-A7A7-B24741947FF6}"/>
              </a:ext>
            </a:extLst>
          </p:cNvPr>
          <p:cNvSpPr/>
          <p:nvPr/>
        </p:nvSpPr>
        <p:spPr>
          <a:xfrm>
            <a:off x="2310268" y="3448188"/>
            <a:ext cx="1141477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BC6BF1-EAB6-46D5-8854-A43036058BC1}"/>
              </a:ext>
            </a:extLst>
          </p:cNvPr>
          <p:cNvSpPr txBox="1"/>
          <p:nvPr/>
        </p:nvSpPr>
        <p:spPr>
          <a:xfrm>
            <a:off x="2359142" y="3498715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 Virtual </a:t>
            </a:r>
          </a:p>
          <a:p>
            <a:r>
              <a:rPr lang="en-US" dirty="0"/>
              <a:t>Link</a:t>
            </a: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27775F81-C051-43DC-B06E-4B3832EB180E}"/>
              </a:ext>
            </a:extLst>
          </p:cNvPr>
          <p:cNvSpPr/>
          <p:nvPr/>
        </p:nvSpPr>
        <p:spPr>
          <a:xfrm>
            <a:off x="2211477" y="4226493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5D72F4-F5BF-4E0A-8D36-3570F8C3E567}"/>
              </a:ext>
            </a:extLst>
          </p:cNvPr>
          <p:cNvSpPr txBox="1"/>
          <p:nvPr/>
        </p:nvSpPr>
        <p:spPr>
          <a:xfrm>
            <a:off x="2263000" y="4207576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VirtualLinkable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056BC7C0-3965-435D-895D-DFF7BAFEB3B0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1770106" y="4350575"/>
            <a:ext cx="565453" cy="1272186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7020E3D-78D3-4751-9C31-B71FC69DA538}"/>
              </a:ext>
            </a:extLst>
          </p:cNvPr>
          <p:cNvSpPr/>
          <p:nvPr/>
        </p:nvSpPr>
        <p:spPr>
          <a:xfrm>
            <a:off x="4488676" y="694410"/>
            <a:ext cx="4579123" cy="5863596"/>
          </a:xfrm>
          <a:prstGeom prst="roundRect">
            <a:avLst>
              <a:gd name="adj" fmla="val 1695"/>
            </a:avLst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D387137F-B4B7-4CD4-9742-CEEC135F8E1B}"/>
              </a:ext>
            </a:extLst>
          </p:cNvPr>
          <p:cNvSpPr/>
          <p:nvPr/>
        </p:nvSpPr>
        <p:spPr>
          <a:xfrm>
            <a:off x="3545764" y="1067588"/>
            <a:ext cx="873338" cy="5194565"/>
          </a:xfrm>
          <a:prstGeom prst="rightArrow">
            <a:avLst>
              <a:gd name="adj1" fmla="val 49526"/>
              <a:gd name="adj2" fmla="val 79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02DDC99-FB91-4BB2-88E1-71B7B06A714A}"/>
              </a:ext>
            </a:extLst>
          </p:cNvPr>
          <p:cNvSpPr txBox="1"/>
          <p:nvPr/>
        </p:nvSpPr>
        <p:spPr>
          <a:xfrm>
            <a:off x="4506331" y="720495"/>
            <a:ext cx="4666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PLATFORM MODEL (INTERNAL MODEL)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63EB456-95DB-421E-92D1-71DDC6DF8474}"/>
              </a:ext>
            </a:extLst>
          </p:cNvPr>
          <p:cNvGrpSpPr/>
          <p:nvPr/>
        </p:nvGrpSpPr>
        <p:grpSpPr>
          <a:xfrm>
            <a:off x="4679205" y="1780893"/>
            <a:ext cx="4248077" cy="1869310"/>
            <a:chOff x="3807471" y="2090015"/>
            <a:chExt cx="5500408" cy="1869310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2EFDF3EC-765A-4C0D-B813-AC1F2233D19A}"/>
                </a:ext>
              </a:extLst>
            </p:cNvPr>
            <p:cNvGrpSpPr/>
            <p:nvPr/>
          </p:nvGrpSpPr>
          <p:grpSpPr>
            <a:xfrm>
              <a:off x="5629307" y="3211850"/>
              <a:ext cx="1703535" cy="747475"/>
              <a:chOff x="2335426" y="2514837"/>
              <a:chExt cx="1703535" cy="825263"/>
            </a:xfrm>
          </p:grpSpPr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E7B7338F-04E9-4B2E-A03C-C22A59986087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DD6EE8DA-280D-41E1-84B3-A3E504FD6384}"/>
                  </a:ext>
                </a:extLst>
              </p:cNvPr>
              <p:cNvSpPr txBox="1"/>
              <p:nvPr/>
            </p:nvSpPr>
            <p:spPr>
              <a:xfrm>
                <a:off x="2886445" y="2659526"/>
                <a:ext cx="606255" cy="441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PNF</a:t>
                </a: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5A2E1CCC-8C90-4161-8E5D-B9EC964268AE}"/>
                </a:ext>
              </a:extLst>
            </p:cNvPr>
            <p:cNvGrpSpPr/>
            <p:nvPr/>
          </p:nvGrpSpPr>
          <p:grpSpPr>
            <a:xfrm>
              <a:off x="7604344" y="3211850"/>
              <a:ext cx="1703535" cy="747475"/>
              <a:chOff x="2335426" y="2514837"/>
              <a:chExt cx="1703535" cy="825263"/>
            </a:xfrm>
          </p:grpSpPr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B016D4DB-BD72-478D-BE08-0D220A6D12BE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2767B3C6-0EE3-43CB-BF81-067E4F535449}"/>
                  </a:ext>
                </a:extLst>
              </p:cNvPr>
              <p:cNvSpPr txBox="1"/>
              <p:nvPr/>
            </p:nvSpPr>
            <p:spPr>
              <a:xfrm>
                <a:off x="2878429" y="2659526"/>
                <a:ext cx="622286" cy="441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VNF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6AEDF8D-DCE9-40EA-9E93-40611B962FDA}"/>
                </a:ext>
              </a:extLst>
            </p:cNvPr>
            <p:cNvGrpSpPr/>
            <p:nvPr/>
          </p:nvGrpSpPr>
          <p:grpSpPr>
            <a:xfrm>
              <a:off x="5614209" y="2090015"/>
              <a:ext cx="1703535" cy="747475"/>
              <a:chOff x="2335426" y="2514837"/>
              <a:chExt cx="1703535" cy="825263"/>
            </a:xfrm>
          </p:grpSpPr>
          <p:sp>
            <p:nvSpPr>
              <p:cNvPr id="133" name="Rectangle: Rounded Corners 132">
                <a:extLst>
                  <a:ext uri="{FF2B5EF4-FFF2-40B4-BE49-F238E27FC236}">
                    <a16:creationId xmlns:a16="http://schemas.microsoft.com/office/drawing/2014/main" id="{04D59E8E-D9B0-42F9-868D-122B7A392217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8C225E1A-3896-464B-BB3C-00768F44ACAA}"/>
                  </a:ext>
                </a:extLst>
              </p:cNvPr>
              <p:cNvSpPr txBox="1"/>
              <p:nvPr/>
            </p:nvSpPr>
            <p:spPr>
              <a:xfrm>
                <a:off x="2954572" y="2659526"/>
                <a:ext cx="470000" cy="441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NF</a:t>
                </a: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CD118EE-8027-49A3-9916-23B69469B3D3}"/>
                </a:ext>
              </a:extLst>
            </p:cNvPr>
            <p:cNvGrpSpPr/>
            <p:nvPr/>
          </p:nvGrpSpPr>
          <p:grpSpPr>
            <a:xfrm>
              <a:off x="3807471" y="3210698"/>
              <a:ext cx="1703535" cy="747475"/>
              <a:chOff x="2335426" y="2514837"/>
              <a:chExt cx="1703535" cy="825263"/>
            </a:xfrm>
          </p:grpSpPr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0A98B2A4-3AA6-42ED-9231-29174FFB7E61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7876214E-7D03-42D1-ABDD-831A8F21AE87}"/>
                  </a:ext>
                </a:extLst>
              </p:cNvPr>
              <p:cNvSpPr txBox="1"/>
              <p:nvPr/>
            </p:nvSpPr>
            <p:spPr>
              <a:xfrm>
                <a:off x="2876826" y="2659526"/>
                <a:ext cx="625492" cy="441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ANF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292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E7A09727-A627-44DB-A825-65DA7F892543}"/>
              </a:ext>
            </a:extLst>
          </p:cNvPr>
          <p:cNvSpPr/>
          <p:nvPr/>
        </p:nvSpPr>
        <p:spPr>
          <a:xfrm>
            <a:off x="332177" y="3606364"/>
            <a:ext cx="1673728" cy="677521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C24FA5F-F5A4-460D-9075-DCA9E69D6F9B}"/>
              </a:ext>
            </a:extLst>
          </p:cNvPr>
          <p:cNvSpPr/>
          <p:nvPr/>
        </p:nvSpPr>
        <p:spPr>
          <a:xfrm>
            <a:off x="10908" y="164639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7C11B7A7-85CB-46B7-9360-7AA21C37E978}"/>
              </a:ext>
            </a:extLst>
          </p:cNvPr>
          <p:cNvSpPr/>
          <p:nvPr/>
        </p:nvSpPr>
        <p:spPr>
          <a:xfrm>
            <a:off x="2305091" y="164639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CE2CCE1C-BBB3-448C-8CA4-FE4A63C54BF8}"/>
              </a:ext>
            </a:extLst>
          </p:cNvPr>
          <p:cNvSpPr/>
          <p:nvPr/>
        </p:nvSpPr>
        <p:spPr>
          <a:xfrm>
            <a:off x="4599274" y="164639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919797FE-79A5-4D29-B606-052DD84C17AB}"/>
              </a:ext>
            </a:extLst>
          </p:cNvPr>
          <p:cNvSpPr/>
          <p:nvPr/>
        </p:nvSpPr>
        <p:spPr>
          <a:xfrm>
            <a:off x="6893455" y="1655736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2FC2B783-E2B9-49CB-80BC-CB43894644FF}"/>
              </a:ext>
            </a:extLst>
          </p:cNvPr>
          <p:cNvSpPr txBox="1"/>
          <p:nvPr/>
        </p:nvSpPr>
        <p:spPr>
          <a:xfrm>
            <a:off x="32941" y="1674786"/>
            <a:ext cx="790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Vendor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7B8006D-5A1D-4F79-86B4-559D1C0978A7}"/>
              </a:ext>
            </a:extLst>
          </p:cNvPr>
          <p:cNvSpPr txBox="1"/>
          <p:nvPr/>
        </p:nvSpPr>
        <p:spPr>
          <a:xfrm>
            <a:off x="2232139" y="1662086"/>
            <a:ext cx="1427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Asset Manager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ECC2DC60-281E-4786-BF35-6A7C91230944}"/>
              </a:ext>
            </a:extLst>
          </p:cNvPr>
          <p:cNvSpPr txBox="1"/>
          <p:nvPr/>
        </p:nvSpPr>
        <p:spPr>
          <a:xfrm>
            <a:off x="4542462" y="1662086"/>
            <a:ext cx="156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Service Designer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E4EC7EC-FC8F-490A-9366-A2A66DF089DC}"/>
              </a:ext>
            </a:extLst>
          </p:cNvPr>
          <p:cNvSpPr txBox="1"/>
          <p:nvPr/>
        </p:nvSpPr>
        <p:spPr>
          <a:xfrm>
            <a:off x="6839858" y="1662086"/>
            <a:ext cx="110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Operations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7EB2D87-E23C-4EA8-AC89-74A5AE4F2779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E368F4B-89F9-48E1-B58B-A5127EAAE559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EC02825-D3FE-47E7-9E1D-022D4AEDD7B9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82333A-E408-44B5-A9DE-AC7825207C6B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A04F1F5-898B-470F-ADAE-0EDBE53EA5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1" name="Shape 72">
                <a:extLst>
                  <a:ext uri="{FF2B5EF4-FFF2-40B4-BE49-F238E27FC236}">
                    <a16:creationId xmlns:a16="http://schemas.microsoft.com/office/drawing/2014/main" id="{17F7DE25-7A97-4185-9B75-C336B972CB74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02CB23-7188-409E-9DCE-BD41BE32CCD8}"/>
                </a:ext>
              </a:extLst>
            </p:cNvPr>
            <p:cNvSpPr/>
            <p:nvPr/>
          </p:nvSpPr>
          <p:spPr>
            <a:xfrm>
              <a:off x="241729" y="-2880"/>
              <a:ext cx="55127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Onboarding and Design Time</a:t>
              </a:r>
              <a:endParaRPr lang="en-US" sz="3200" dirty="0"/>
            </a:p>
          </p:txBody>
        </p:sp>
        <p:pic>
          <p:nvPicPr>
            <p:cNvPr id="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4CD0C8D5-AC7A-458A-B27F-19A92A0B4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548" y="2559"/>
              <a:ext cx="541869" cy="545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15CFC53-2E69-4008-A3F2-D8787501090F}"/>
              </a:ext>
            </a:extLst>
          </p:cNvPr>
          <p:cNvGrpSpPr/>
          <p:nvPr/>
        </p:nvGrpSpPr>
        <p:grpSpPr>
          <a:xfrm>
            <a:off x="22035" y="720762"/>
            <a:ext cx="9092658" cy="5809130"/>
            <a:chOff x="111762" y="720762"/>
            <a:chExt cx="8790190" cy="5421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745DB7-1D12-49BD-9378-DC105CE79E5B}"/>
                </a:ext>
              </a:extLst>
            </p:cNvPr>
            <p:cNvSpPr/>
            <p:nvPr/>
          </p:nvSpPr>
          <p:spPr>
            <a:xfrm>
              <a:off x="111762" y="720762"/>
              <a:ext cx="2136586" cy="542185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83C9DF-0F30-4581-95C4-F2F00E80BCE5}"/>
                </a:ext>
              </a:extLst>
            </p:cNvPr>
            <p:cNvSpPr/>
            <p:nvPr/>
          </p:nvSpPr>
          <p:spPr>
            <a:xfrm>
              <a:off x="2329630" y="720762"/>
              <a:ext cx="2136586" cy="542185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4F43596-42E9-4030-93F7-FE6CDB40CAF8}"/>
                </a:ext>
              </a:extLst>
            </p:cNvPr>
            <p:cNvSpPr/>
            <p:nvPr/>
          </p:nvSpPr>
          <p:spPr>
            <a:xfrm>
              <a:off x="4547498" y="720762"/>
              <a:ext cx="2136586" cy="542185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17CC8B-7BC5-434F-9F3C-3245B9E2EF00}"/>
                </a:ext>
              </a:extLst>
            </p:cNvPr>
            <p:cNvSpPr/>
            <p:nvPr/>
          </p:nvSpPr>
          <p:spPr>
            <a:xfrm>
              <a:off x="6765366" y="720762"/>
              <a:ext cx="2136586" cy="5421854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1D2E6F5-1977-4F65-8A9B-C3C11C655B3D}"/>
              </a:ext>
            </a:extLst>
          </p:cNvPr>
          <p:cNvSpPr/>
          <p:nvPr/>
        </p:nvSpPr>
        <p:spPr>
          <a:xfrm>
            <a:off x="22035" y="72076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08A3B7-F949-4101-AE61-E911C7D67B0F}"/>
              </a:ext>
            </a:extLst>
          </p:cNvPr>
          <p:cNvSpPr/>
          <p:nvPr/>
        </p:nvSpPr>
        <p:spPr>
          <a:xfrm>
            <a:off x="2316218" y="72076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BF2EDD-537D-4C81-8ABD-EEF7938F8A7C}"/>
              </a:ext>
            </a:extLst>
          </p:cNvPr>
          <p:cNvSpPr/>
          <p:nvPr/>
        </p:nvSpPr>
        <p:spPr>
          <a:xfrm>
            <a:off x="4610401" y="720762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CA9E24-FF55-46D9-906E-B7807EE407FF}"/>
              </a:ext>
            </a:extLst>
          </p:cNvPr>
          <p:cNvSpPr/>
          <p:nvPr/>
        </p:nvSpPr>
        <p:spPr>
          <a:xfrm>
            <a:off x="6904582" y="730099"/>
            <a:ext cx="2210104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933FCE-19A6-4629-93B6-A235A662253F}"/>
              </a:ext>
            </a:extLst>
          </p:cNvPr>
          <p:cNvSpPr txBox="1"/>
          <p:nvPr/>
        </p:nvSpPr>
        <p:spPr>
          <a:xfrm>
            <a:off x="-32132" y="736449"/>
            <a:ext cx="188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FC636E-E58C-4FE4-8A52-40A54A387BC3}"/>
              </a:ext>
            </a:extLst>
          </p:cNvPr>
          <p:cNvSpPr txBox="1"/>
          <p:nvPr/>
        </p:nvSpPr>
        <p:spPr>
          <a:xfrm>
            <a:off x="2243266" y="736449"/>
            <a:ext cx="1327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Descriptor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5BE352-9853-4340-957E-3D0D00614C7D}"/>
              </a:ext>
            </a:extLst>
          </p:cNvPr>
          <p:cNvSpPr txBox="1"/>
          <p:nvPr/>
        </p:nvSpPr>
        <p:spPr>
          <a:xfrm>
            <a:off x="4553589" y="736449"/>
            <a:ext cx="149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Platform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B3B18D-AC73-4087-A3FD-C165CDC7F41C}"/>
              </a:ext>
            </a:extLst>
          </p:cNvPr>
          <p:cNvSpPr txBox="1"/>
          <p:nvPr/>
        </p:nvSpPr>
        <p:spPr>
          <a:xfrm>
            <a:off x="6850985" y="736449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Instance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EC63D6D-0682-4ECE-801E-F8B47EFCE1E2}"/>
              </a:ext>
            </a:extLst>
          </p:cNvPr>
          <p:cNvSpPr/>
          <p:nvPr/>
        </p:nvSpPr>
        <p:spPr>
          <a:xfrm>
            <a:off x="13263" y="1163011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E5EBE17-0F3E-4328-B21F-10189F141B17}"/>
              </a:ext>
            </a:extLst>
          </p:cNvPr>
          <p:cNvSpPr/>
          <p:nvPr/>
        </p:nvSpPr>
        <p:spPr>
          <a:xfrm>
            <a:off x="2307446" y="1163011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F8834A-F24F-40A0-824D-04D1AAD3395A}"/>
              </a:ext>
            </a:extLst>
          </p:cNvPr>
          <p:cNvSpPr/>
          <p:nvPr/>
        </p:nvSpPr>
        <p:spPr>
          <a:xfrm>
            <a:off x="4601629" y="1163011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D22564-B8CF-4F29-BAE1-5991718A4A13}"/>
              </a:ext>
            </a:extLst>
          </p:cNvPr>
          <p:cNvSpPr/>
          <p:nvPr/>
        </p:nvSpPr>
        <p:spPr>
          <a:xfrm>
            <a:off x="6895810" y="1172660"/>
            <a:ext cx="2210104" cy="4505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6F49F9-F2CB-43E6-85A1-EBB4EA008315}"/>
              </a:ext>
            </a:extLst>
          </p:cNvPr>
          <p:cNvSpPr txBox="1"/>
          <p:nvPr/>
        </p:nvSpPr>
        <p:spPr>
          <a:xfrm>
            <a:off x="-2804" y="1211268"/>
            <a:ext cx="1696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Pre/Onboarding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8032F-DFDA-4F6B-A876-2526B3C9C139}"/>
              </a:ext>
            </a:extLst>
          </p:cNvPr>
          <p:cNvSpPr txBox="1"/>
          <p:nvPr/>
        </p:nvSpPr>
        <p:spPr>
          <a:xfrm>
            <a:off x="2221794" y="1211268"/>
            <a:ext cx="1696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Pre/Onboarding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7E91230-C3B8-49BE-85B1-E14E3B27E17F}"/>
              </a:ext>
            </a:extLst>
          </p:cNvPr>
          <p:cNvSpPr txBox="1"/>
          <p:nvPr/>
        </p:nvSpPr>
        <p:spPr>
          <a:xfrm>
            <a:off x="4532117" y="1211268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095524A-8650-4C82-B710-6135D0DC2FB3}"/>
              </a:ext>
            </a:extLst>
          </p:cNvPr>
          <p:cNvSpPr txBox="1"/>
          <p:nvPr/>
        </p:nvSpPr>
        <p:spPr>
          <a:xfrm>
            <a:off x="6880313" y="121126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Run Time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FCD21C2-15C3-4A90-ACF2-DC699AF6345C}"/>
              </a:ext>
            </a:extLst>
          </p:cNvPr>
          <p:cNvSpPr/>
          <p:nvPr/>
        </p:nvSpPr>
        <p:spPr>
          <a:xfrm>
            <a:off x="341006" y="2157817"/>
            <a:ext cx="1673728" cy="677521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20805A-ED1B-4482-9808-946B2D695FE1}"/>
              </a:ext>
            </a:extLst>
          </p:cNvPr>
          <p:cNvSpPr txBox="1"/>
          <p:nvPr/>
        </p:nvSpPr>
        <p:spPr>
          <a:xfrm>
            <a:off x="551247" y="2148665"/>
            <a:ext cx="1292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NF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Descriptor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FAD9C0D-CE09-45AD-9353-CC232EA42B9D}"/>
              </a:ext>
            </a:extLst>
          </p:cNvPr>
          <p:cNvSpPr/>
          <p:nvPr/>
        </p:nvSpPr>
        <p:spPr>
          <a:xfrm>
            <a:off x="344692" y="2879428"/>
            <a:ext cx="1673728" cy="677521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5654C96-61F6-470D-B4CF-7403DD248600}"/>
              </a:ext>
            </a:extLst>
          </p:cNvPr>
          <p:cNvSpPr txBox="1"/>
          <p:nvPr/>
        </p:nvSpPr>
        <p:spPr>
          <a:xfrm>
            <a:off x="440567" y="2870276"/>
            <a:ext cx="1463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NF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Registration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17A4144-0752-4905-81B9-D04AE89718C3}"/>
              </a:ext>
            </a:extLst>
          </p:cNvPr>
          <p:cNvSpPr txBox="1"/>
          <p:nvPr/>
        </p:nvSpPr>
        <p:spPr>
          <a:xfrm>
            <a:off x="422333" y="3628433"/>
            <a:ext cx="1549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Dictionary</a:t>
            </a:r>
          </a:p>
          <a:p>
            <a:pPr algn="ctr"/>
            <a:r>
              <a:rPr lang="en-US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PM Schema</a:t>
            </a:r>
          </a:p>
        </p:txBody>
      </p:sp>
      <p:pic>
        <p:nvPicPr>
          <p:cNvPr id="45" name="Picture 2" descr="C:\Users\cheung\AppData\Local\Temp\SNAGHTML648e60b.PNG">
            <a:extLst>
              <a:ext uri="{FF2B5EF4-FFF2-40B4-BE49-F238E27FC236}">
                <a16:creationId xmlns:a16="http://schemas.microsoft.com/office/drawing/2014/main" id="{61FE2627-AA6E-47BD-BAE5-95FA2A9FE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5" y="301732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61A844C-17AF-4C08-813B-487F9934CFA6}"/>
              </a:ext>
            </a:extLst>
          </p:cNvPr>
          <p:cNvGrpSpPr/>
          <p:nvPr/>
        </p:nvGrpSpPr>
        <p:grpSpPr>
          <a:xfrm>
            <a:off x="104745" y="5015654"/>
            <a:ext cx="1924279" cy="1418111"/>
            <a:chOff x="104745" y="4323995"/>
            <a:chExt cx="1924279" cy="1418111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6CEFAB07-F14F-4FCF-AD17-E5F8B2C469DE}"/>
                </a:ext>
              </a:extLst>
            </p:cNvPr>
            <p:cNvSpPr/>
            <p:nvPr/>
          </p:nvSpPr>
          <p:spPr>
            <a:xfrm>
              <a:off x="325489" y="4345512"/>
              <a:ext cx="1703535" cy="677522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55895AF-D2D9-4AAC-93BA-9DE355CF2794}"/>
                </a:ext>
              </a:extLst>
            </p:cNvPr>
            <p:cNvSpPr txBox="1"/>
            <p:nvPr/>
          </p:nvSpPr>
          <p:spPr>
            <a:xfrm>
              <a:off x="356943" y="4323995"/>
              <a:ext cx="1645387" cy="641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A27636D8-0A92-4EE0-97D3-3A6EFBF887D1}"/>
                </a:ext>
              </a:extLst>
            </p:cNvPr>
            <p:cNvSpPr/>
            <p:nvPr/>
          </p:nvSpPr>
          <p:spPr>
            <a:xfrm>
              <a:off x="325488" y="5064584"/>
              <a:ext cx="1703535" cy="677522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4D31629-2557-4765-90A7-430DA9A95442}"/>
                </a:ext>
              </a:extLst>
            </p:cNvPr>
            <p:cNvSpPr txBox="1"/>
            <p:nvPr/>
          </p:nvSpPr>
          <p:spPr>
            <a:xfrm>
              <a:off x="361817" y="5053953"/>
              <a:ext cx="1635640" cy="641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  <p:pic>
          <p:nvPicPr>
            <p:cNvPr id="56" name="Picture 2" descr="C:\Users\cheung\AppData\Local\Temp\SNAGHTML648e60b.PNG">
              <a:extLst>
                <a:ext uri="{FF2B5EF4-FFF2-40B4-BE49-F238E27FC236}">
                  <a16:creationId xmlns:a16="http://schemas.microsoft.com/office/drawing/2014/main" id="{76984229-B4D3-42B6-AB91-D47CEBDFBE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45" y="4489367"/>
              <a:ext cx="285066" cy="368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2" descr="C:\Users\cheung\AppData\Local\Temp\SNAGHTML648e60b.PNG">
              <a:extLst>
                <a:ext uri="{FF2B5EF4-FFF2-40B4-BE49-F238E27FC236}">
                  <a16:creationId xmlns:a16="http://schemas.microsoft.com/office/drawing/2014/main" id="{3AC3BD09-DCCD-4145-BBD8-449F07AE0D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45" y="5211420"/>
              <a:ext cx="285066" cy="368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CD8EA6A-7FB4-4BE1-BA60-30437F268827}"/>
              </a:ext>
            </a:extLst>
          </p:cNvPr>
          <p:cNvGrpSpPr/>
          <p:nvPr/>
        </p:nvGrpSpPr>
        <p:grpSpPr>
          <a:xfrm>
            <a:off x="90319" y="4307702"/>
            <a:ext cx="2007702" cy="707886"/>
            <a:chOff x="90319" y="5773089"/>
            <a:chExt cx="2007702" cy="707886"/>
          </a:xfrm>
        </p:grpSpPr>
        <p:sp>
          <p:nvSpPr>
            <p:cNvPr id="175" name="Rectangle: Rounded Corners 174">
              <a:extLst>
                <a:ext uri="{FF2B5EF4-FFF2-40B4-BE49-F238E27FC236}">
                  <a16:creationId xmlns:a16="http://schemas.microsoft.com/office/drawing/2014/main" id="{57738224-43B6-4659-B6A8-30388C07D013}"/>
                </a:ext>
              </a:extLst>
            </p:cNvPr>
            <p:cNvSpPr/>
            <p:nvPr/>
          </p:nvSpPr>
          <p:spPr>
            <a:xfrm>
              <a:off x="334053" y="5798309"/>
              <a:ext cx="1673728" cy="677521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6F252CE-811B-4FE2-86AC-5B6F07F21DDB}"/>
                </a:ext>
              </a:extLst>
            </p:cNvPr>
            <p:cNvSpPr txBox="1"/>
            <p:nvPr/>
          </p:nvSpPr>
          <p:spPr>
            <a:xfrm>
              <a:off x="227637" y="5773089"/>
              <a:ext cx="18703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Communication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  <p:pic>
          <p:nvPicPr>
            <p:cNvPr id="61" name="Picture 2" descr="C:\Users\cheung\AppData\Local\Temp\SNAGHTML648e60b.PNG">
              <a:extLst>
                <a:ext uri="{FF2B5EF4-FFF2-40B4-BE49-F238E27FC236}">
                  <a16:creationId xmlns:a16="http://schemas.microsoft.com/office/drawing/2014/main" id="{D07A9084-B59F-41EA-BFD6-DE051B7DAF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19" y="5933471"/>
              <a:ext cx="285066" cy="368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" name="Picture 2" descr="C:\Users\cheung\AppData\Local\Temp\SNAGHTML648e60b.PNG">
            <a:extLst>
              <a:ext uri="{FF2B5EF4-FFF2-40B4-BE49-F238E27FC236}">
                <a16:creationId xmlns:a16="http://schemas.microsoft.com/office/drawing/2014/main" id="{4F5B4572-FFC6-4CAE-9F1C-99AFCBE5B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5" y="229272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706C564-D68B-453C-A8DC-4757F54DD4CD}"/>
              </a:ext>
            </a:extLst>
          </p:cNvPr>
          <p:cNvSpPr txBox="1"/>
          <p:nvPr/>
        </p:nvSpPr>
        <p:spPr>
          <a:xfrm>
            <a:off x="2799592" y="4666446"/>
            <a:ext cx="1243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CC"/>
                </a:solidFill>
              </a:rPr>
              <a:t>PNF 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Onboarding </a:t>
            </a:r>
          </a:p>
          <a:p>
            <a:r>
              <a:rPr lang="en-US" sz="1600" b="1" dirty="0">
                <a:solidFill>
                  <a:srgbClr val="0000CC"/>
                </a:solidFill>
              </a:rPr>
              <a:t>Package</a:t>
            </a:r>
          </a:p>
        </p:txBody>
      </p:sp>
      <p:pic>
        <p:nvPicPr>
          <p:cNvPr id="64" name="Picture 2" descr="C:\Users\cheung\AppData\Local\Temp\SNAGHTML648e60b.PNG">
            <a:extLst>
              <a:ext uri="{FF2B5EF4-FFF2-40B4-BE49-F238E27FC236}">
                <a16:creationId xmlns:a16="http://schemas.microsoft.com/office/drawing/2014/main" id="{5912DD7E-B739-4C61-9A65-3075CE9CD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973" y="3635689"/>
            <a:ext cx="748591" cy="96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77904DF8-E0C3-4990-910B-499CB2620AC8}"/>
              </a:ext>
            </a:extLst>
          </p:cNvPr>
          <p:cNvGrpSpPr/>
          <p:nvPr/>
        </p:nvGrpSpPr>
        <p:grpSpPr>
          <a:xfrm>
            <a:off x="5880669" y="3156955"/>
            <a:ext cx="505102" cy="392509"/>
            <a:chOff x="2224850" y="2514837"/>
            <a:chExt cx="1929432" cy="825263"/>
          </a:xfrm>
        </p:grpSpPr>
        <p:sp>
          <p:nvSpPr>
            <p:cNvPr id="133" name="Rectangle: Rounded Corners 132">
              <a:extLst>
                <a:ext uri="{FF2B5EF4-FFF2-40B4-BE49-F238E27FC236}">
                  <a16:creationId xmlns:a16="http://schemas.microsoft.com/office/drawing/2014/main" id="{30A88447-C206-4AD4-8B51-8325F7C2CC8E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9724D99-0F99-472F-B39E-2CC5B51EBA21}"/>
                </a:ext>
              </a:extLst>
            </p:cNvPr>
            <p:cNvSpPr txBox="1"/>
            <p:nvPr/>
          </p:nvSpPr>
          <p:spPr>
            <a:xfrm>
              <a:off x="2224850" y="2696668"/>
              <a:ext cx="1929432" cy="485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Service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D80B130-19D1-404E-BCA7-64ACD7B1BBAA}"/>
              </a:ext>
            </a:extLst>
          </p:cNvPr>
          <p:cNvGrpSpPr/>
          <p:nvPr/>
        </p:nvGrpSpPr>
        <p:grpSpPr>
          <a:xfrm>
            <a:off x="5066145" y="2650164"/>
            <a:ext cx="509704" cy="507831"/>
            <a:chOff x="2239284" y="2382218"/>
            <a:chExt cx="1947011" cy="1067730"/>
          </a:xfrm>
        </p:grpSpPr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15CFF0D0-9BCB-4A18-90B0-26691A5CD3E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70EEC63F-A1F8-4C2C-86E9-E507BAACA74D}"/>
                </a:ext>
              </a:extLst>
            </p:cNvPr>
            <p:cNvSpPr txBox="1"/>
            <p:nvPr/>
          </p:nvSpPr>
          <p:spPr>
            <a:xfrm>
              <a:off x="2239284" y="2382218"/>
              <a:ext cx="1947011" cy="1067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TOSCA 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Root 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Node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951FE2D-F193-4586-A07A-8760FB6BE395}"/>
              </a:ext>
            </a:extLst>
          </p:cNvPr>
          <p:cNvGrpSpPr/>
          <p:nvPr/>
        </p:nvGrpSpPr>
        <p:grpSpPr>
          <a:xfrm>
            <a:off x="5697858" y="4149406"/>
            <a:ext cx="578750" cy="392510"/>
            <a:chOff x="2084190" y="2514837"/>
            <a:chExt cx="2210759" cy="825263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DC1C9099-18C2-48FD-93A2-136704CD163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1049836-F868-4B91-BEEA-4CC7293033BD}"/>
                </a:ext>
              </a:extLst>
            </p:cNvPr>
            <p:cNvSpPr txBox="1"/>
            <p:nvPr/>
          </p:nvSpPr>
          <p:spPr>
            <a:xfrm>
              <a:off x="2084190" y="2519309"/>
              <a:ext cx="2210759" cy="776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Network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Function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B9044C9-1062-4C0F-B2B4-D0A563D2BA32}"/>
              </a:ext>
            </a:extLst>
          </p:cNvPr>
          <p:cNvGrpSpPr/>
          <p:nvPr/>
        </p:nvGrpSpPr>
        <p:grpSpPr>
          <a:xfrm>
            <a:off x="6318986" y="4153221"/>
            <a:ext cx="491292" cy="392510"/>
            <a:chOff x="2251230" y="2514837"/>
            <a:chExt cx="1876680" cy="825263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91F1D252-DB8A-4CD7-A9CA-9D9712ACCF5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EB98C73-4283-4780-9C2F-A3AF4D9AD514}"/>
                </a:ext>
              </a:extLst>
            </p:cNvPr>
            <p:cNvSpPr txBox="1"/>
            <p:nvPr/>
          </p:nvSpPr>
          <p:spPr>
            <a:xfrm>
              <a:off x="2251230" y="2519309"/>
              <a:ext cx="1876680" cy="776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Link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03D5956-D4EF-41EA-BBA5-CB2DD99BFF8F}"/>
              </a:ext>
            </a:extLst>
          </p:cNvPr>
          <p:cNvGrpSpPr/>
          <p:nvPr/>
        </p:nvGrpSpPr>
        <p:grpSpPr>
          <a:xfrm>
            <a:off x="5088330" y="4151327"/>
            <a:ext cx="482087" cy="392510"/>
            <a:chOff x="2268817" y="2514837"/>
            <a:chExt cx="1841518" cy="825263"/>
          </a:xfrm>
        </p:grpSpPr>
        <p:sp>
          <p:nvSpPr>
            <p:cNvPr id="125" name="Rectangle: Rounded Corners 124">
              <a:extLst>
                <a:ext uri="{FF2B5EF4-FFF2-40B4-BE49-F238E27FC236}">
                  <a16:creationId xmlns:a16="http://schemas.microsoft.com/office/drawing/2014/main" id="{77866A6A-427E-4D5E-8CB8-0FE84D30C3B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BF8E3DF8-E59D-43EE-B73E-31E96E33257C}"/>
                </a:ext>
              </a:extLst>
            </p:cNvPr>
            <p:cNvSpPr txBox="1"/>
            <p:nvPr/>
          </p:nvSpPr>
          <p:spPr>
            <a:xfrm>
              <a:off x="2268817" y="2519309"/>
              <a:ext cx="1841518" cy="776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Device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D0F17B0-3676-4E68-BEB2-BFD9DF5D2A13}"/>
              </a:ext>
            </a:extLst>
          </p:cNvPr>
          <p:cNvGrpSpPr/>
          <p:nvPr/>
        </p:nvGrpSpPr>
        <p:grpSpPr>
          <a:xfrm>
            <a:off x="4578989" y="4149404"/>
            <a:ext cx="554201" cy="392509"/>
            <a:chOff x="2131076" y="2514837"/>
            <a:chExt cx="2116983" cy="825263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DF22F602-59DB-469E-A269-4BFB083453A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226ACEF0-45B5-4988-8857-00F015EE63D6}"/>
                </a:ext>
              </a:extLst>
            </p:cNvPr>
            <p:cNvSpPr txBox="1"/>
            <p:nvPr/>
          </p:nvSpPr>
          <p:spPr>
            <a:xfrm>
              <a:off x="2131076" y="2519309"/>
              <a:ext cx="2116983" cy="776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Connect</a:t>
              </a:r>
            </a:p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Point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D1076B5-3ABF-4354-8EE8-5184A2234683}"/>
              </a:ext>
            </a:extLst>
          </p:cNvPr>
          <p:cNvGrpSpPr/>
          <p:nvPr/>
        </p:nvGrpSpPr>
        <p:grpSpPr>
          <a:xfrm>
            <a:off x="5617826" y="5025600"/>
            <a:ext cx="522337" cy="392510"/>
            <a:chOff x="2967598" y="4892434"/>
            <a:chExt cx="1995266" cy="747477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CB69A04-4846-44AF-B669-157294B55777}"/>
                </a:ext>
              </a:extLst>
            </p:cNvPr>
            <p:cNvGrpSpPr/>
            <p:nvPr/>
          </p:nvGrpSpPr>
          <p:grpSpPr>
            <a:xfrm>
              <a:off x="3185888" y="4892434"/>
              <a:ext cx="1776976" cy="747477"/>
              <a:chOff x="2301078" y="2514837"/>
              <a:chExt cx="1776976" cy="825263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98057436-396D-4F19-B877-D7681EB1BD4F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/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E3F0C37-D26F-408E-870C-F354A007AF0F}"/>
                  </a:ext>
                </a:extLst>
              </p:cNvPr>
              <p:cNvSpPr txBox="1"/>
              <p:nvPr/>
            </p:nvSpPr>
            <p:spPr>
              <a:xfrm>
                <a:off x="2301078" y="2519309"/>
                <a:ext cx="1776976" cy="776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NF</a:t>
                </a:r>
              </a:p>
              <a:p>
                <a:pPr algn="ctr"/>
                <a:r>
                  <a:rPr lang="en-US" sz="9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Comp</a:t>
                </a:r>
              </a:p>
            </p:txBody>
          </p:sp>
        </p:grp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4246F951-3053-42C7-A9AB-19A2A125B552}"/>
                </a:ext>
              </a:extLst>
            </p:cNvPr>
            <p:cNvSpPr/>
            <p:nvPr/>
          </p:nvSpPr>
          <p:spPr>
            <a:xfrm>
              <a:off x="2967598" y="5009837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7696238-0051-408B-9A28-557655F7A966}"/>
                </a:ext>
              </a:extLst>
            </p:cNvPr>
            <p:cNvSpPr/>
            <p:nvPr/>
          </p:nvSpPr>
          <p:spPr>
            <a:xfrm>
              <a:off x="2967598" y="5337154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953CD8FE-FAEE-403E-A8A7-D70B79EFA32E}"/>
              </a:ext>
            </a:extLst>
          </p:cNvPr>
          <p:cNvSpPr/>
          <p:nvPr/>
        </p:nvSpPr>
        <p:spPr>
          <a:xfrm>
            <a:off x="5273308" y="3109034"/>
            <a:ext cx="81977" cy="12925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4" name="Diamond 73">
            <a:extLst>
              <a:ext uri="{FF2B5EF4-FFF2-40B4-BE49-F238E27FC236}">
                <a16:creationId xmlns:a16="http://schemas.microsoft.com/office/drawing/2014/main" id="{CADED183-C8BC-4AA1-892E-EF996B3DEE5F}"/>
              </a:ext>
            </a:extLst>
          </p:cNvPr>
          <p:cNvSpPr/>
          <p:nvPr/>
        </p:nvSpPr>
        <p:spPr>
          <a:xfrm>
            <a:off x="5936872" y="4550367"/>
            <a:ext cx="81977" cy="127076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id="{CDE67682-73B5-449C-A16D-8311B648E2EA}"/>
              </a:ext>
            </a:extLst>
          </p:cNvPr>
          <p:cNvSpPr/>
          <p:nvPr/>
        </p:nvSpPr>
        <p:spPr>
          <a:xfrm>
            <a:off x="6091610" y="3560700"/>
            <a:ext cx="81977" cy="127076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BEEE86C1-01C7-47E0-9C13-E10639BB2303}"/>
              </a:ext>
            </a:extLst>
          </p:cNvPr>
          <p:cNvSpPr/>
          <p:nvPr/>
        </p:nvSpPr>
        <p:spPr>
          <a:xfrm>
            <a:off x="6363497" y="3209388"/>
            <a:ext cx="81977" cy="127076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1D971878-F15D-4B8F-99CA-2721590D75A2}"/>
              </a:ext>
            </a:extLst>
          </p:cNvPr>
          <p:cNvCxnSpPr>
            <a:cxnSpLocks/>
            <a:stCxn id="74" idx="2"/>
            <a:endCxn id="122" idx="0"/>
          </p:cNvCxnSpPr>
          <p:nvPr/>
        </p:nvCxnSpPr>
        <p:spPr>
          <a:xfrm rot="5400000">
            <a:off x="5767573" y="4817439"/>
            <a:ext cx="350284" cy="70293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D92AEB13-C39F-4101-B06A-5816A5153B2C}"/>
              </a:ext>
            </a:extLst>
          </p:cNvPr>
          <p:cNvCxnSpPr>
            <a:cxnSpLocks/>
            <a:stCxn id="75" idx="2"/>
            <a:endCxn id="130" idx="0"/>
          </p:cNvCxnSpPr>
          <p:nvPr/>
        </p:nvCxnSpPr>
        <p:spPr>
          <a:xfrm rot="5400000">
            <a:off x="5828038" y="3846972"/>
            <a:ext cx="463756" cy="145366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7E68915B-6219-4DD9-B547-D59B5A79B499}"/>
              </a:ext>
            </a:extLst>
          </p:cNvPr>
          <p:cNvCxnSpPr>
            <a:cxnSpLocks/>
            <a:stCxn id="76" idx="3"/>
            <a:endCxn id="81" idx="3"/>
          </p:cNvCxnSpPr>
          <p:nvPr/>
        </p:nvCxnSpPr>
        <p:spPr>
          <a:xfrm flipH="1">
            <a:off x="6369481" y="3272926"/>
            <a:ext cx="75993" cy="198671"/>
          </a:xfrm>
          <a:prstGeom prst="bentConnector3">
            <a:avLst>
              <a:gd name="adj1" fmla="val -143282"/>
            </a:avLst>
          </a:prstGeom>
          <a:ln w="127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C16039D6-6104-4C06-9205-5F7655C8AB36}"/>
              </a:ext>
            </a:extLst>
          </p:cNvPr>
          <p:cNvCxnSpPr>
            <a:cxnSpLocks/>
            <a:stCxn id="75" idx="2"/>
            <a:endCxn id="128" idx="0"/>
          </p:cNvCxnSpPr>
          <p:nvPr/>
        </p:nvCxnSpPr>
        <p:spPr>
          <a:xfrm rot="16200000" flipH="1">
            <a:off x="6114830" y="3705544"/>
            <a:ext cx="467571" cy="432034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8E97A36D-D17B-4617-9A3F-970EBD8B56B4}"/>
              </a:ext>
            </a:extLst>
          </p:cNvPr>
          <p:cNvSpPr/>
          <p:nvPr/>
        </p:nvSpPr>
        <p:spPr>
          <a:xfrm>
            <a:off x="6357513" y="3457569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556401A-2AB6-4D87-9470-6DCE92586B66}"/>
              </a:ext>
            </a:extLst>
          </p:cNvPr>
          <p:cNvCxnSpPr>
            <a:stCxn id="129" idx="1"/>
            <a:endCxn id="125" idx="3"/>
          </p:cNvCxnSpPr>
          <p:nvPr/>
        </p:nvCxnSpPr>
        <p:spPr>
          <a:xfrm flipH="1">
            <a:off x="5551733" y="4345657"/>
            <a:ext cx="211896" cy="1921"/>
          </a:xfrm>
          <a:prstGeom prst="straightConnector1">
            <a:avLst/>
          </a:prstGeom>
          <a:ln w="571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4510F1AD-95E5-4126-BA3B-45E50E743474}"/>
              </a:ext>
            </a:extLst>
          </p:cNvPr>
          <p:cNvCxnSpPr>
            <a:cxnSpLocks/>
            <a:stCxn id="73" idx="3"/>
            <a:endCxn id="84" idx="0"/>
          </p:cNvCxnSpPr>
          <p:nvPr/>
        </p:nvCxnSpPr>
        <p:spPr>
          <a:xfrm rot="16200000" flipH="1">
            <a:off x="5139759" y="3412821"/>
            <a:ext cx="872323" cy="523249"/>
          </a:xfrm>
          <a:prstGeom prst="bentConnector3">
            <a:avLst>
              <a:gd name="adj1" fmla="val 86475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AFA0759-95FA-4409-9B68-059A6D08489E}"/>
              </a:ext>
            </a:extLst>
          </p:cNvPr>
          <p:cNvSpPr/>
          <p:nvPr/>
        </p:nvSpPr>
        <p:spPr>
          <a:xfrm>
            <a:off x="5831561" y="4110607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DD08DB4-6718-400D-A27C-BB8C583ED93E}"/>
              </a:ext>
            </a:extLst>
          </p:cNvPr>
          <p:cNvSpPr/>
          <p:nvPr/>
        </p:nvSpPr>
        <p:spPr>
          <a:xfrm>
            <a:off x="5891663" y="3339180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213D42C2-8B61-4900-8313-C851FFC0D7A4}"/>
              </a:ext>
            </a:extLst>
          </p:cNvPr>
          <p:cNvCxnSpPr>
            <a:cxnSpLocks/>
            <a:stCxn id="73" idx="3"/>
            <a:endCxn id="85" idx="1"/>
          </p:cNvCxnSpPr>
          <p:nvPr/>
        </p:nvCxnSpPr>
        <p:spPr>
          <a:xfrm rot="16200000" flipH="1">
            <a:off x="5545518" y="3007062"/>
            <a:ext cx="114925" cy="577367"/>
          </a:xfrm>
          <a:prstGeom prst="bentConnector2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51B01458-AD67-41DD-9C18-0B84FE2BAA43}"/>
              </a:ext>
            </a:extLst>
          </p:cNvPr>
          <p:cNvSpPr/>
          <p:nvPr/>
        </p:nvSpPr>
        <p:spPr>
          <a:xfrm>
            <a:off x="6404486" y="4121344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6390F4CA-111F-4273-AFB5-E3349F94CF03}"/>
              </a:ext>
            </a:extLst>
          </p:cNvPr>
          <p:cNvCxnSpPr>
            <a:cxnSpLocks/>
            <a:stCxn id="73" idx="3"/>
            <a:endCxn id="87" idx="0"/>
          </p:cNvCxnSpPr>
          <p:nvPr/>
        </p:nvCxnSpPr>
        <p:spPr>
          <a:xfrm rot="16200000" flipH="1">
            <a:off x="5420853" y="3131727"/>
            <a:ext cx="883060" cy="1096173"/>
          </a:xfrm>
          <a:prstGeom prst="bentConnector3">
            <a:avLst>
              <a:gd name="adj1" fmla="val 85377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EC283204-F9D2-4E9C-9B2D-8379D617AEA0}"/>
              </a:ext>
            </a:extLst>
          </p:cNvPr>
          <p:cNvSpPr/>
          <p:nvPr/>
        </p:nvSpPr>
        <p:spPr>
          <a:xfrm>
            <a:off x="5310410" y="4115976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2E79FF7-FB09-487A-99BA-6E5DE7AE26F8}"/>
              </a:ext>
            </a:extLst>
          </p:cNvPr>
          <p:cNvSpPr/>
          <p:nvPr/>
        </p:nvSpPr>
        <p:spPr>
          <a:xfrm>
            <a:off x="4853900" y="4121344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7E8AC090-C202-4D20-A59B-DA7593F3BB91}"/>
              </a:ext>
            </a:extLst>
          </p:cNvPr>
          <p:cNvCxnSpPr>
            <a:cxnSpLocks/>
            <a:stCxn id="73" idx="3"/>
            <a:endCxn id="89" idx="0"/>
          </p:cNvCxnSpPr>
          <p:nvPr/>
        </p:nvCxnSpPr>
        <p:spPr>
          <a:xfrm rot="16200000" flipH="1">
            <a:off x="4876500" y="3676081"/>
            <a:ext cx="877692" cy="2098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1AECE23F-159F-40C7-9AEC-07964048CCD7}"/>
              </a:ext>
            </a:extLst>
          </p:cNvPr>
          <p:cNvCxnSpPr>
            <a:cxnSpLocks/>
            <a:stCxn id="73" idx="3"/>
            <a:endCxn id="90" idx="0"/>
          </p:cNvCxnSpPr>
          <p:nvPr/>
        </p:nvCxnSpPr>
        <p:spPr>
          <a:xfrm rot="5400000">
            <a:off x="4645561" y="3452608"/>
            <a:ext cx="883060" cy="454412"/>
          </a:xfrm>
          <a:prstGeom prst="bentConnector3">
            <a:avLst>
              <a:gd name="adj1" fmla="val 85376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A3ED460A-C0E6-46B2-BDF7-BC84CEC8C5A5}"/>
              </a:ext>
            </a:extLst>
          </p:cNvPr>
          <p:cNvSpPr/>
          <p:nvPr/>
        </p:nvSpPr>
        <p:spPr>
          <a:xfrm>
            <a:off x="5701525" y="4987098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680FF76A-7407-42D3-AF4F-88216B05925E}"/>
              </a:ext>
            </a:extLst>
          </p:cNvPr>
          <p:cNvCxnSpPr>
            <a:cxnSpLocks/>
            <a:stCxn id="73" idx="3"/>
            <a:endCxn id="93" idx="0"/>
          </p:cNvCxnSpPr>
          <p:nvPr/>
        </p:nvCxnSpPr>
        <p:spPr>
          <a:xfrm rot="16200000" flipH="1">
            <a:off x="4636496" y="3916084"/>
            <a:ext cx="1748814" cy="393213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8C3AD0D-CA7A-47A1-BD84-F00CAB7BDAF6}"/>
              </a:ext>
            </a:extLst>
          </p:cNvPr>
          <p:cNvGrpSpPr/>
          <p:nvPr/>
        </p:nvGrpSpPr>
        <p:grpSpPr>
          <a:xfrm>
            <a:off x="5047551" y="5023301"/>
            <a:ext cx="578750" cy="392509"/>
            <a:chOff x="2084198" y="2514837"/>
            <a:chExt cx="2210759" cy="825263"/>
          </a:xfrm>
        </p:grpSpPr>
        <p:sp>
          <p:nvSpPr>
            <p:cNvPr id="116" name="Rectangle: Rounded Corners 115">
              <a:extLst>
                <a:ext uri="{FF2B5EF4-FFF2-40B4-BE49-F238E27FC236}">
                  <a16:creationId xmlns:a16="http://schemas.microsoft.com/office/drawing/2014/main" id="{33AC5C69-67B4-4211-BA0B-3D7758BA53A5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F9361D7A-46EA-4240-9212-08A98A562A86}"/>
                </a:ext>
              </a:extLst>
            </p:cNvPr>
            <p:cNvSpPr txBox="1"/>
            <p:nvPr/>
          </p:nvSpPr>
          <p:spPr>
            <a:xfrm>
              <a:off x="2084198" y="2716295"/>
              <a:ext cx="2210759" cy="485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Complex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39193891-4569-4F6A-83C4-DF1FF9E4AB33}"/>
              </a:ext>
            </a:extLst>
          </p:cNvPr>
          <p:cNvSpPr txBox="1"/>
          <p:nvPr/>
        </p:nvSpPr>
        <p:spPr>
          <a:xfrm>
            <a:off x="4635984" y="4525197"/>
            <a:ext cx="5549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Ports / NICs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04B9358-DC31-47DC-906A-B36A89F77103}"/>
              </a:ext>
            </a:extLst>
          </p:cNvPr>
          <p:cNvSpPr txBox="1"/>
          <p:nvPr/>
        </p:nvSpPr>
        <p:spPr>
          <a:xfrm>
            <a:off x="6273896" y="4523249"/>
            <a:ext cx="57419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Connectivity</a:t>
            </a:r>
          </a:p>
        </p:txBody>
      </p: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0F94EFE3-A3BE-4A5C-BCEC-AFD028BDB32E}"/>
              </a:ext>
            </a:extLst>
          </p:cNvPr>
          <p:cNvCxnSpPr>
            <a:cxnSpLocks/>
            <a:stCxn id="100" idx="2"/>
            <a:endCxn id="99" idx="0"/>
          </p:cNvCxnSpPr>
          <p:nvPr/>
        </p:nvCxnSpPr>
        <p:spPr>
          <a:xfrm rot="5400000">
            <a:off x="5437673" y="4563111"/>
            <a:ext cx="424902" cy="430094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C731C90C-D919-44DB-871E-BE0B9654F1CB}"/>
              </a:ext>
            </a:extLst>
          </p:cNvPr>
          <p:cNvSpPr/>
          <p:nvPr/>
        </p:nvSpPr>
        <p:spPr>
          <a:xfrm>
            <a:off x="5429092" y="4990610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36ECC09-F54C-4969-907E-65EA861EAB7E}"/>
              </a:ext>
            </a:extLst>
          </p:cNvPr>
          <p:cNvSpPr/>
          <p:nvPr/>
        </p:nvSpPr>
        <p:spPr>
          <a:xfrm>
            <a:off x="5859186" y="4537650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2AA8E2A-69E7-4672-BC01-089263912D5C}"/>
              </a:ext>
            </a:extLst>
          </p:cNvPr>
          <p:cNvSpPr/>
          <p:nvPr/>
        </p:nvSpPr>
        <p:spPr>
          <a:xfrm>
            <a:off x="5290958" y="4989257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66758B3-2F86-4EB8-92E3-68DF5B9DAFD2}"/>
              </a:ext>
            </a:extLst>
          </p:cNvPr>
          <p:cNvSpPr/>
          <p:nvPr/>
        </p:nvSpPr>
        <p:spPr>
          <a:xfrm>
            <a:off x="5329445" y="4536338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103" name="Connector: Elbow 102">
            <a:extLst>
              <a:ext uri="{FF2B5EF4-FFF2-40B4-BE49-F238E27FC236}">
                <a16:creationId xmlns:a16="http://schemas.microsoft.com/office/drawing/2014/main" id="{835F48FF-1F1C-4F5A-B0CD-7936AB1FA273}"/>
              </a:ext>
            </a:extLst>
          </p:cNvPr>
          <p:cNvCxnSpPr>
            <a:cxnSpLocks/>
            <a:stCxn id="102" idx="2"/>
            <a:endCxn id="101" idx="0"/>
          </p:cNvCxnSpPr>
          <p:nvPr/>
        </p:nvCxnSpPr>
        <p:spPr>
          <a:xfrm rot="5400000">
            <a:off x="5103755" y="4757583"/>
            <a:ext cx="424862" cy="38487"/>
          </a:xfrm>
          <a:prstGeom prst="bentConnector3">
            <a:avLst>
              <a:gd name="adj1" fmla="val 50000"/>
            </a:avLst>
          </a:prstGeom>
          <a:ln w="1270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71BB1FAC-EC62-4DB7-B7E3-4C1F3A80ED7D}"/>
              </a:ext>
            </a:extLst>
          </p:cNvPr>
          <p:cNvSpPr txBox="1"/>
          <p:nvPr/>
        </p:nvSpPr>
        <p:spPr>
          <a:xfrm>
            <a:off x="5917313" y="3995169"/>
            <a:ext cx="2396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15D77DF-E66D-44AD-AC12-39CC90445F29}"/>
              </a:ext>
            </a:extLst>
          </p:cNvPr>
          <p:cNvSpPr txBox="1"/>
          <p:nvPr/>
        </p:nvSpPr>
        <p:spPr>
          <a:xfrm>
            <a:off x="6055745" y="3635871"/>
            <a:ext cx="225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1DE077E-ED50-43A1-9679-81360E46E5E8}"/>
              </a:ext>
            </a:extLst>
          </p:cNvPr>
          <p:cNvSpPr txBox="1"/>
          <p:nvPr/>
        </p:nvSpPr>
        <p:spPr>
          <a:xfrm>
            <a:off x="6137091" y="3628864"/>
            <a:ext cx="225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54D13AF-F634-4E8F-80D5-E88045428DE0}"/>
              </a:ext>
            </a:extLst>
          </p:cNvPr>
          <p:cNvSpPr txBox="1"/>
          <p:nvPr/>
        </p:nvSpPr>
        <p:spPr>
          <a:xfrm>
            <a:off x="5616144" y="4145664"/>
            <a:ext cx="225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53862A-DF64-4E38-8C2B-2A6FD3D78D0F}"/>
              </a:ext>
            </a:extLst>
          </p:cNvPr>
          <p:cNvSpPr txBox="1"/>
          <p:nvPr/>
        </p:nvSpPr>
        <p:spPr>
          <a:xfrm>
            <a:off x="6564011" y="3990455"/>
            <a:ext cx="2396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205EA72-C9D3-429C-A026-6B818960A7A4}"/>
              </a:ext>
            </a:extLst>
          </p:cNvPr>
          <p:cNvSpPr txBox="1"/>
          <p:nvPr/>
        </p:nvSpPr>
        <p:spPr>
          <a:xfrm>
            <a:off x="5473780" y="4143415"/>
            <a:ext cx="225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59A8AE3-35D0-4D63-A559-95FC23A35451}"/>
              </a:ext>
            </a:extLst>
          </p:cNvPr>
          <p:cNvSpPr/>
          <p:nvPr/>
        </p:nvSpPr>
        <p:spPr>
          <a:xfrm>
            <a:off x="4966778" y="4113538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7EA18FA-DA8C-4414-AEF1-8C2A6959BC8E}"/>
              </a:ext>
            </a:extLst>
          </p:cNvPr>
          <p:cNvSpPr/>
          <p:nvPr/>
        </p:nvSpPr>
        <p:spPr>
          <a:xfrm>
            <a:off x="5880919" y="4123583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88FA6ACE-9F42-465C-A81F-7541C8AB7C98}"/>
              </a:ext>
            </a:extLst>
          </p:cNvPr>
          <p:cNvCxnSpPr>
            <a:cxnSpLocks/>
            <a:stCxn id="111" idx="0"/>
            <a:endCxn id="110" idx="0"/>
          </p:cNvCxnSpPr>
          <p:nvPr/>
        </p:nvCxnSpPr>
        <p:spPr>
          <a:xfrm rot="16200000" flipV="1">
            <a:off x="5424810" y="3661490"/>
            <a:ext cx="10045" cy="914141"/>
          </a:xfrm>
          <a:prstGeom prst="bentConnector3">
            <a:avLst>
              <a:gd name="adj1" fmla="val 1936189"/>
            </a:avLst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1198E96-D293-4B1D-A4A6-8C99F5792A6F}"/>
              </a:ext>
            </a:extLst>
          </p:cNvPr>
          <p:cNvSpPr/>
          <p:nvPr/>
        </p:nvSpPr>
        <p:spPr>
          <a:xfrm>
            <a:off x="6449863" y="4110068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FDE0D42-7086-4104-9F88-BAF34FA56871}"/>
              </a:ext>
            </a:extLst>
          </p:cNvPr>
          <p:cNvSpPr/>
          <p:nvPr/>
        </p:nvSpPr>
        <p:spPr>
          <a:xfrm>
            <a:off x="4924663" y="4117441"/>
            <a:ext cx="11969" cy="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B0C3B893-7D89-4E7D-B2CA-4BD46528310B}"/>
              </a:ext>
            </a:extLst>
          </p:cNvPr>
          <p:cNvCxnSpPr>
            <a:cxnSpLocks/>
            <a:stCxn id="113" idx="0"/>
            <a:endCxn id="114" idx="0"/>
          </p:cNvCxnSpPr>
          <p:nvPr/>
        </p:nvCxnSpPr>
        <p:spPr>
          <a:xfrm rot="16200000" flipH="1" flipV="1">
            <a:off x="5689561" y="3351154"/>
            <a:ext cx="7373" cy="1525200"/>
          </a:xfrm>
          <a:prstGeom prst="bentConnector3">
            <a:avLst>
              <a:gd name="adj1" fmla="val -3295891"/>
            </a:avLst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DB0A93A-CE63-4792-9912-05F2F5428FA2}"/>
              </a:ext>
            </a:extLst>
          </p:cNvPr>
          <p:cNvGrpSpPr/>
          <p:nvPr/>
        </p:nvGrpSpPr>
        <p:grpSpPr>
          <a:xfrm>
            <a:off x="3792849" y="5693354"/>
            <a:ext cx="1466946" cy="747476"/>
            <a:chOff x="2582119" y="2514837"/>
            <a:chExt cx="1342758" cy="825263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3F0C615E-87CB-4479-A160-48915FCA2D15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F5BAE24-7807-4D0F-B915-F979623F5D54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0555DFE-722C-437E-B486-779C6CC6A18C}"/>
              </a:ext>
            </a:extLst>
          </p:cNvPr>
          <p:cNvGrpSpPr/>
          <p:nvPr/>
        </p:nvGrpSpPr>
        <p:grpSpPr>
          <a:xfrm>
            <a:off x="3792162" y="5719287"/>
            <a:ext cx="413813" cy="473659"/>
            <a:chOff x="1212463" y="2713512"/>
            <a:chExt cx="789661" cy="903864"/>
          </a:xfrm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AF747ABF-3D32-417F-BD35-7D07CA33F1B0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9929FCB-8E34-454F-855A-33B3407ED7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83944F6-8FF3-49E8-8440-57884B993A2D}"/>
              </a:ext>
            </a:extLst>
          </p:cNvPr>
          <p:cNvGrpSpPr/>
          <p:nvPr/>
        </p:nvGrpSpPr>
        <p:grpSpPr>
          <a:xfrm>
            <a:off x="7225791" y="2757506"/>
            <a:ext cx="1466946" cy="747476"/>
            <a:chOff x="2582119" y="2514837"/>
            <a:chExt cx="1342758" cy="825263"/>
          </a:xfrm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A35EEF91-F333-46F3-8F98-CF6EF788E456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907EFCE-2F9D-4EC9-9E32-4E91D897AF19}"/>
                </a:ext>
              </a:extLst>
            </p:cNvPr>
            <p:cNvSpPr txBox="1"/>
            <p:nvPr/>
          </p:nvSpPr>
          <p:spPr>
            <a:xfrm>
              <a:off x="2912743" y="2683685"/>
              <a:ext cx="682587" cy="441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A&amp;AI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1D4E6F0-606E-41C6-9FEA-33CCEDAC9FFD}"/>
              </a:ext>
            </a:extLst>
          </p:cNvPr>
          <p:cNvGrpSpPr/>
          <p:nvPr/>
        </p:nvGrpSpPr>
        <p:grpSpPr>
          <a:xfrm>
            <a:off x="7225104" y="2783439"/>
            <a:ext cx="413813" cy="473659"/>
            <a:chOff x="1212463" y="2713512"/>
            <a:chExt cx="789661" cy="903864"/>
          </a:xfrm>
        </p:grpSpPr>
        <p:sp>
          <p:nvSpPr>
            <p:cNvPr id="145" name="Rectangle: Rounded Corners 144">
              <a:extLst>
                <a:ext uri="{FF2B5EF4-FFF2-40B4-BE49-F238E27FC236}">
                  <a16:creationId xmlns:a16="http://schemas.microsoft.com/office/drawing/2014/main" id="{9AC877B7-7D6E-43DF-B5ED-E8FEB5D5176A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9A9C270D-A1A2-4245-9AD9-DE1AE2565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2BD4B39-3426-4ED8-8985-F775C877A80B}"/>
              </a:ext>
            </a:extLst>
          </p:cNvPr>
          <p:cNvGrpSpPr/>
          <p:nvPr/>
        </p:nvGrpSpPr>
        <p:grpSpPr>
          <a:xfrm>
            <a:off x="7171375" y="3752325"/>
            <a:ext cx="1673728" cy="707886"/>
            <a:chOff x="2335426" y="2503689"/>
            <a:chExt cx="1589451" cy="862249"/>
          </a:xfrm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551C98A0-6770-4A0D-8AF0-53E31477015C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EFC6A7A5-816D-4617-8628-C4A56300AFF6}"/>
                </a:ext>
              </a:extLst>
            </p:cNvPr>
            <p:cNvSpPr txBox="1"/>
            <p:nvPr/>
          </p:nvSpPr>
          <p:spPr>
            <a:xfrm>
              <a:off x="2609299" y="2503689"/>
              <a:ext cx="1024256" cy="86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Instance</a:t>
              </a:r>
            </a:p>
          </p:txBody>
        </p:sp>
      </p:grpSp>
      <p:pic>
        <p:nvPicPr>
          <p:cNvPr id="150" name="Picture 2" descr="C:\Users\cheung\AppData\Local\Temp\SNAGHTML2e50ef7f.PNG">
            <a:extLst>
              <a:ext uri="{FF2B5EF4-FFF2-40B4-BE49-F238E27FC236}">
                <a16:creationId xmlns:a16="http://schemas.microsoft.com/office/drawing/2014/main" id="{97F3E893-DD86-46DA-940F-E25E049EF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597" y="1171023"/>
            <a:ext cx="416616" cy="41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Picture 2" descr="C:\Users\cheung\AppData\Local\Temp\SNAGHTML225ccda.PNG">
            <a:extLst>
              <a:ext uri="{FF2B5EF4-FFF2-40B4-BE49-F238E27FC236}">
                <a16:creationId xmlns:a16="http://schemas.microsoft.com/office/drawing/2014/main" id="{5FC054C3-73B1-41B6-85F8-6E04374EA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0" y="1171023"/>
            <a:ext cx="420789" cy="42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7CF1F435-C5B4-4E90-9BED-67AFD5084A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275" y="2896072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360B3937-A415-4902-9A20-618E29741A3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90" y="2176639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54" name="Picture 4" descr="C:\Users\cheung\AppData\Local\Temp\SNAGHTML220b564.PNG">
            <a:extLst>
              <a:ext uri="{FF2B5EF4-FFF2-40B4-BE49-F238E27FC236}">
                <a16:creationId xmlns:a16="http://schemas.microsoft.com/office/drawing/2014/main" id="{42738133-D730-4589-B4BC-DB15A178F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178" y="1654980"/>
            <a:ext cx="422848" cy="42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" name="Picture 2" descr="C:\Users\cheung\AppData\Local\Temp\SNAGHTMLa9914bf.PNG">
            <a:extLst>
              <a:ext uri="{FF2B5EF4-FFF2-40B4-BE49-F238E27FC236}">
                <a16:creationId xmlns:a16="http://schemas.microsoft.com/office/drawing/2014/main" id="{236A4819-D201-4B5B-86AD-B0040707C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188" y="1645213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157" descr="C:\Users\cheung\AppData\Local\Temp\SNAGHTMLa9d1b83.PNG">
            <a:extLst>
              <a:ext uri="{FF2B5EF4-FFF2-40B4-BE49-F238E27FC236}">
                <a16:creationId xmlns:a16="http://schemas.microsoft.com/office/drawing/2014/main" id="{B616F5E1-8238-426A-B0DA-3A5DDC1BB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918" y="1645213"/>
            <a:ext cx="429333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4" descr="C:\Users\cheung\AppData\Local\Temp\SNAGHTMLab552d8.PNG">
            <a:extLst>
              <a:ext uri="{FF2B5EF4-FFF2-40B4-BE49-F238E27FC236}">
                <a16:creationId xmlns:a16="http://schemas.microsoft.com/office/drawing/2014/main" id="{E0975AAD-2CF1-44D2-9D69-6A2C7C89B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349" y="1648432"/>
            <a:ext cx="427870" cy="42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159" descr="C:\Users\cheung\AppData\Local\Temp\SNAGHTML27d24173.PNG">
            <a:extLst>
              <a:ext uri="{FF2B5EF4-FFF2-40B4-BE49-F238E27FC236}">
                <a16:creationId xmlns:a16="http://schemas.microsoft.com/office/drawing/2014/main" id="{7EFE8C4C-7A88-4F5B-AB89-1BE53E132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590" y="718090"/>
            <a:ext cx="412930" cy="42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1" name="Picture 6" descr="C:\Users\cheung\AppData\Local\Temp\SNAGHTMLb11e855.PNG">
            <a:extLst>
              <a:ext uri="{FF2B5EF4-FFF2-40B4-BE49-F238E27FC236}">
                <a16:creationId xmlns:a16="http://schemas.microsoft.com/office/drawing/2014/main" id="{2849AB9D-5282-4D24-ABFD-8EE377764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8024" y="714523"/>
            <a:ext cx="434719" cy="4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" name="Picture 4" descr="C:\Users\cheung\AppData\Local\Temp\SNAGHTMLb14d0a1.PNG">
            <a:extLst>
              <a:ext uri="{FF2B5EF4-FFF2-40B4-BE49-F238E27FC236}">
                <a16:creationId xmlns:a16="http://schemas.microsoft.com/office/drawing/2014/main" id="{139BBB3A-5D8D-4D71-BAC0-816E38E75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276" y="714523"/>
            <a:ext cx="427334" cy="42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8" descr="C:\Users\cheung\AppData\Local\Temp\SNAGHTMLb2abe0b.PNG">
            <a:extLst>
              <a:ext uri="{FF2B5EF4-FFF2-40B4-BE49-F238E27FC236}">
                <a16:creationId xmlns:a16="http://schemas.microsoft.com/office/drawing/2014/main" id="{37991555-279D-438B-B6BA-41754CCCB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03" y="717178"/>
            <a:ext cx="427334" cy="42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2" descr="C:\Users\cheung\AppData\Local\Temp\SNAGHTMLaff501c.PNG">
            <a:extLst>
              <a:ext uri="{FF2B5EF4-FFF2-40B4-BE49-F238E27FC236}">
                <a16:creationId xmlns:a16="http://schemas.microsoft.com/office/drawing/2014/main" id="{75A8F2D0-C8BA-4F81-A4AF-4F5344375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163" y="1171023"/>
            <a:ext cx="429333" cy="4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12" descr="C:\Users\cheung\AppData\Local\Temp\SNAGHTML30848b2.PNG">
            <a:extLst>
              <a:ext uri="{FF2B5EF4-FFF2-40B4-BE49-F238E27FC236}">
                <a16:creationId xmlns:a16="http://schemas.microsoft.com/office/drawing/2014/main" id="{767C055D-1E67-41C5-A68D-92D24CC76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869" y="1171023"/>
            <a:ext cx="422636" cy="42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224029-CA37-45A4-9490-64B7B9FFD541}"/>
              </a:ext>
            </a:extLst>
          </p:cNvPr>
          <p:cNvSpPr txBox="1"/>
          <p:nvPr/>
        </p:nvSpPr>
        <p:spPr>
          <a:xfrm>
            <a:off x="4620435" y="2131655"/>
            <a:ext cx="2127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Current Platform Data Model</a:t>
            </a:r>
          </a:p>
          <a:p>
            <a:r>
              <a:rPr lang="en-US" sz="1200" i="1" dirty="0">
                <a:solidFill>
                  <a:srgbClr val="FF0000"/>
                </a:solidFill>
              </a:rPr>
              <a:t>Vs. Target Platform Data Model</a:t>
            </a:r>
          </a:p>
        </p:txBody>
      </p:sp>
      <p:pic>
        <p:nvPicPr>
          <p:cNvPr id="174" name="Picture 173">
            <a:extLst>
              <a:ext uri="{FF2B5EF4-FFF2-40B4-BE49-F238E27FC236}">
                <a16:creationId xmlns:a16="http://schemas.microsoft.com/office/drawing/2014/main" id="{C3C4B340-CF7E-4CBD-A855-B48EE73E502A}"/>
              </a:ext>
            </a:extLst>
          </p:cNvPr>
          <p:cNvPicPr>
            <a:picLocks noChangeAspect="1"/>
          </p:cNvPicPr>
          <p:nvPr/>
        </p:nvPicPr>
        <p:blipFill>
          <a:blip r:embed="rId21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02" y="3258498"/>
            <a:ext cx="586701" cy="526077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D5D53955-ADDA-46A0-BBB4-4B59DD1387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59" y="3571352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78" name="Picture 177">
            <a:extLst>
              <a:ext uri="{FF2B5EF4-FFF2-40B4-BE49-F238E27FC236}">
                <a16:creationId xmlns:a16="http://schemas.microsoft.com/office/drawing/2014/main" id="{BEF88095-3DE3-49A7-855F-924D99D5901F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837" y="3710443"/>
            <a:ext cx="280993" cy="37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568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0753E6F1-0DFB-4668-A3DE-44306B2B0778}"/>
              </a:ext>
            </a:extLst>
          </p:cNvPr>
          <p:cNvSpPr/>
          <p:nvPr/>
        </p:nvSpPr>
        <p:spPr>
          <a:xfrm>
            <a:off x="7624994" y="4445280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9B12822A-71EE-424D-8B1F-8B6B0EB09806}"/>
              </a:ext>
            </a:extLst>
          </p:cNvPr>
          <p:cNvSpPr/>
          <p:nvPr/>
        </p:nvSpPr>
        <p:spPr>
          <a:xfrm>
            <a:off x="7609403" y="5839889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D70A900E-A967-4BA5-A72C-70A3A4578F1E}"/>
              </a:ext>
            </a:extLst>
          </p:cNvPr>
          <p:cNvSpPr/>
          <p:nvPr/>
        </p:nvSpPr>
        <p:spPr>
          <a:xfrm>
            <a:off x="5077531" y="5140680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CA70C69E-02AC-4B8B-B1B3-E23CD7EF2027}"/>
              </a:ext>
            </a:extLst>
          </p:cNvPr>
          <p:cNvSpPr/>
          <p:nvPr/>
        </p:nvSpPr>
        <p:spPr>
          <a:xfrm>
            <a:off x="2584389" y="5147474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0665636F-58DA-4568-9065-94412726C1FC}"/>
              </a:ext>
            </a:extLst>
          </p:cNvPr>
          <p:cNvSpPr/>
          <p:nvPr/>
        </p:nvSpPr>
        <p:spPr>
          <a:xfrm>
            <a:off x="39039" y="5154268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5B91552-CA51-448F-B883-F690FA739E20}"/>
              </a:ext>
            </a:extLst>
          </p:cNvPr>
          <p:cNvSpPr/>
          <p:nvPr/>
        </p:nvSpPr>
        <p:spPr>
          <a:xfrm>
            <a:off x="7077151" y="698500"/>
            <a:ext cx="1958389" cy="3629922"/>
          </a:xfrm>
          <a:prstGeom prst="roundRect">
            <a:avLst>
              <a:gd name="adj" fmla="val 5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E1D1E9D-A3F7-4BE7-B40C-25905C477D24}"/>
              </a:ext>
            </a:extLst>
          </p:cNvPr>
          <p:cNvSpPr/>
          <p:nvPr/>
        </p:nvSpPr>
        <p:spPr>
          <a:xfrm>
            <a:off x="7184954" y="1869509"/>
            <a:ext cx="1703535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DA58BA0D-C885-452E-9230-241ED0F35320}"/>
              </a:ext>
            </a:extLst>
          </p:cNvPr>
          <p:cNvSpPr/>
          <p:nvPr/>
        </p:nvSpPr>
        <p:spPr>
          <a:xfrm>
            <a:off x="7184954" y="2612294"/>
            <a:ext cx="1703535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32103EE-FFDF-469E-B5D2-971AFBAFD541}"/>
              </a:ext>
            </a:extLst>
          </p:cNvPr>
          <p:cNvSpPr/>
          <p:nvPr/>
        </p:nvSpPr>
        <p:spPr>
          <a:xfrm>
            <a:off x="7184954" y="3355079"/>
            <a:ext cx="1703535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C4E3473-494C-4202-9473-CB519EE9BB0C}"/>
              </a:ext>
            </a:extLst>
          </p:cNvPr>
          <p:cNvSpPr/>
          <p:nvPr/>
        </p:nvSpPr>
        <p:spPr>
          <a:xfrm>
            <a:off x="108459" y="749300"/>
            <a:ext cx="5162999" cy="3579122"/>
          </a:xfrm>
          <a:prstGeom prst="roundRect">
            <a:avLst>
              <a:gd name="adj" fmla="val 2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6B548DD-5534-4C4B-9852-E9A128E6EEF5}"/>
              </a:ext>
            </a:extLst>
          </p:cNvPr>
          <p:cNvSpPr/>
          <p:nvPr/>
        </p:nvSpPr>
        <p:spPr>
          <a:xfrm>
            <a:off x="931951" y="2068620"/>
            <a:ext cx="1703535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EB5DC181-54B2-4984-9552-BF252C1BA3FC}"/>
              </a:ext>
            </a:extLst>
          </p:cNvPr>
          <p:cNvSpPr/>
          <p:nvPr/>
        </p:nvSpPr>
        <p:spPr>
          <a:xfrm>
            <a:off x="2686201" y="2068620"/>
            <a:ext cx="1703535" cy="651618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29883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Example</a:t>
            </a:r>
            <a:endParaRPr lang="en-US" sz="3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DF3499-619A-4A5E-8F53-D69946C0448F}"/>
              </a:ext>
            </a:extLst>
          </p:cNvPr>
          <p:cNvGrpSpPr/>
          <p:nvPr/>
        </p:nvGrpSpPr>
        <p:grpSpPr>
          <a:xfrm>
            <a:off x="3566064" y="1083140"/>
            <a:ext cx="1446293" cy="747476"/>
            <a:chOff x="2335426" y="2514837"/>
            <a:chExt cx="1589451" cy="82526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72B2BE5-4F16-49F3-A69A-90C82A9615DB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299897-F904-41A3-8189-1C454ACD5E3E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F297A6C-24F9-48BB-AC40-FA94D4ED33E3}"/>
              </a:ext>
            </a:extLst>
          </p:cNvPr>
          <p:cNvGrpSpPr/>
          <p:nvPr/>
        </p:nvGrpSpPr>
        <p:grpSpPr>
          <a:xfrm>
            <a:off x="3582212" y="1220879"/>
            <a:ext cx="413813" cy="473659"/>
            <a:chOff x="1212463" y="2713512"/>
            <a:chExt cx="789661" cy="903864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464D13F-A0C3-4E50-9E7B-CD1BD738F99F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E3DCBAB-3023-4C80-B7E4-F35C02711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24" name="Hexagon 23">
            <a:extLst>
              <a:ext uri="{FF2B5EF4-FFF2-40B4-BE49-F238E27FC236}">
                <a16:creationId xmlns:a16="http://schemas.microsoft.com/office/drawing/2014/main" id="{13FE09A8-65E0-494E-8ABD-5F2234B81D73}"/>
              </a:ext>
            </a:extLst>
          </p:cNvPr>
          <p:cNvSpPr/>
          <p:nvPr/>
        </p:nvSpPr>
        <p:spPr>
          <a:xfrm>
            <a:off x="2160309" y="1068758"/>
            <a:ext cx="1355496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E004ED-0A06-4BA7-8084-94BC9D634B77}"/>
              </a:ext>
            </a:extLst>
          </p:cNvPr>
          <p:cNvSpPr txBox="1"/>
          <p:nvPr/>
        </p:nvSpPr>
        <p:spPr>
          <a:xfrm>
            <a:off x="2123448" y="1225804"/>
            <a:ext cx="144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Onboarding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E7C746-858E-4DFF-9450-9DF2A79FB819}"/>
              </a:ext>
            </a:extLst>
          </p:cNvPr>
          <p:cNvSpPr txBox="1"/>
          <p:nvPr/>
        </p:nvSpPr>
        <p:spPr>
          <a:xfrm>
            <a:off x="1224884" y="2018841"/>
            <a:ext cx="1122423" cy="707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Policy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Designer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A862C8-EEE3-4F7B-A685-80AFA9F211A9}"/>
              </a:ext>
            </a:extLst>
          </p:cNvPr>
          <p:cNvSpPr txBox="1"/>
          <p:nvPr/>
        </p:nvSpPr>
        <p:spPr>
          <a:xfrm>
            <a:off x="3037985" y="2039081"/>
            <a:ext cx="982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Add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Policies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EDEA94-DB5C-4952-96AF-3A90E9C6FB84}"/>
              </a:ext>
            </a:extLst>
          </p:cNvPr>
          <p:cNvSpPr txBox="1"/>
          <p:nvPr/>
        </p:nvSpPr>
        <p:spPr>
          <a:xfrm>
            <a:off x="7444409" y="1795614"/>
            <a:ext cx="11846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</a:t>
            </a:r>
          </a:p>
          <a:p>
            <a:pPr algn="ctr"/>
            <a:r>
              <a:rPr lang="en-US" sz="12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Service Change </a:t>
            </a:r>
          </a:p>
          <a:p>
            <a:pPr algn="ctr"/>
            <a:r>
              <a:rPr lang="en-US" sz="12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Handler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E4165B8-A706-498E-A759-D3DF18AF7C94}"/>
              </a:ext>
            </a:extLst>
          </p:cNvPr>
          <p:cNvSpPr txBox="1"/>
          <p:nvPr/>
        </p:nvSpPr>
        <p:spPr>
          <a:xfrm>
            <a:off x="7361699" y="820818"/>
            <a:ext cx="1350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(Run Time)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3E22291-9CA0-4959-B64E-CC9F177E85BD}"/>
              </a:ext>
            </a:extLst>
          </p:cNvPr>
          <p:cNvSpPr txBox="1"/>
          <p:nvPr/>
        </p:nvSpPr>
        <p:spPr>
          <a:xfrm>
            <a:off x="156253" y="694568"/>
            <a:ext cx="2253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DESIGN-TIME (SDC)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E8BA7D0-5FCB-489C-A996-F446472576DE}"/>
              </a:ext>
            </a:extLst>
          </p:cNvPr>
          <p:cNvSpPr txBox="1"/>
          <p:nvPr/>
        </p:nvSpPr>
        <p:spPr>
          <a:xfrm>
            <a:off x="1542246" y="1607678"/>
            <a:ext cx="1495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PNF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Onboarding Package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E5C374A-50D7-4241-A341-C192EAFC6623}"/>
              </a:ext>
            </a:extLst>
          </p:cNvPr>
          <p:cNvGrpSpPr/>
          <p:nvPr/>
        </p:nvGrpSpPr>
        <p:grpSpPr>
          <a:xfrm>
            <a:off x="490624" y="2041363"/>
            <a:ext cx="413813" cy="473659"/>
            <a:chOff x="1212463" y="2713512"/>
            <a:chExt cx="789661" cy="90386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7CA15ED2-C67F-4D31-91BC-9F07E0755157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F07C93C3-067E-4519-B2BA-69E93DC88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32BC428C-CE49-43E5-B0AD-E6E8C29654BC}"/>
              </a:ext>
            </a:extLst>
          </p:cNvPr>
          <p:cNvSpPr txBox="1"/>
          <p:nvPr/>
        </p:nvSpPr>
        <p:spPr>
          <a:xfrm>
            <a:off x="223382" y="2446609"/>
            <a:ext cx="779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Policy 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Database</a:t>
            </a:r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81AE0238-2A8F-4BED-BB4B-EBC744308F79}"/>
              </a:ext>
            </a:extLst>
          </p:cNvPr>
          <p:cNvSpPr/>
          <p:nvPr/>
        </p:nvSpPr>
        <p:spPr>
          <a:xfrm>
            <a:off x="4361932" y="2004293"/>
            <a:ext cx="265654" cy="2256368"/>
          </a:xfrm>
          <a:prstGeom prst="rightBrace">
            <a:avLst>
              <a:gd name="adj1" fmla="val 8333"/>
              <a:gd name="adj2" fmla="val 19184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D67FF358-5717-4AEB-90F9-6ADF05E1C76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0411" y="2045156"/>
            <a:ext cx="605493" cy="787412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A5B754C7-CD89-4FBC-A1C8-3B833F44656A}"/>
              </a:ext>
            </a:extLst>
          </p:cNvPr>
          <p:cNvGrpSpPr/>
          <p:nvPr/>
        </p:nvGrpSpPr>
        <p:grpSpPr>
          <a:xfrm>
            <a:off x="5315314" y="1281277"/>
            <a:ext cx="1703535" cy="747475"/>
            <a:chOff x="2335426" y="2514837"/>
            <a:chExt cx="1703535" cy="825263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A95259B6-9B34-4636-87BA-4C3F99156C2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361ECCC-6F08-4976-8E23-88F429382F4C}"/>
                </a:ext>
              </a:extLst>
            </p:cNvPr>
            <p:cNvSpPr txBox="1"/>
            <p:nvPr/>
          </p:nvSpPr>
          <p:spPr>
            <a:xfrm>
              <a:off x="2887244" y="2710690"/>
              <a:ext cx="604654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sp>
        <p:nvSpPr>
          <p:cNvPr id="76" name="Hexagon 75">
            <a:extLst>
              <a:ext uri="{FF2B5EF4-FFF2-40B4-BE49-F238E27FC236}">
                <a16:creationId xmlns:a16="http://schemas.microsoft.com/office/drawing/2014/main" id="{6005600D-58CA-4EFF-87D3-2C06AC51FB48}"/>
              </a:ext>
            </a:extLst>
          </p:cNvPr>
          <p:cNvSpPr/>
          <p:nvPr/>
        </p:nvSpPr>
        <p:spPr>
          <a:xfrm>
            <a:off x="5313291" y="1851557"/>
            <a:ext cx="1703535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E8A25FD-E885-4935-8A3A-3FC95A505CC8}"/>
              </a:ext>
            </a:extLst>
          </p:cNvPr>
          <p:cNvSpPr txBox="1"/>
          <p:nvPr/>
        </p:nvSpPr>
        <p:spPr>
          <a:xfrm>
            <a:off x="5535396" y="1860633"/>
            <a:ext cx="12414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Distribute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CSAR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DEA6C8-9045-48A3-93EF-ED241DDE1A28}"/>
              </a:ext>
            </a:extLst>
          </p:cNvPr>
          <p:cNvSpPr txBox="1"/>
          <p:nvPr/>
        </p:nvSpPr>
        <p:spPr>
          <a:xfrm>
            <a:off x="4528159" y="2812483"/>
            <a:ext cx="69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CSAR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Package</a:t>
            </a:r>
          </a:p>
        </p:txBody>
      </p:sp>
      <p:pic>
        <p:nvPicPr>
          <p:cNvPr id="83" name="Picture 2" descr="C:\Users\cheung\AppData\Local\Temp\SNAGHTML1da75636.PNG">
            <a:extLst>
              <a:ext uri="{FF2B5EF4-FFF2-40B4-BE49-F238E27FC236}">
                <a16:creationId xmlns:a16="http://schemas.microsoft.com/office/drawing/2014/main" id="{99A1BDE8-6BB2-4BE0-A572-9ACACA986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2051327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00C48AB2-2212-4D4F-864E-965BABC500C4}"/>
              </a:ext>
            </a:extLst>
          </p:cNvPr>
          <p:cNvGrpSpPr/>
          <p:nvPr/>
        </p:nvGrpSpPr>
        <p:grpSpPr>
          <a:xfrm>
            <a:off x="931951" y="2830220"/>
            <a:ext cx="3457785" cy="651618"/>
            <a:chOff x="931951" y="2266332"/>
            <a:chExt cx="3457785" cy="747476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8158F766-D73D-46E2-9503-8F7CDD9AB9C2}"/>
                </a:ext>
              </a:extLst>
            </p:cNvPr>
            <p:cNvSpPr/>
            <p:nvPr/>
          </p:nvSpPr>
          <p:spPr>
            <a:xfrm>
              <a:off x="931951" y="2266332"/>
              <a:ext cx="1703535" cy="74747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Hexagon 93">
              <a:extLst>
                <a:ext uri="{FF2B5EF4-FFF2-40B4-BE49-F238E27FC236}">
                  <a16:creationId xmlns:a16="http://schemas.microsoft.com/office/drawing/2014/main" id="{DB786AE5-02A5-4B58-845B-A3A173225467}"/>
                </a:ext>
              </a:extLst>
            </p:cNvPr>
            <p:cNvSpPr/>
            <p:nvPr/>
          </p:nvSpPr>
          <p:spPr>
            <a:xfrm>
              <a:off x="2686201" y="2266332"/>
              <a:ext cx="1703535" cy="747476"/>
            </a:xfrm>
            <a:prstGeom prst="hexagon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7CE3BF5-F4FF-4201-A2A5-D4CBF9078FD0}"/>
              </a:ext>
            </a:extLst>
          </p:cNvPr>
          <p:cNvSpPr txBox="1"/>
          <p:nvPr/>
        </p:nvSpPr>
        <p:spPr>
          <a:xfrm>
            <a:off x="1234969" y="2801833"/>
            <a:ext cx="112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CLAMP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Designer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C7A417-EB39-4499-88FE-A13E1480EF9A}"/>
              </a:ext>
            </a:extLst>
          </p:cNvPr>
          <p:cNvSpPr txBox="1"/>
          <p:nvPr/>
        </p:nvSpPr>
        <p:spPr>
          <a:xfrm>
            <a:off x="2799043" y="2791961"/>
            <a:ext cx="1459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Add Control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Loops</a:t>
            </a:r>
          </a:p>
        </p:txBody>
      </p:sp>
      <p:pic>
        <p:nvPicPr>
          <p:cNvPr id="85" name="Picture 2" descr="C:\Users\cheung\AppData\Local\Temp\SNAGHTML1da75636.PNG">
            <a:extLst>
              <a:ext uri="{FF2B5EF4-FFF2-40B4-BE49-F238E27FC236}">
                <a16:creationId xmlns:a16="http://schemas.microsoft.com/office/drawing/2014/main" id="{EDD7981D-99CB-4C12-AC63-E52A3D400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2747137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5" name="Group 94">
            <a:extLst>
              <a:ext uri="{FF2B5EF4-FFF2-40B4-BE49-F238E27FC236}">
                <a16:creationId xmlns:a16="http://schemas.microsoft.com/office/drawing/2014/main" id="{F52B540C-F165-4280-92D8-87443BBD71EA}"/>
              </a:ext>
            </a:extLst>
          </p:cNvPr>
          <p:cNvGrpSpPr/>
          <p:nvPr/>
        </p:nvGrpSpPr>
        <p:grpSpPr>
          <a:xfrm>
            <a:off x="931951" y="3607699"/>
            <a:ext cx="3457785" cy="651618"/>
            <a:chOff x="931951" y="2266332"/>
            <a:chExt cx="3457785" cy="747476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7644B5A6-6D9D-49D9-B0BA-157606D4CBD3}"/>
                </a:ext>
              </a:extLst>
            </p:cNvPr>
            <p:cNvSpPr/>
            <p:nvPr/>
          </p:nvSpPr>
          <p:spPr>
            <a:xfrm>
              <a:off x="931951" y="2266332"/>
              <a:ext cx="1703535" cy="74747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>
              <a:extLst>
                <a:ext uri="{FF2B5EF4-FFF2-40B4-BE49-F238E27FC236}">
                  <a16:creationId xmlns:a16="http://schemas.microsoft.com/office/drawing/2014/main" id="{90FC04AF-615B-420E-83F7-BCD84F5BE532}"/>
                </a:ext>
              </a:extLst>
            </p:cNvPr>
            <p:cNvSpPr/>
            <p:nvPr/>
          </p:nvSpPr>
          <p:spPr>
            <a:xfrm>
              <a:off x="2686201" y="2266332"/>
              <a:ext cx="1703535" cy="747476"/>
            </a:xfrm>
            <a:prstGeom prst="hexagon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86EAA6A-CE1F-478A-87FE-07048FE5FBDC}"/>
              </a:ext>
            </a:extLst>
          </p:cNvPr>
          <p:cNvSpPr txBox="1"/>
          <p:nvPr/>
        </p:nvSpPr>
        <p:spPr>
          <a:xfrm>
            <a:off x="964155" y="3572129"/>
            <a:ext cx="16450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Design Studio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33FA777-B428-4548-9678-81A4848E259C}"/>
              </a:ext>
            </a:extLst>
          </p:cNvPr>
          <p:cNvSpPr txBox="1"/>
          <p:nvPr/>
        </p:nvSpPr>
        <p:spPr>
          <a:xfrm>
            <a:off x="2947097" y="3573415"/>
            <a:ext cx="1269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Define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Templates</a:t>
            </a:r>
          </a:p>
        </p:txBody>
      </p:sp>
      <p:pic>
        <p:nvPicPr>
          <p:cNvPr id="87" name="Picture 2" descr="C:\Users\cheung\AppData\Local\Temp\SNAGHTML1da75636.PNG">
            <a:extLst>
              <a:ext uri="{FF2B5EF4-FFF2-40B4-BE49-F238E27FC236}">
                <a16:creationId xmlns:a16="http://schemas.microsoft.com/office/drawing/2014/main" id="{27645A37-555B-49E4-B3CE-B7C4B2689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53" y="3509623"/>
            <a:ext cx="367867" cy="3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0F62D1C1-AA53-4D7D-A81A-664CA189A2E6}"/>
              </a:ext>
            </a:extLst>
          </p:cNvPr>
          <p:cNvSpPr txBox="1"/>
          <p:nvPr/>
        </p:nvSpPr>
        <p:spPr>
          <a:xfrm>
            <a:off x="7415095" y="3338624"/>
            <a:ext cx="1254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Controller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458F174-DB14-44D8-9F6D-EFC7C498E239}"/>
              </a:ext>
            </a:extLst>
          </p:cNvPr>
          <p:cNvGrpSpPr/>
          <p:nvPr/>
        </p:nvGrpSpPr>
        <p:grpSpPr>
          <a:xfrm>
            <a:off x="7096231" y="2715512"/>
            <a:ext cx="413813" cy="473659"/>
            <a:chOff x="1212463" y="2713512"/>
            <a:chExt cx="789661" cy="903864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59B53CCB-4350-4AF2-9CEB-EC1DD91D0338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18A79641-C38B-44E2-853D-70B94AFB29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DB57BA6F-CAF2-4876-A7B3-1AF92E5E22E9}"/>
              </a:ext>
            </a:extLst>
          </p:cNvPr>
          <p:cNvSpPr txBox="1"/>
          <p:nvPr/>
        </p:nvSpPr>
        <p:spPr>
          <a:xfrm>
            <a:off x="7437248" y="2585175"/>
            <a:ext cx="1210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Inventory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9162AF6-69B2-4BB4-A856-6D1AE4393447}"/>
              </a:ext>
            </a:extLst>
          </p:cNvPr>
          <p:cNvSpPr txBox="1"/>
          <p:nvPr/>
        </p:nvSpPr>
        <p:spPr>
          <a:xfrm>
            <a:off x="431134" y="5147474"/>
            <a:ext cx="622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PNF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VNF</a:t>
            </a:r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9C259899-2036-47AB-A6F5-D7C1561DF7DD}"/>
              </a:ext>
            </a:extLst>
          </p:cNvPr>
          <p:cNvSpPr/>
          <p:nvPr/>
        </p:nvSpPr>
        <p:spPr>
          <a:xfrm>
            <a:off x="1478536" y="5150537"/>
            <a:ext cx="1072507" cy="651618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0945C6D-E513-4601-84CB-A23289BC889B}"/>
              </a:ext>
            </a:extLst>
          </p:cNvPr>
          <p:cNvSpPr txBox="1"/>
          <p:nvPr/>
        </p:nvSpPr>
        <p:spPr>
          <a:xfrm>
            <a:off x="1628848" y="5133554"/>
            <a:ext cx="775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VES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Event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CD9050B-5EDA-4124-A97B-A29DDB46BF29}"/>
              </a:ext>
            </a:extLst>
          </p:cNvPr>
          <p:cNvSpPr txBox="1"/>
          <p:nvPr/>
        </p:nvSpPr>
        <p:spPr>
          <a:xfrm>
            <a:off x="2712364" y="5142339"/>
            <a:ext cx="1135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DCAE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Collector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990666C-1922-4C37-89A1-FF8A85CDA59C}"/>
              </a:ext>
            </a:extLst>
          </p:cNvPr>
          <p:cNvSpPr txBox="1"/>
          <p:nvPr/>
        </p:nvSpPr>
        <p:spPr>
          <a:xfrm>
            <a:off x="5315891" y="5117010"/>
            <a:ext cx="951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Micro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Service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37C8DAC0-BE47-4A39-823E-D6119AE14488}"/>
              </a:ext>
            </a:extLst>
          </p:cNvPr>
          <p:cNvSpPr/>
          <p:nvPr/>
        </p:nvSpPr>
        <p:spPr>
          <a:xfrm>
            <a:off x="2281679" y="2003316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CA1D2780-E4A1-4C52-B195-3EE43C8A18EC}"/>
              </a:ext>
            </a:extLst>
          </p:cNvPr>
          <p:cNvSpPr/>
          <p:nvPr/>
        </p:nvSpPr>
        <p:spPr>
          <a:xfrm>
            <a:off x="3942064" y="2010554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CD147EC-4618-41E2-91C2-08EB48F6AA56}"/>
              </a:ext>
            </a:extLst>
          </p:cNvPr>
          <p:cNvSpPr/>
          <p:nvPr/>
        </p:nvSpPr>
        <p:spPr>
          <a:xfrm>
            <a:off x="8540000" y="2566557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05DE709E-C73C-4755-8A59-33AF5A6BA46E}"/>
              </a:ext>
            </a:extLst>
          </p:cNvPr>
          <p:cNvSpPr/>
          <p:nvPr/>
        </p:nvSpPr>
        <p:spPr>
          <a:xfrm>
            <a:off x="5971735" y="4717872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D6B2D57-67A5-454E-BBB3-5F02520C611D}"/>
              </a:ext>
            </a:extLst>
          </p:cNvPr>
          <p:cNvSpPr txBox="1"/>
          <p:nvPr/>
        </p:nvSpPr>
        <p:spPr>
          <a:xfrm>
            <a:off x="7835169" y="5829191"/>
            <a:ext cx="899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Policy 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Engine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A5F234A-341C-4F9B-8B73-C1458FA85744}"/>
              </a:ext>
            </a:extLst>
          </p:cNvPr>
          <p:cNvSpPr/>
          <p:nvPr/>
        </p:nvSpPr>
        <p:spPr>
          <a:xfrm>
            <a:off x="8736586" y="5809184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49D74B55-B81E-43DA-A047-C022A1D23295}"/>
              </a:ext>
            </a:extLst>
          </p:cNvPr>
          <p:cNvSpPr/>
          <p:nvPr/>
        </p:nvSpPr>
        <p:spPr>
          <a:xfrm>
            <a:off x="7634223" y="5132003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D83914C-1C3B-4DB1-B4F8-D4F119EED78E}"/>
              </a:ext>
            </a:extLst>
          </p:cNvPr>
          <p:cNvSpPr txBox="1"/>
          <p:nvPr/>
        </p:nvSpPr>
        <p:spPr>
          <a:xfrm>
            <a:off x="7648918" y="5239727"/>
            <a:ext cx="1254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Controller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F4CACF84-6B64-4DAA-9C62-68CF89F84782}"/>
              </a:ext>
            </a:extLst>
          </p:cNvPr>
          <p:cNvSpPr/>
          <p:nvPr/>
        </p:nvSpPr>
        <p:spPr>
          <a:xfrm>
            <a:off x="8727914" y="5095541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0991366-AA89-4EF0-A1EF-A5CEBBDF8665}"/>
              </a:ext>
            </a:extLst>
          </p:cNvPr>
          <p:cNvSpPr txBox="1"/>
          <p:nvPr/>
        </p:nvSpPr>
        <p:spPr>
          <a:xfrm>
            <a:off x="7739930" y="4548343"/>
            <a:ext cx="1136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Ticketing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45A65C11-8482-42B6-A6DB-C10609BF4201}"/>
              </a:ext>
            </a:extLst>
          </p:cNvPr>
          <p:cNvSpPr/>
          <p:nvPr/>
        </p:nvSpPr>
        <p:spPr>
          <a:xfrm>
            <a:off x="8714457" y="4404157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30" name="Hexagon 129">
            <a:extLst>
              <a:ext uri="{FF2B5EF4-FFF2-40B4-BE49-F238E27FC236}">
                <a16:creationId xmlns:a16="http://schemas.microsoft.com/office/drawing/2014/main" id="{ADEAF7E8-0CAA-42B2-9D4F-038F87BF0970}"/>
              </a:ext>
            </a:extLst>
          </p:cNvPr>
          <p:cNvSpPr/>
          <p:nvPr/>
        </p:nvSpPr>
        <p:spPr>
          <a:xfrm>
            <a:off x="4009042" y="5150537"/>
            <a:ext cx="1072507" cy="651618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6427C1D-B28A-4AAA-8130-41F6A2566E70}"/>
              </a:ext>
            </a:extLst>
          </p:cNvPr>
          <p:cNvSpPr txBox="1"/>
          <p:nvPr/>
        </p:nvSpPr>
        <p:spPr>
          <a:xfrm>
            <a:off x="4081422" y="5276291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DMaaP</a:t>
            </a:r>
          </a:p>
        </p:txBody>
      </p:sp>
      <p:sp>
        <p:nvSpPr>
          <p:cNvPr id="11" name="Arrow: Bent-Up 10">
            <a:extLst>
              <a:ext uri="{FF2B5EF4-FFF2-40B4-BE49-F238E27FC236}">
                <a16:creationId xmlns:a16="http://schemas.microsoft.com/office/drawing/2014/main" id="{E6813A62-55E8-4F95-81E8-B86877CBE998}"/>
              </a:ext>
            </a:extLst>
          </p:cNvPr>
          <p:cNvSpPr/>
          <p:nvPr/>
        </p:nvSpPr>
        <p:spPr>
          <a:xfrm rot="10800000">
            <a:off x="5618949" y="3578946"/>
            <a:ext cx="1627647" cy="1584865"/>
          </a:xfrm>
          <a:prstGeom prst="bentUpArrow">
            <a:avLst>
              <a:gd name="adj1" fmla="val 12721"/>
              <a:gd name="adj2" fmla="val 12529"/>
              <a:gd name="adj3" fmla="val 18861"/>
            </a:avLst>
          </a:prstGeom>
          <a:solidFill>
            <a:srgbClr val="00B0F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0944EDF9-8558-47D5-9DF6-1A8A8DDCA608}"/>
              </a:ext>
            </a:extLst>
          </p:cNvPr>
          <p:cNvSpPr/>
          <p:nvPr/>
        </p:nvSpPr>
        <p:spPr>
          <a:xfrm>
            <a:off x="6933478" y="3489509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36" name="Hexagon 135">
            <a:extLst>
              <a:ext uri="{FF2B5EF4-FFF2-40B4-BE49-F238E27FC236}">
                <a16:creationId xmlns:a16="http://schemas.microsoft.com/office/drawing/2014/main" id="{EF0357DC-9E59-4CE3-85DF-B853F25E7F54}"/>
              </a:ext>
            </a:extLst>
          </p:cNvPr>
          <p:cNvSpPr/>
          <p:nvPr/>
        </p:nvSpPr>
        <p:spPr>
          <a:xfrm>
            <a:off x="6526335" y="5134931"/>
            <a:ext cx="1072507" cy="651618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95696DB-4531-49A3-8871-92C373EC53DB}"/>
              </a:ext>
            </a:extLst>
          </p:cNvPr>
          <p:cNvSpPr txBox="1"/>
          <p:nvPr/>
        </p:nvSpPr>
        <p:spPr>
          <a:xfrm>
            <a:off x="6598715" y="5260685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DMaaP</a:t>
            </a:r>
          </a:p>
        </p:txBody>
      </p:sp>
      <p:pic>
        <p:nvPicPr>
          <p:cNvPr id="113" name="Picture 6" descr="C:\Users\cheung\AppData\Local\Temp\SNAGHTMLa7b04d7.PNG">
            <a:extLst>
              <a:ext uri="{FF2B5EF4-FFF2-40B4-BE49-F238E27FC236}">
                <a16:creationId xmlns:a16="http://schemas.microsoft.com/office/drawing/2014/main" id="{7A500F33-CC3C-4DFD-851C-16E624364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93" y="2413201"/>
            <a:ext cx="328909" cy="33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6" descr="C:\Users\cheung\AppData\Local\Temp\SNAGHTMLa7b04d7.PNG">
            <a:extLst>
              <a:ext uri="{FF2B5EF4-FFF2-40B4-BE49-F238E27FC236}">
                <a16:creationId xmlns:a16="http://schemas.microsoft.com/office/drawing/2014/main" id="{9915DB85-B4E0-47F3-AF32-011DB16E1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28" y="5000707"/>
            <a:ext cx="416935" cy="41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6" descr="C:\Users\cheung\AppData\Local\Temp\SNAGHTMLa7b04d7.PNG">
            <a:extLst>
              <a:ext uri="{FF2B5EF4-FFF2-40B4-BE49-F238E27FC236}">
                <a16:creationId xmlns:a16="http://schemas.microsoft.com/office/drawing/2014/main" id="{629E7AF5-BC4F-4B53-B7E8-9C9B56519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830" y="4996964"/>
            <a:ext cx="416935" cy="41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7A8D74D-5272-4AA0-A31E-F08662FE7893}"/>
              </a:ext>
            </a:extLst>
          </p:cNvPr>
          <p:cNvSpPr/>
          <p:nvPr/>
        </p:nvSpPr>
        <p:spPr>
          <a:xfrm>
            <a:off x="254939" y="1148648"/>
            <a:ext cx="1292628" cy="33855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3B35E83-C688-44EA-8E2C-BBDB47B20A9E}"/>
              </a:ext>
            </a:extLst>
          </p:cNvPr>
          <p:cNvSpPr txBox="1"/>
          <p:nvPr/>
        </p:nvSpPr>
        <p:spPr>
          <a:xfrm>
            <a:off x="435256" y="1136479"/>
            <a:ext cx="1147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Descriptor</a:t>
            </a:r>
            <a:endParaRPr lang="en-US" sz="2000" b="1" dirty="0">
              <a:solidFill>
                <a:srgbClr val="0000CC"/>
              </a:solidFill>
              <a:effectLst>
                <a:outerShdw blurRad="50800" dist="50800" dir="5400000" algn="ctr" rotWithShape="0">
                  <a:srgbClr val="FF3300"/>
                </a:outerShdw>
              </a:effectLst>
            </a:endParaRP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C0B62CF8-8C6B-4F36-80E6-60CD9E66CBA5}"/>
              </a:ext>
            </a:extLst>
          </p:cNvPr>
          <p:cNvSpPr/>
          <p:nvPr/>
        </p:nvSpPr>
        <p:spPr>
          <a:xfrm>
            <a:off x="254939" y="1544081"/>
            <a:ext cx="1292628" cy="33855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7BC83BA1-B27A-4F62-A26A-293C71F9904C}"/>
              </a:ext>
            </a:extLst>
          </p:cNvPr>
          <p:cNvSpPr txBox="1"/>
          <p:nvPr/>
        </p:nvSpPr>
        <p:spPr>
          <a:xfrm>
            <a:off x="444674" y="1570141"/>
            <a:ext cx="1147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NF Registration</a:t>
            </a:r>
            <a:endParaRPr lang="en-US" sz="1200" b="1" dirty="0">
              <a:solidFill>
                <a:srgbClr val="0000CC"/>
              </a:solidFill>
              <a:effectLst>
                <a:outerShdw blurRad="50800" dist="50800" dir="5400000" algn="ctr" rotWithShape="0">
                  <a:srgbClr val="FF3300"/>
                </a:outerShdw>
              </a:effectLst>
            </a:endParaRPr>
          </a:p>
        </p:txBody>
      </p:sp>
      <p:pic>
        <p:nvPicPr>
          <p:cNvPr id="141" name="Picture 2" descr="C:\Users\cheung\AppData\Local\Temp\SNAGHTML648e60b.PNG">
            <a:extLst>
              <a:ext uri="{FF2B5EF4-FFF2-40B4-BE49-F238E27FC236}">
                <a16:creationId xmlns:a16="http://schemas.microsoft.com/office/drawing/2014/main" id="{276CF338-FE80-489F-BD63-25AB8ACCF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78" y="1127265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2" descr="C:\Users\cheung\AppData\Local\Temp\SNAGHTML648e60b.PNG">
            <a:extLst>
              <a:ext uri="{FF2B5EF4-FFF2-40B4-BE49-F238E27FC236}">
                <a16:creationId xmlns:a16="http://schemas.microsoft.com/office/drawing/2014/main" id="{70103A04-8EC0-41A8-9FC8-BBF6F58F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80" y="1535573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6" descr="C:\Users\cheung\AppData\Local\Temp\SNAGHTMLa7b04d7.PNG">
            <a:extLst>
              <a:ext uri="{FF2B5EF4-FFF2-40B4-BE49-F238E27FC236}">
                <a16:creationId xmlns:a16="http://schemas.microsoft.com/office/drawing/2014/main" id="{19D5FBB4-45C3-4A9E-BC00-695B30ABD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6" y="1727472"/>
            <a:ext cx="234438" cy="23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09A7BFE8-B214-41CF-80C7-9E53FB37F8E0}"/>
              </a:ext>
            </a:extLst>
          </p:cNvPr>
          <p:cNvSpPr/>
          <p:nvPr/>
        </p:nvSpPr>
        <p:spPr>
          <a:xfrm>
            <a:off x="5056510" y="5918596"/>
            <a:ext cx="1441422" cy="65161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AD77E50-41C7-43CA-8BF3-F616E076B938}"/>
              </a:ext>
            </a:extLst>
          </p:cNvPr>
          <p:cNvSpPr txBox="1"/>
          <p:nvPr/>
        </p:nvSpPr>
        <p:spPr>
          <a:xfrm>
            <a:off x="5379603" y="6049388"/>
            <a:ext cx="745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A&amp;AI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F5A9CE-8168-4FBE-B9A3-21BE805DFF00}"/>
              </a:ext>
            </a:extLst>
          </p:cNvPr>
          <p:cNvSpPr txBox="1"/>
          <p:nvPr/>
        </p:nvSpPr>
        <p:spPr>
          <a:xfrm>
            <a:off x="1522700" y="5744520"/>
            <a:ext cx="946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Fault Domain</a:t>
            </a:r>
          </a:p>
        </p:txBody>
      </p:sp>
      <p:pic>
        <p:nvPicPr>
          <p:cNvPr id="146" name="Picture 2" descr="C:\Users\cheung\AppData\Local\Temp\SNAGHTML648e60b.PNG">
            <a:extLst>
              <a:ext uri="{FF2B5EF4-FFF2-40B4-BE49-F238E27FC236}">
                <a16:creationId xmlns:a16="http://schemas.microsoft.com/office/drawing/2014/main" id="{3235F3B8-FDEA-4E8F-8F60-E03CF4F9F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659" y="1162398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2" descr="C:\Users\cheung\AppData\Local\Temp\SNAGHTML648e60b.PNG">
            <a:extLst>
              <a:ext uri="{FF2B5EF4-FFF2-40B4-BE49-F238E27FC236}">
                <a16:creationId xmlns:a16="http://schemas.microsoft.com/office/drawing/2014/main" id="{9363B979-8C34-4C7E-8BB7-C8FE12D51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007" y="2414191"/>
            <a:ext cx="285066" cy="36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C1DEBE4-42FD-42AF-8317-3549D3E1E2F0}"/>
              </a:ext>
            </a:extLst>
          </p:cNvPr>
          <p:cNvGrpSpPr/>
          <p:nvPr/>
        </p:nvGrpSpPr>
        <p:grpSpPr>
          <a:xfrm>
            <a:off x="7633953" y="8510"/>
            <a:ext cx="1475814" cy="645671"/>
            <a:chOff x="7633953" y="8510"/>
            <a:chExt cx="1475814" cy="645671"/>
          </a:xfrm>
        </p:grpSpPr>
        <p:pic>
          <p:nvPicPr>
            <p:cNvPr id="148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E0162705-68D5-419E-9770-E62954DA4F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8286E9EB-F741-4342-A67C-7ACA68AAD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D66195C2-C93C-44E2-ACA9-1E1DE94209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5348" y="8510"/>
              <a:ext cx="644419" cy="645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00909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B67DC60-889C-4804-B3D9-16BF1E7B1987}"/>
              </a:ext>
            </a:extLst>
          </p:cNvPr>
          <p:cNvGrpSpPr/>
          <p:nvPr/>
        </p:nvGrpSpPr>
        <p:grpSpPr>
          <a:xfrm>
            <a:off x="0" y="774564"/>
            <a:ext cx="9103416" cy="5623136"/>
            <a:chOff x="-823475" y="1455796"/>
            <a:chExt cx="9926892" cy="39297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2229152-7415-4D62-BD79-7360CA853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5417" y="1495714"/>
              <a:ext cx="6858000" cy="388981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A4D7E1F-6147-4693-8292-249D6E106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23475" y="1455796"/>
              <a:ext cx="6857999" cy="3929733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526CB16-785B-44D9-9764-B3C4149F3698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06067AB-1DB6-4C6A-93D0-B68EFA6D09A8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FA8362-1AEB-4019-BA3A-DAB84EC71A7A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E59818B-476A-4598-ADE6-67EAF5117BAE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43DFB2D-30BC-4E31-933D-1225CFF0C7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3" name="Shape 72">
                <a:extLst>
                  <a:ext uri="{FF2B5EF4-FFF2-40B4-BE49-F238E27FC236}">
                    <a16:creationId xmlns:a16="http://schemas.microsoft.com/office/drawing/2014/main" id="{AC8F7736-B099-47DD-82F6-7DCB886DE79D}"/>
                  </a:ext>
                </a:extLst>
              </p:cNvPr>
              <p:cNvPicPr preferRelativeResize="0"/>
              <p:nvPr/>
            </p:nvPicPr>
            <p:blipFill rotWithShape="1">
              <a:blip r:embed="rId6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DCB7521-3987-4C3D-B128-1096680FE49A}"/>
                </a:ext>
              </a:extLst>
            </p:cNvPr>
            <p:cNvSpPr/>
            <p:nvPr/>
          </p:nvSpPr>
          <p:spPr>
            <a:xfrm>
              <a:off x="241729" y="-2880"/>
              <a:ext cx="55127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Onboarding and Design Time</a:t>
              </a:r>
              <a:endParaRPr lang="en-US" sz="32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D7EF85-BE95-42D6-9763-723287147FEE}"/>
              </a:ext>
            </a:extLst>
          </p:cNvPr>
          <p:cNvGrpSpPr/>
          <p:nvPr/>
        </p:nvGrpSpPr>
        <p:grpSpPr>
          <a:xfrm>
            <a:off x="7633953" y="8510"/>
            <a:ext cx="1475814" cy="645671"/>
            <a:chOff x="7633953" y="8510"/>
            <a:chExt cx="1475814" cy="645671"/>
          </a:xfrm>
        </p:grpSpPr>
        <p:pic>
          <p:nvPicPr>
            <p:cNvPr id="16" name="Picture 2" descr="C:\Users\cheung\AppData\Local\Temp\SNAGHTMLa9914bf.PNG">
              <a:extLst>
                <a:ext uri="{FF2B5EF4-FFF2-40B4-BE49-F238E27FC236}">
                  <a16:creationId xmlns:a16="http://schemas.microsoft.com/office/drawing/2014/main" id="{C8B86159-EA8A-40E7-B2D3-463BFC1FD9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953" y="8510"/>
              <a:ext cx="645227" cy="6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BDBD24FE-087B-40A5-A986-FB8713E053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2718" y="8510"/>
              <a:ext cx="637334" cy="64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C:\Users\cheung\AppData\Local\Temp\SNAGHTMLb2abe0b.PNG">
              <a:extLst>
                <a:ext uri="{FF2B5EF4-FFF2-40B4-BE49-F238E27FC236}">
                  <a16:creationId xmlns:a16="http://schemas.microsoft.com/office/drawing/2014/main" id="{53914EB2-3CFE-4E4B-B43D-0F786B108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5348" y="8510"/>
              <a:ext cx="644419" cy="645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2274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5G RAN Wireless Systems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pic>
        <p:nvPicPr>
          <p:cNvPr id="12" name="Picture 6" descr="C:\Users\cheung\AppData\Local\Temp\SNAGHTML225242ed.PNG">
            <a:extLst>
              <a:ext uri="{FF2B5EF4-FFF2-40B4-BE49-F238E27FC236}">
                <a16:creationId xmlns:a16="http://schemas.microsoft.com/office/drawing/2014/main" id="{36C4DC2C-7D50-4E7F-B970-6E33A9FFC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65" y="2960843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5546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7B098C30-CB3D-4E24-81D8-700CEF456C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" t="5186" r="3231" b="5159"/>
          <a:stretch/>
        </p:blipFill>
        <p:spPr>
          <a:xfrm>
            <a:off x="453779" y="993378"/>
            <a:ext cx="6842340" cy="512141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9F21EA5-0303-4452-99D5-A018A49F9C57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389B04C-1D13-4801-BF78-9BAD2CFE73EE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A42A672-1D96-4FDC-B275-E28D39EA8254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F40A52-5460-442C-9F8F-95A265C19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8" name="Shape 72">
              <a:extLst>
                <a:ext uri="{FF2B5EF4-FFF2-40B4-BE49-F238E27FC236}">
                  <a16:creationId xmlns:a16="http://schemas.microsoft.com/office/drawing/2014/main" id="{EAF3F8B3-0CE6-4E63-9BCA-F3BBC28E4FBD}"/>
                </a:ext>
              </a:extLst>
            </p:cNvPr>
            <p:cNvPicPr preferRelativeResize="0"/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A8CE68C-47A4-43F4-85A8-1751F92D4187}"/>
              </a:ext>
            </a:extLst>
          </p:cNvPr>
          <p:cNvSpPr/>
          <p:nvPr/>
        </p:nvSpPr>
        <p:spPr>
          <a:xfrm>
            <a:off x="241729" y="-2880"/>
            <a:ext cx="6430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3GPP Release 15, IMT-2020 = </a:t>
            </a: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5G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2A311D-842E-4FD7-8A91-7FC2D1DA7509}"/>
              </a:ext>
            </a:extLst>
          </p:cNvPr>
          <p:cNvSpPr txBox="1"/>
          <p:nvPr/>
        </p:nvSpPr>
        <p:spPr>
          <a:xfrm>
            <a:off x="3132527" y="2304054"/>
            <a:ext cx="2420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Virtual and Augmented Reality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DAD990-94D7-4474-AAE8-6BC7BFBE7814}"/>
              </a:ext>
            </a:extLst>
          </p:cNvPr>
          <p:cNvSpPr txBox="1"/>
          <p:nvPr/>
        </p:nvSpPr>
        <p:spPr>
          <a:xfrm>
            <a:off x="4592157" y="3342338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CC"/>
                </a:solidFill>
              </a:rPr>
              <a:t>Smart City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B53E71-59C8-45F5-B682-D4837E94BD26}"/>
              </a:ext>
            </a:extLst>
          </p:cNvPr>
          <p:cNvSpPr txBox="1"/>
          <p:nvPr/>
        </p:nvSpPr>
        <p:spPr>
          <a:xfrm>
            <a:off x="4347272" y="5334365"/>
            <a:ext cx="2388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Geographically spread devices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BB62AF-F219-4873-A5DF-5AC4EC883773}"/>
              </a:ext>
            </a:extLst>
          </p:cNvPr>
          <p:cNvSpPr txBox="1"/>
          <p:nvPr/>
        </p:nvSpPr>
        <p:spPr>
          <a:xfrm>
            <a:off x="3272859" y="4563987"/>
            <a:ext cx="1557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Smart Automated Vehicle Control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0C2C49-1236-4BE2-89C5-4E2484B92B42}"/>
              </a:ext>
            </a:extLst>
          </p:cNvPr>
          <p:cNvSpPr txBox="1"/>
          <p:nvPr/>
        </p:nvSpPr>
        <p:spPr>
          <a:xfrm>
            <a:off x="2089069" y="2975940"/>
            <a:ext cx="1588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Remote Surgery and Examination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695BE3-6E66-40AD-B849-02554AF8EE6A}"/>
              </a:ext>
            </a:extLst>
          </p:cNvPr>
          <p:cNvSpPr txBox="1"/>
          <p:nvPr/>
        </p:nvSpPr>
        <p:spPr>
          <a:xfrm>
            <a:off x="1061148" y="4557027"/>
            <a:ext cx="1634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Factory Automation</a:t>
            </a:r>
          </a:p>
          <a:p>
            <a:r>
              <a:rPr lang="en-US" sz="1400" dirty="0"/>
              <a:t>Industry 4.0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65FE6C-0AC3-4A38-BEF4-EDD99D7E2FAE}"/>
              </a:ext>
            </a:extLst>
          </p:cNvPr>
          <p:cNvSpPr txBox="1"/>
          <p:nvPr/>
        </p:nvSpPr>
        <p:spPr>
          <a:xfrm>
            <a:off x="1049786" y="5091191"/>
            <a:ext cx="2237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Remote Device Control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5AC11B-39FD-4943-A31E-ED1765359B1C}"/>
              </a:ext>
            </a:extLst>
          </p:cNvPr>
          <p:cNvSpPr txBox="1"/>
          <p:nvPr/>
        </p:nvSpPr>
        <p:spPr>
          <a:xfrm>
            <a:off x="4770973" y="4813295"/>
            <a:ext cx="1888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6600"/>
                </a:solidFill>
              </a:rPr>
              <a:t>Internet of Things (IoT)</a:t>
            </a:r>
          </a:p>
          <a:p>
            <a:r>
              <a:rPr lang="en-US" sz="1400" b="1" dirty="0">
                <a:solidFill>
                  <a:srgbClr val="006600"/>
                </a:solidFill>
              </a:rPr>
              <a:t>M2M communications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8C02C5-076D-47D3-A0C9-804286CF8586}"/>
              </a:ext>
            </a:extLst>
          </p:cNvPr>
          <p:cNvSpPr txBox="1"/>
          <p:nvPr/>
        </p:nvSpPr>
        <p:spPr>
          <a:xfrm>
            <a:off x="4479833" y="2841575"/>
            <a:ext cx="1557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Smart Infrastructure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EE68F6-3008-4878-9B7E-8572C91FA3DC}"/>
              </a:ext>
            </a:extLst>
          </p:cNvPr>
          <p:cNvSpPr txBox="1"/>
          <p:nvPr/>
        </p:nvSpPr>
        <p:spPr>
          <a:xfrm>
            <a:off x="3132527" y="1868602"/>
            <a:ext cx="2544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6600"/>
                </a:solidFill>
              </a:rPr>
              <a:t>Broadband Experience Everywhere Anytime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3B2FC1-5A0C-4C40-9F01-14978D30E97C}"/>
              </a:ext>
            </a:extLst>
          </p:cNvPr>
          <p:cNvSpPr txBox="1"/>
          <p:nvPr/>
        </p:nvSpPr>
        <p:spPr>
          <a:xfrm>
            <a:off x="3132527" y="1567578"/>
            <a:ext cx="1459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3300"/>
                </a:solidFill>
              </a:rPr>
              <a:t>Media Anywhere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8A2DBC-9317-4CE9-BD53-56E67C735EF2}"/>
              </a:ext>
            </a:extLst>
          </p:cNvPr>
          <p:cNvSpPr txBox="1"/>
          <p:nvPr/>
        </p:nvSpPr>
        <p:spPr>
          <a:xfrm>
            <a:off x="2006157" y="659920"/>
            <a:ext cx="378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eMBB (enhanced Mobile Broadband)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3A0F0B-259D-46F0-8F98-92BA76783DD0}"/>
              </a:ext>
            </a:extLst>
          </p:cNvPr>
          <p:cNvSpPr txBox="1"/>
          <p:nvPr/>
        </p:nvSpPr>
        <p:spPr>
          <a:xfrm>
            <a:off x="806511" y="5941478"/>
            <a:ext cx="308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URLLC (Ultra Reliable Low Latency Communications)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9FC0FE-AD8B-48DE-A2F7-F6C4329B26BA}"/>
              </a:ext>
            </a:extLst>
          </p:cNvPr>
          <p:cNvSpPr txBox="1"/>
          <p:nvPr/>
        </p:nvSpPr>
        <p:spPr>
          <a:xfrm>
            <a:off x="3825335" y="5947770"/>
            <a:ext cx="3364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mMTC (massive Machine Type Communications)</a:t>
            </a:r>
          </a:p>
        </p:txBody>
      </p:sp>
      <p:pic>
        <p:nvPicPr>
          <p:cNvPr id="28" name="Picture 14" descr="C:\Users\cheung\AppData\Local\Temp\SNAGHTML22700a03.PNG">
            <a:extLst>
              <a:ext uri="{FF2B5EF4-FFF2-40B4-BE49-F238E27FC236}">
                <a16:creationId xmlns:a16="http://schemas.microsoft.com/office/drawing/2014/main" id="{9AAE4E48-FF43-4CC8-96AE-261B514C6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99" y="3713052"/>
            <a:ext cx="972156" cy="97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6" descr="C:\Users\cheung\AppData\Local\Temp\SNAGHTML22708357.PNG">
            <a:extLst>
              <a:ext uri="{FF2B5EF4-FFF2-40B4-BE49-F238E27FC236}">
                <a16:creationId xmlns:a16="http://schemas.microsoft.com/office/drawing/2014/main" id="{1604747D-3B54-4C1B-9DC5-4238E9FF9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711" y="3662494"/>
            <a:ext cx="972156" cy="97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8" descr="C:\Users\cheung\AppData\Local\Temp\SNAGHTML22715c95.PNG">
            <a:extLst>
              <a:ext uri="{FF2B5EF4-FFF2-40B4-BE49-F238E27FC236}">
                <a16:creationId xmlns:a16="http://schemas.microsoft.com/office/drawing/2014/main" id="{72DFAB1B-3722-42C9-9B14-0A65F9E6C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843" y="3140444"/>
            <a:ext cx="1386758" cy="139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C:\Users\cheung\AppData\Local\Temp\SNAGHTML2271c797.PNG">
            <a:extLst>
              <a:ext uri="{FF2B5EF4-FFF2-40B4-BE49-F238E27FC236}">
                <a16:creationId xmlns:a16="http://schemas.microsoft.com/office/drawing/2014/main" id="{20D53795-AB18-4301-A16B-8AAD85165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215" y="3535249"/>
            <a:ext cx="978905" cy="98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2" descr="C:\Users\cheung\AppData\Local\Temp\SNAGHTML22722c81.PNG">
            <a:extLst>
              <a:ext uri="{FF2B5EF4-FFF2-40B4-BE49-F238E27FC236}">
                <a16:creationId xmlns:a16="http://schemas.microsoft.com/office/drawing/2014/main" id="{6A2A725E-1653-463C-A0BD-E7729DB6E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37" y="1724656"/>
            <a:ext cx="883778" cy="89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4" descr="C:\Users\cheung\AppData\Local\Temp\SNAGHTML22728c6b.PNG">
            <a:extLst>
              <a:ext uri="{FF2B5EF4-FFF2-40B4-BE49-F238E27FC236}">
                <a16:creationId xmlns:a16="http://schemas.microsoft.com/office/drawing/2014/main" id="{E3246FA1-C247-4D58-B293-201762E32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27" y="1699980"/>
            <a:ext cx="883278" cy="89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C:\Users\cheung\AppData\Local\Temp\SNAGHTML225242ed.PNG">
            <a:extLst>
              <a:ext uri="{FF2B5EF4-FFF2-40B4-BE49-F238E27FC236}">
                <a16:creationId xmlns:a16="http://schemas.microsoft.com/office/drawing/2014/main" id="{1B8158A5-1BE0-4C64-87FD-454EE935E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5481AD-576D-4A62-9E27-AE0B0D0E94E8}"/>
              </a:ext>
            </a:extLst>
          </p:cNvPr>
          <p:cNvSpPr txBox="1"/>
          <p:nvPr/>
        </p:nvSpPr>
        <p:spPr>
          <a:xfrm>
            <a:off x="8077243" y="2112539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Smart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8EEC87D-C0DB-4F84-BB64-16500FF40845}"/>
              </a:ext>
            </a:extLst>
          </p:cNvPr>
          <p:cNvSpPr txBox="1"/>
          <p:nvPr/>
        </p:nvSpPr>
        <p:spPr>
          <a:xfrm>
            <a:off x="8073568" y="2653298"/>
            <a:ext cx="1095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Connected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22818A-383D-4384-A0E7-05100A45F37F}"/>
              </a:ext>
            </a:extLst>
          </p:cNvPr>
          <p:cNvSpPr txBox="1"/>
          <p:nvPr/>
        </p:nvSpPr>
        <p:spPr>
          <a:xfrm>
            <a:off x="8069893" y="3194057"/>
            <a:ext cx="1164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Collaborate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DC39E6F-3F44-4211-B88D-F08D2E20C025}"/>
              </a:ext>
            </a:extLst>
          </p:cNvPr>
          <p:cNvSpPr txBox="1"/>
          <p:nvPr/>
        </p:nvSpPr>
        <p:spPr>
          <a:xfrm>
            <a:off x="8066218" y="3734816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Access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310256-6216-48F1-B7BA-B3B661016A4A}"/>
              </a:ext>
            </a:extLst>
          </p:cNvPr>
          <p:cNvSpPr txBox="1"/>
          <p:nvPr/>
        </p:nvSpPr>
        <p:spPr>
          <a:xfrm>
            <a:off x="8066218" y="4275575"/>
            <a:ext cx="1093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Interactive</a:t>
            </a:r>
          </a:p>
        </p:txBody>
      </p:sp>
      <p:pic>
        <p:nvPicPr>
          <p:cNvPr id="34" name="Picture 2" descr="C:\Users\cheung\AppData\Local\Temp\SNAGHTML2cde811c.PNG">
            <a:extLst>
              <a:ext uri="{FF2B5EF4-FFF2-40B4-BE49-F238E27FC236}">
                <a16:creationId xmlns:a16="http://schemas.microsoft.com/office/drawing/2014/main" id="{38DA8DEC-E54F-4EB8-934C-2D9C33F27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3" y="2045996"/>
            <a:ext cx="480834" cy="48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heung\AppData\Local\Temp\SNAGHTML2e6c457c.PNG">
            <a:extLst>
              <a:ext uri="{FF2B5EF4-FFF2-40B4-BE49-F238E27FC236}">
                <a16:creationId xmlns:a16="http://schemas.microsoft.com/office/drawing/2014/main" id="{B9018785-1427-45FA-BDA8-5A629460F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3" y="2587128"/>
            <a:ext cx="480834" cy="48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C:\Users\cheung\AppData\Local\Temp\SNAGHTML2ce5e2fa.PNG">
            <a:extLst>
              <a:ext uri="{FF2B5EF4-FFF2-40B4-BE49-F238E27FC236}">
                <a16:creationId xmlns:a16="http://schemas.microsoft.com/office/drawing/2014/main" id="{AE13A5CF-01C5-4E92-ABF5-1388351F2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3" y="3127435"/>
            <a:ext cx="480834" cy="48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C:\Users\cheung\AppData\Local\Temp\SNAGHTML2cf220c5.PNG">
            <a:extLst>
              <a:ext uri="{FF2B5EF4-FFF2-40B4-BE49-F238E27FC236}">
                <a16:creationId xmlns:a16="http://schemas.microsoft.com/office/drawing/2014/main" id="{D41D6E0D-4999-4C87-B176-2F43F12D2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3" y="4212805"/>
            <a:ext cx="488249" cy="48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:\Users\cheung\AppData\Local\Temp\SNAGHTML2cfa6737.PNG">
            <a:extLst>
              <a:ext uri="{FF2B5EF4-FFF2-40B4-BE49-F238E27FC236}">
                <a16:creationId xmlns:a16="http://schemas.microsoft.com/office/drawing/2014/main" id="{EB51E45E-41CA-4841-A3EC-0CB922FBB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222" y="3666404"/>
            <a:ext cx="489345" cy="48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8" descr="C:\Users\cheung\AppData\Local\Temp\SNAGHTML2cfe3a5d.PNG">
            <a:extLst>
              <a:ext uri="{FF2B5EF4-FFF2-40B4-BE49-F238E27FC236}">
                <a16:creationId xmlns:a16="http://schemas.microsoft.com/office/drawing/2014/main" id="{98D4A1A6-27B1-44B2-8D3E-B26A3653C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894" y="4759203"/>
            <a:ext cx="488249" cy="49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0141FC5-CFEC-4EB0-81AF-FA9A2C3178F1}"/>
              </a:ext>
            </a:extLst>
          </p:cNvPr>
          <p:cNvSpPr txBox="1"/>
          <p:nvPr/>
        </p:nvSpPr>
        <p:spPr>
          <a:xfrm>
            <a:off x="8056223" y="4816336"/>
            <a:ext cx="734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Aware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3C48C15E-19EE-4B0F-A91C-F24A16EF70CC}"/>
              </a:ext>
            </a:extLst>
          </p:cNvPr>
          <p:cNvSpPr/>
          <p:nvPr/>
        </p:nvSpPr>
        <p:spPr>
          <a:xfrm>
            <a:off x="7078875" y="643736"/>
            <a:ext cx="281056" cy="5938885"/>
          </a:xfrm>
          <a:prstGeom prst="rightBrac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968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3182B3-C81A-4292-95E2-C6469186BA24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6B0333-6755-4412-BC5A-01CE5CE43633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DADB543-35ED-46D5-AFF2-9B06385D93B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33F370D-D459-4B11-92FB-04AFFCBB8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8" name="Shape 72">
              <a:extLst>
                <a:ext uri="{FF2B5EF4-FFF2-40B4-BE49-F238E27FC236}">
                  <a16:creationId xmlns:a16="http://schemas.microsoft.com/office/drawing/2014/main" id="{BC0F1AFA-54CC-4F8D-B121-D02B1777975D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22AB116-FC52-4CBF-BBDE-9ED98F0B09E2}"/>
              </a:ext>
            </a:extLst>
          </p:cNvPr>
          <p:cNvSpPr/>
          <p:nvPr/>
        </p:nvSpPr>
        <p:spPr>
          <a:xfrm>
            <a:off x="241729" y="-2880"/>
            <a:ext cx="6167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5G Key Technology Components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10" name="Picture 8" descr="C:\Users\cheung\AppData\Local\Temp\SNAGHTML2cfe3a5d.PNG">
            <a:extLst>
              <a:ext uri="{FF2B5EF4-FFF2-40B4-BE49-F238E27FC236}">
                <a16:creationId xmlns:a16="http://schemas.microsoft.com/office/drawing/2014/main" id="{8FB56097-9169-463E-A9DC-38B39C348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3" y="660297"/>
            <a:ext cx="1138484" cy="11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039C33-E4B5-4A70-808B-3F459780F580}"/>
              </a:ext>
            </a:extLst>
          </p:cNvPr>
          <p:cNvSpPr txBox="1"/>
          <p:nvPr/>
        </p:nvSpPr>
        <p:spPr>
          <a:xfrm>
            <a:off x="1363704" y="788276"/>
            <a:ext cx="303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New Spectrum (Rel 15, 52.6 GHz/39 GHz, Rel 16 &gt; 52.6 GHz)</a:t>
            </a:r>
          </a:p>
        </p:txBody>
      </p:sp>
      <p:pic>
        <p:nvPicPr>
          <p:cNvPr id="12" name="Picture 12" descr="C:\Users\cheung\AppData\Local\Temp\SNAGHTMLc872608.PNG">
            <a:extLst>
              <a:ext uri="{FF2B5EF4-FFF2-40B4-BE49-F238E27FC236}">
                <a16:creationId xmlns:a16="http://schemas.microsoft.com/office/drawing/2014/main" id="{89A13E38-E5C1-4580-B6EC-9DE027EF8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" y="1852991"/>
            <a:ext cx="1155271" cy="11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4C23C4-D21B-4F9A-A8FB-00A8F2B8D658}"/>
              </a:ext>
            </a:extLst>
          </p:cNvPr>
          <p:cNvSpPr txBox="1"/>
          <p:nvPr/>
        </p:nvSpPr>
        <p:spPr>
          <a:xfrm>
            <a:off x="1382797" y="2097795"/>
            <a:ext cx="1481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Advanced</a:t>
            </a:r>
          </a:p>
          <a:p>
            <a:r>
              <a:rPr lang="en-US" b="1" dirty="0"/>
              <a:t>Beamforming</a:t>
            </a:r>
          </a:p>
        </p:txBody>
      </p:sp>
      <p:pic>
        <p:nvPicPr>
          <p:cNvPr id="3074" name="Picture 2" descr="C:\Users\cheung\AppData\Local\Temp\SNAGHTMLc89d6a1.PNG">
            <a:extLst>
              <a:ext uri="{FF2B5EF4-FFF2-40B4-BE49-F238E27FC236}">
                <a16:creationId xmlns:a16="http://schemas.microsoft.com/office/drawing/2014/main" id="{6A3C2B63-34F0-4AA0-B1E7-3B691639A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" y="3045685"/>
            <a:ext cx="1155271" cy="115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A5D535-201D-4B51-A99F-AD3686D4A72A}"/>
              </a:ext>
            </a:extLst>
          </p:cNvPr>
          <p:cNvSpPr txBox="1"/>
          <p:nvPr/>
        </p:nvSpPr>
        <p:spPr>
          <a:xfrm>
            <a:off x="1382797" y="3322013"/>
            <a:ext cx="3035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Multi-Connectivity (NSA, SA, Option 3, 4, 7)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73CF5-80CC-4270-9CB2-69BF5ACE37F5}"/>
              </a:ext>
            </a:extLst>
          </p:cNvPr>
          <p:cNvSpPr txBox="1"/>
          <p:nvPr/>
        </p:nvSpPr>
        <p:spPr>
          <a:xfrm>
            <a:off x="1401891" y="4654791"/>
            <a:ext cx="167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Network Slicing</a:t>
            </a:r>
          </a:p>
        </p:txBody>
      </p:sp>
      <p:pic>
        <p:nvPicPr>
          <p:cNvPr id="19" name="Picture 16" descr="C:\Users\cheung\AppData\Local\Temp\SNAGHTMLc906df0.PNG">
            <a:extLst>
              <a:ext uri="{FF2B5EF4-FFF2-40B4-BE49-F238E27FC236}">
                <a16:creationId xmlns:a16="http://schemas.microsoft.com/office/drawing/2014/main" id="{4D9EF21C-4659-442D-8FB5-FCDB2741D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" y="4250048"/>
            <a:ext cx="1142055" cy="113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cheung\AppData\Local\Temp\SNAGHTML2e6c457c.PNG">
            <a:extLst>
              <a:ext uri="{FF2B5EF4-FFF2-40B4-BE49-F238E27FC236}">
                <a16:creationId xmlns:a16="http://schemas.microsoft.com/office/drawing/2014/main" id="{4D6594F3-6735-4902-8C70-F9FB7EA8A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0" y="5438890"/>
            <a:ext cx="1155271" cy="116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5FF9C6E-868A-44AF-BC70-F5A7C9FB3B6F}"/>
              </a:ext>
            </a:extLst>
          </p:cNvPr>
          <p:cNvSpPr txBox="1"/>
          <p:nvPr/>
        </p:nvSpPr>
        <p:spPr>
          <a:xfrm>
            <a:off x="1401891" y="5876356"/>
            <a:ext cx="17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Edge Computing</a:t>
            </a:r>
          </a:p>
        </p:txBody>
      </p:sp>
      <p:pic>
        <p:nvPicPr>
          <p:cNvPr id="18" name="Picture 6" descr="C:\Users\cheung\AppData\Local\Temp\SNAGHTML225242ed.PNG">
            <a:extLst>
              <a:ext uri="{FF2B5EF4-FFF2-40B4-BE49-F238E27FC236}">
                <a16:creationId xmlns:a16="http://schemas.microsoft.com/office/drawing/2014/main" id="{B50C4836-B749-4BEB-B24A-95A90B6CB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DE7409B-92EB-4F0A-A558-2B402827D99C}"/>
              </a:ext>
            </a:extLst>
          </p:cNvPr>
          <p:cNvSpPr txBox="1"/>
          <p:nvPr/>
        </p:nvSpPr>
        <p:spPr>
          <a:xfrm>
            <a:off x="5450384" y="991007"/>
            <a:ext cx="363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Software Defined Networking (SDN)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7015F0-3484-4E5F-9E4F-C0B0C4B23AE4}"/>
              </a:ext>
            </a:extLst>
          </p:cNvPr>
          <p:cNvSpPr txBox="1"/>
          <p:nvPr/>
        </p:nvSpPr>
        <p:spPr>
          <a:xfrm>
            <a:off x="5458386" y="2097794"/>
            <a:ext cx="337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Network Functions Virtualization (NFV)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7624310-C8FE-4850-BFC3-8A28CD0899F6}"/>
              </a:ext>
            </a:extLst>
          </p:cNvPr>
          <p:cNvSpPr txBox="1"/>
          <p:nvPr/>
        </p:nvSpPr>
        <p:spPr>
          <a:xfrm>
            <a:off x="5450386" y="5645481"/>
            <a:ext cx="309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Fog Computing (FC)</a:t>
            </a:r>
          </a:p>
          <a:p>
            <a:r>
              <a:rPr lang="en-US" b="1" dirty="0"/>
              <a:t>Mobile Edge Computing (MEC)</a:t>
            </a:r>
          </a:p>
        </p:txBody>
      </p:sp>
      <p:pic>
        <p:nvPicPr>
          <p:cNvPr id="33" name="Picture 2" descr="C:\Users\cheung\AppData\Local\Temp\SNAGHTMLfcb14ba.PNG">
            <a:extLst>
              <a:ext uri="{FF2B5EF4-FFF2-40B4-BE49-F238E27FC236}">
                <a16:creationId xmlns:a16="http://schemas.microsoft.com/office/drawing/2014/main" id="{DA361E2D-5877-4185-A87B-B365BD654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184" y="1828045"/>
            <a:ext cx="1146201" cy="11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heung\AppData\Local\Temp\SNAGHTML2e6c457c.PNG">
            <a:extLst>
              <a:ext uri="{FF2B5EF4-FFF2-40B4-BE49-F238E27FC236}">
                <a16:creationId xmlns:a16="http://schemas.microsoft.com/office/drawing/2014/main" id="{20A2E971-65BB-453C-912B-AE517ECBE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183" y="5438890"/>
            <a:ext cx="1155271" cy="116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cheung\AppData\Local\Temp\SNAGHTMLfe1c13f.PNG">
            <a:extLst>
              <a:ext uri="{FF2B5EF4-FFF2-40B4-BE49-F238E27FC236}">
                <a16:creationId xmlns:a16="http://schemas.microsoft.com/office/drawing/2014/main" id="{569FB18E-75F4-417E-88FE-1107C7D3F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670" y="651560"/>
            <a:ext cx="1163714" cy="116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2CEF672-2C18-4742-B7BF-3F0012AF3E80}"/>
              </a:ext>
            </a:extLst>
          </p:cNvPr>
          <p:cNvSpPr/>
          <p:nvPr/>
        </p:nvSpPr>
        <p:spPr>
          <a:xfrm>
            <a:off x="4204010" y="651560"/>
            <a:ext cx="4883745" cy="6029255"/>
          </a:xfrm>
          <a:prstGeom prst="roundRect">
            <a:avLst>
              <a:gd name="adj" fmla="val 29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093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5G RAN Wireless Systems &amp; ONAP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pic>
        <p:nvPicPr>
          <p:cNvPr id="12" name="Picture 6" descr="C:\Users\cheung\AppData\Local\Temp\SNAGHTML225242ed.PNG">
            <a:extLst>
              <a:ext uri="{FF2B5EF4-FFF2-40B4-BE49-F238E27FC236}">
                <a16:creationId xmlns:a16="http://schemas.microsoft.com/office/drawing/2014/main" id="{36C4DC2C-7D50-4E7F-B970-6E33A9FFC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554" y="2941927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cheung\AppData\Local\Temp\SNAGHTML31cda19.PNG">
            <a:extLst>
              <a:ext uri="{FF2B5EF4-FFF2-40B4-BE49-F238E27FC236}">
                <a16:creationId xmlns:a16="http://schemas.microsoft.com/office/drawing/2014/main" id="{98AFCE04-82F8-49DF-A201-1110A8921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2941927"/>
            <a:ext cx="1468184" cy="14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24c3c67.PNG">
            <a:extLst>
              <a:ext uri="{FF2B5EF4-FFF2-40B4-BE49-F238E27FC236}">
                <a16:creationId xmlns:a16="http://schemas.microsoft.com/office/drawing/2014/main" id="{2737DC4A-468B-41EE-868E-B39774685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6" y="2941927"/>
            <a:ext cx="1468185" cy="146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05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4514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5G RAN Wireless Network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12D700-0F41-445E-9133-0B8F230C67C6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3452258" y="4437081"/>
            <a:ext cx="3984615" cy="19292"/>
          </a:xfrm>
          <a:prstGeom prst="line">
            <a:avLst/>
          </a:prstGeom>
          <a:ln w="38100">
            <a:solidFill>
              <a:srgbClr val="00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DA3977-1830-4008-9FFB-4392D3AF5204}"/>
              </a:ext>
            </a:extLst>
          </p:cNvPr>
          <p:cNvSpPr txBox="1"/>
          <p:nvPr/>
        </p:nvSpPr>
        <p:spPr>
          <a:xfrm>
            <a:off x="228307" y="2801095"/>
            <a:ext cx="7184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Application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Ecosystem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1FF5E9-CF67-41EF-8031-5D9DA9A664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882" y="3991573"/>
            <a:ext cx="536122" cy="227540"/>
          </a:xfrm>
          <a:prstGeom prst="rect">
            <a:avLst/>
          </a:prstGeom>
        </p:spPr>
      </p:pic>
      <p:sp>
        <p:nvSpPr>
          <p:cNvPr id="13" name="Rounded Rectangle 23">
            <a:extLst>
              <a:ext uri="{FF2B5EF4-FFF2-40B4-BE49-F238E27FC236}">
                <a16:creationId xmlns:a16="http://schemas.microsoft.com/office/drawing/2014/main" id="{9988A7D7-EC1F-4DBB-92BC-1EEF9AE6E596}"/>
              </a:ext>
            </a:extLst>
          </p:cNvPr>
          <p:cNvSpPr/>
          <p:nvPr/>
        </p:nvSpPr>
        <p:spPr>
          <a:xfrm>
            <a:off x="371061" y="5171628"/>
            <a:ext cx="438424" cy="368180"/>
          </a:xfrm>
          <a:prstGeom prst="roundRect">
            <a:avLst/>
          </a:prstGeom>
          <a:solidFill>
            <a:srgbClr val="12419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UE</a:t>
            </a:r>
          </a:p>
        </p:txBody>
      </p:sp>
      <p:sp>
        <p:nvSpPr>
          <p:cNvPr id="14" name="Rounded Rectangle 27">
            <a:extLst>
              <a:ext uri="{FF2B5EF4-FFF2-40B4-BE49-F238E27FC236}">
                <a16:creationId xmlns:a16="http://schemas.microsoft.com/office/drawing/2014/main" id="{A1AD8D5F-8C0D-4C1B-B44E-8464C81E46A9}"/>
              </a:ext>
            </a:extLst>
          </p:cNvPr>
          <p:cNvSpPr/>
          <p:nvPr/>
        </p:nvSpPr>
        <p:spPr>
          <a:xfrm>
            <a:off x="1077160" y="4276969"/>
            <a:ext cx="631295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RU</a:t>
            </a:r>
          </a:p>
        </p:txBody>
      </p:sp>
      <p:sp>
        <p:nvSpPr>
          <p:cNvPr id="15" name="Rounded Rectangle 28">
            <a:extLst>
              <a:ext uri="{FF2B5EF4-FFF2-40B4-BE49-F238E27FC236}">
                <a16:creationId xmlns:a16="http://schemas.microsoft.com/office/drawing/2014/main" id="{473100C2-C6A8-4D7F-8566-31B015DA7C7A}"/>
              </a:ext>
            </a:extLst>
          </p:cNvPr>
          <p:cNvSpPr/>
          <p:nvPr/>
        </p:nvSpPr>
        <p:spPr>
          <a:xfrm>
            <a:off x="2144633" y="4276969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16" name="Rounded Rectangle 29">
            <a:extLst>
              <a:ext uri="{FF2B5EF4-FFF2-40B4-BE49-F238E27FC236}">
                <a16:creationId xmlns:a16="http://schemas.microsoft.com/office/drawing/2014/main" id="{CD24D86D-7B22-4C5C-8346-F305957BBF5B}"/>
              </a:ext>
            </a:extLst>
          </p:cNvPr>
          <p:cNvSpPr/>
          <p:nvPr/>
        </p:nvSpPr>
        <p:spPr>
          <a:xfrm>
            <a:off x="2917636" y="4276969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D24B38-79B7-47F8-9B90-B92B474ABAE7}"/>
              </a:ext>
            </a:extLst>
          </p:cNvPr>
          <p:cNvSpPr txBox="1"/>
          <p:nvPr/>
        </p:nvSpPr>
        <p:spPr>
          <a:xfrm>
            <a:off x="7573563" y="4275267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CC"/>
                </a:solidFill>
              </a:rPr>
              <a:t>Internet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ABF2FF-CAAA-4CDF-8858-9671F1A55751}"/>
              </a:ext>
            </a:extLst>
          </p:cNvPr>
          <p:cNvSpPr txBox="1"/>
          <p:nvPr/>
        </p:nvSpPr>
        <p:spPr>
          <a:xfrm>
            <a:off x="4277912" y="4299036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Edge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655FDA-7BAF-4E22-891D-57D5341118F4}"/>
              </a:ext>
            </a:extLst>
          </p:cNvPr>
          <p:cNvSpPr txBox="1"/>
          <p:nvPr/>
        </p:nvSpPr>
        <p:spPr>
          <a:xfrm>
            <a:off x="1116136" y="3548246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Antenna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DC5345-DE18-4FED-BD42-F5CB1F87930D}"/>
              </a:ext>
            </a:extLst>
          </p:cNvPr>
          <p:cNvSpPr txBox="1"/>
          <p:nvPr/>
        </p:nvSpPr>
        <p:spPr>
          <a:xfrm>
            <a:off x="2246616" y="3684797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DU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RAU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FD6512-9CA1-4796-AB22-BF004A4B7C82}"/>
              </a:ext>
            </a:extLst>
          </p:cNvPr>
          <p:cNvSpPr txBox="1"/>
          <p:nvPr/>
        </p:nvSpPr>
        <p:spPr>
          <a:xfrm>
            <a:off x="7415825" y="4634405"/>
            <a:ext cx="8467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>
                <a:solidFill>
                  <a:srgbClr val="0000CC"/>
                </a:solidFill>
              </a:rPr>
              <a:t>External Content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99BF842-2472-46A3-9FE7-293FC81112CB}"/>
              </a:ext>
            </a:extLst>
          </p:cNvPr>
          <p:cNvGrpSpPr/>
          <p:nvPr/>
        </p:nvGrpSpPr>
        <p:grpSpPr>
          <a:xfrm>
            <a:off x="368272" y="3193143"/>
            <a:ext cx="426925" cy="426925"/>
            <a:chOff x="998426" y="3207230"/>
            <a:chExt cx="929241" cy="92924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0893D4C-5C20-460C-8D11-E0D0319B7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8426" y="3207230"/>
              <a:ext cx="929241" cy="92924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BDD680F-7CE1-41D5-9A6A-99BC19AD6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602" y="3352371"/>
              <a:ext cx="168453" cy="168453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EE02A31-D36C-4DE5-8FA9-89A565525E17}"/>
              </a:ext>
            </a:extLst>
          </p:cNvPr>
          <p:cNvGrpSpPr/>
          <p:nvPr/>
        </p:nvGrpSpPr>
        <p:grpSpPr>
          <a:xfrm>
            <a:off x="392660" y="4609737"/>
            <a:ext cx="306710" cy="318095"/>
            <a:chOff x="1444860" y="4116196"/>
            <a:chExt cx="965603" cy="1001447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0F789BC-A416-47C3-A3F6-853AB50A5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521" y="4116196"/>
              <a:ext cx="258763" cy="25876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D4E3C54-0E95-4360-98EC-74CA708BC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860" y="4343961"/>
              <a:ext cx="965603" cy="77368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DB8BE6-6188-49B6-90A3-638751BB9A46}"/>
              </a:ext>
            </a:extLst>
          </p:cNvPr>
          <p:cNvGrpSpPr/>
          <p:nvPr/>
        </p:nvGrpSpPr>
        <p:grpSpPr>
          <a:xfrm>
            <a:off x="400714" y="3859602"/>
            <a:ext cx="319178" cy="370895"/>
            <a:chOff x="1262514" y="4763419"/>
            <a:chExt cx="798512" cy="92789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A1A653E-8B18-43D5-81A1-8CCBE8AB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62514" y="4892801"/>
              <a:ext cx="798512" cy="79851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C1DD6B9-FE66-4492-841D-FE1FEA984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263" y="4763419"/>
              <a:ext cx="258763" cy="258763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45389B0-EB41-47BE-8C6E-82F2914F6728}"/>
              </a:ext>
            </a:extLst>
          </p:cNvPr>
          <p:cNvGrpSpPr/>
          <p:nvPr/>
        </p:nvGrpSpPr>
        <p:grpSpPr>
          <a:xfrm>
            <a:off x="444991" y="3517371"/>
            <a:ext cx="244911" cy="330627"/>
            <a:chOff x="1001231" y="2255102"/>
            <a:chExt cx="533072" cy="71964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E96B37E-685B-4959-A744-DB9A700F5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231" y="2441671"/>
              <a:ext cx="533072" cy="53307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5C0455C-21CD-4FAA-86C5-8B716F8AD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8526" y="2255102"/>
              <a:ext cx="168453" cy="168453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4D4B36-DEF6-404A-B0DC-4815979D0672}"/>
              </a:ext>
            </a:extLst>
          </p:cNvPr>
          <p:cNvGrpSpPr/>
          <p:nvPr/>
        </p:nvGrpSpPr>
        <p:grpSpPr>
          <a:xfrm>
            <a:off x="426466" y="4206382"/>
            <a:ext cx="267674" cy="356031"/>
            <a:chOff x="1099376" y="4194209"/>
            <a:chExt cx="582617" cy="77493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F74BD8D-892E-41C9-AFEB-678A8BA01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376" y="4386526"/>
              <a:ext cx="582617" cy="582617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6B58256-F6BE-470F-A45E-50FEDF8C4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987" y="4194209"/>
              <a:ext cx="178899" cy="178899"/>
            </a:xfrm>
            <a:prstGeom prst="rect">
              <a:avLst/>
            </a:prstGeom>
          </p:spPr>
        </p:pic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5A557A-6BDD-4DFC-8A27-189A014B0DAD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>
            <a:off x="1708455" y="4456373"/>
            <a:ext cx="436178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4AB309E-614D-447F-9EF0-5373693AA7B0}"/>
              </a:ext>
            </a:extLst>
          </p:cNvPr>
          <p:cNvSpPr txBox="1"/>
          <p:nvPr/>
        </p:nvSpPr>
        <p:spPr>
          <a:xfrm>
            <a:off x="2354028" y="5328307"/>
            <a:ext cx="246711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RU – Remote Radio Unit</a:t>
            </a:r>
          </a:p>
          <a:p>
            <a:r>
              <a:rPr lang="en-US" sz="1050" dirty="0"/>
              <a:t>DU – Distributed Unit (5G Base Unit)</a:t>
            </a:r>
          </a:p>
          <a:p>
            <a:r>
              <a:rPr lang="en-US" sz="1050" dirty="0"/>
              <a:t>CU – Centralized Unit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24E7EA9-44F3-4A18-9B3B-C172D428A7F4}"/>
              </a:ext>
            </a:extLst>
          </p:cNvPr>
          <p:cNvSpPr txBox="1"/>
          <p:nvPr/>
        </p:nvSpPr>
        <p:spPr>
          <a:xfrm>
            <a:off x="1649938" y="4511066"/>
            <a:ext cx="9006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CC"/>
                </a:solidFill>
              </a:rPr>
              <a:t>CPRI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99B398-5356-478D-9261-7833FB4B9BAF}"/>
              </a:ext>
            </a:extLst>
          </p:cNvPr>
          <p:cNvSpPr txBox="1"/>
          <p:nvPr/>
        </p:nvSpPr>
        <p:spPr>
          <a:xfrm>
            <a:off x="3166611" y="4633204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Mid Haul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522D38C-70FE-403B-89B9-F8BAA03EAB14}"/>
              </a:ext>
            </a:extLst>
          </p:cNvPr>
          <p:cNvSpPr txBox="1"/>
          <p:nvPr/>
        </p:nvSpPr>
        <p:spPr>
          <a:xfrm>
            <a:off x="4719489" y="3791622"/>
            <a:ext cx="62554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Back Haul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E5E757-F495-42F5-8878-6C713935CFE9}"/>
              </a:ext>
            </a:extLst>
          </p:cNvPr>
          <p:cNvSpPr txBox="1"/>
          <p:nvPr/>
        </p:nvSpPr>
        <p:spPr>
          <a:xfrm>
            <a:off x="6017042" y="4298412"/>
            <a:ext cx="63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Centralized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46" name="Rectangle: Rounded Corners 36">
            <a:extLst>
              <a:ext uri="{FF2B5EF4-FFF2-40B4-BE49-F238E27FC236}">
                <a16:creationId xmlns:a16="http://schemas.microsoft.com/office/drawing/2014/main" id="{F3D7FE1B-4028-4A1D-B57B-D21FA4E43E38}"/>
              </a:ext>
            </a:extLst>
          </p:cNvPr>
          <p:cNvSpPr/>
          <p:nvPr/>
        </p:nvSpPr>
        <p:spPr>
          <a:xfrm>
            <a:off x="5506326" y="3256910"/>
            <a:ext cx="2828251" cy="6421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b="1" dirty="0">
                <a:solidFill>
                  <a:srgbClr val="0000CC"/>
                </a:solidFill>
              </a:rPr>
              <a:t>Disaggregated Core</a:t>
            </a:r>
          </a:p>
        </p:txBody>
      </p:sp>
      <p:sp>
        <p:nvSpPr>
          <p:cNvPr id="47" name="Rounded Rectangle 30">
            <a:extLst>
              <a:ext uri="{FF2B5EF4-FFF2-40B4-BE49-F238E27FC236}">
                <a16:creationId xmlns:a16="http://schemas.microsoft.com/office/drawing/2014/main" id="{B05A2E15-FAA1-4952-9929-F3651C4956B4}"/>
              </a:ext>
            </a:extLst>
          </p:cNvPr>
          <p:cNvSpPr/>
          <p:nvPr/>
        </p:nvSpPr>
        <p:spPr>
          <a:xfrm>
            <a:off x="5574988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</p:txBody>
      </p:sp>
      <p:sp>
        <p:nvSpPr>
          <p:cNvPr id="48" name="Rounded Rectangle 30">
            <a:extLst>
              <a:ext uri="{FF2B5EF4-FFF2-40B4-BE49-F238E27FC236}">
                <a16:creationId xmlns:a16="http://schemas.microsoft.com/office/drawing/2014/main" id="{F1E4DA92-1697-43F2-AB6A-A2F937E0D6AB}"/>
              </a:ext>
            </a:extLst>
          </p:cNvPr>
          <p:cNvSpPr/>
          <p:nvPr/>
        </p:nvSpPr>
        <p:spPr>
          <a:xfrm>
            <a:off x="6123526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SMF</a:t>
            </a:r>
          </a:p>
        </p:txBody>
      </p:sp>
      <p:sp>
        <p:nvSpPr>
          <p:cNvPr id="49" name="Rounded Rectangle 30">
            <a:extLst>
              <a:ext uri="{FF2B5EF4-FFF2-40B4-BE49-F238E27FC236}">
                <a16:creationId xmlns:a16="http://schemas.microsoft.com/office/drawing/2014/main" id="{3E8675A5-1BEA-422B-BD66-36D8034F9F71}"/>
              </a:ext>
            </a:extLst>
          </p:cNvPr>
          <p:cNvSpPr/>
          <p:nvPr/>
        </p:nvSpPr>
        <p:spPr>
          <a:xfrm>
            <a:off x="6672064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UDM</a:t>
            </a:r>
          </a:p>
        </p:txBody>
      </p:sp>
      <p:sp>
        <p:nvSpPr>
          <p:cNvPr id="50" name="Rounded Rectangle 30">
            <a:extLst>
              <a:ext uri="{FF2B5EF4-FFF2-40B4-BE49-F238E27FC236}">
                <a16:creationId xmlns:a16="http://schemas.microsoft.com/office/drawing/2014/main" id="{EEBC0073-54C9-4E7E-8755-E3135D028CD1}"/>
              </a:ext>
            </a:extLst>
          </p:cNvPr>
          <p:cNvSpPr/>
          <p:nvPr/>
        </p:nvSpPr>
        <p:spPr>
          <a:xfrm>
            <a:off x="7220602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AUSF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FF323F-55F8-4F87-B0A7-750456A8805D}"/>
              </a:ext>
            </a:extLst>
          </p:cNvPr>
          <p:cNvSpPr/>
          <p:nvPr/>
        </p:nvSpPr>
        <p:spPr>
          <a:xfrm>
            <a:off x="5795013" y="5316734"/>
            <a:ext cx="25395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UPF – User Plane Function		</a:t>
            </a:r>
          </a:p>
          <a:p>
            <a:r>
              <a:rPr lang="en-US" sz="1050" dirty="0"/>
              <a:t>SMF – Session Management Function</a:t>
            </a:r>
          </a:p>
          <a:p>
            <a:r>
              <a:rPr lang="en-US" sz="1050" dirty="0"/>
              <a:t>UDM – Unified Data Management Function</a:t>
            </a:r>
          </a:p>
          <a:p>
            <a:r>
              <a:rPr lang="en-US" sz="1050" dirty="0"/>
              <a:t>AUSF – Authentication Service Function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88CDFC-D786-4291-AAF8-BCF3128C20C2}"/>
              </a:ext>
            </a:extLst>
          </p:cNvPr>
          <p:cNvSpPr/>
          <p:nvPr/>
        </p:nvSpPr>
        <p:spPr>
          <a:xfrm>
            <a:off x="1824172" y="2876178"/>
            <a:ext cx="2464940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RAN Network Elements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D41D328-BCED-4B89-ACD3-BF7CA36EAF9F}"/>
              </a:ext>
            </a:extLst>
          </p:cNvPr>
          <p:cNvSpPr/>
          <p:nvPr/>
        </p:nvSpPr>
        <p:spPr>
          <a:xfrm>
            <a:off x="5421536" y="2852506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956924A8-AEAC-4AC1-A1DD-96178DA7F1B5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0545" y="4051599"/>
            <a:ext cx="1198062" cy="77096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F6522231-6BD6-4CB8-8070-DE69AB17003E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8268" y="4009509"/>
            <a:ext cx="1198062" cy="77096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5D42C08C-DD3E-44DB-9BCF-7ED5D290BA66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6077" y="3912929"/>
            <a:ext cx="1198062" cy="770965"/>
          </a:xfrm>
          <a:prstGeom prst="rect">
            <a:avLst/>
          </a:prstGeom>
        </p:spPr>
      </p:pic>
      <p:pic>
        <p:nvPicPr>
          <p:cNvPr id="57" name="Picture 2" descr="C:\Users\cheung\AppData\Local\Temp\SNAGHTML105560.PNG">
            <a:extLst>
              <a:ext uri="{FF2B5EF4-FFF2-40B4-BE49-F238E27FC236}">
                <a16:creationId xmlns:a16="http://schemas.microsoft.com/office/drawing/2014/main" id="{3A026846-B11E-4B22-91EF-899AA39FB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21" y="3804949"/>
            <a:ext cx="247706" cy="4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6D7BE318-35BE-488B-84EA-CADAA5EF881F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t="1119"/>
          <a:stretch/>
        </p:blipFill>
        <p:spPr>
          <a:xfrm>
            <a:off x="1263961" y="3807026"/>
            <a:ext cx="284738" cy="444375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BC92242-5E32-495B-8D96-F1A95822D5F8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2706706" y="4456373"/>
            <a:ext cx="210929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470FC09-08CD-40DC-BC89-E0811A463814}"/>
              </a:ext>
            </a:extLst>
          </p:cNvPr>
          <p:cNvGrpSpPr/>
          <p:nvPr/>
        </p:nvGrpSpPr>
        <p:grpSpPr>
          <a:xfrm>
            <a:off x="183564" y="2793464"/>
            <a:ext cx="8834194" cy="3200936"/>
            <a:chOff x="183564" y="2793464"/>
            <a:chExt cx="8834194" cy="2842313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DDAB30D-0F7A-4E85-8669-7E3AB9962711}"/>
                </a:ext>
              </a:extLst>
            </p:cNvPr>
            <p:cNvSpPr/>
            <p:nvPr/>
          </p:nvSpPr>
          <p:spPr>
            <a:xfrm>
              <a:off x="1012029" y="2793464"/>
              <a:ext cx="3776260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6FCED2B2-0E2B-42F2-8A4B-E1D9299FB466}"/>
                </a:ext>
              </a:extLst>
            </p:cNvPr>
            <p:cNvSpPr/>
            <p:nvPr/>
          </p:nvSpPr>
          <p:spPr>
            <a:xfrm>
              <a:off x="183564" y="2802030"/>
              <a:ext cx="790267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D678E75-336C-4D04-B0EC-3C16C1274255}"/>
                </a:ext>
              </a:extLst>
            </p:cNvPr>
            <p:cNvSpPr/>
            <p:nvPr/>
          </p:nvSpPr>
          <p:spPr>
            <a:xfrm>
              <a:off x="5157571" y="2793964"/>
              <a:ext cx="3860187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AE4FC6ED-B247-4183-9FA4-FB545ECC8504}"/>
              </a:ext>
            </a:extLst>
          </p:cNvPr>
          <p:cNvSpPr/>
          <p:nvPr/>
        </p:nvSpPr>
        <p:spPr>
          <a:xfrm>
            <a:off x="1532291" y="1256525"/>
            <a:ext cx="769520" cy="1150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252E661-F697-4873-B6D0-E4BD1728DC32}"/>
              </a:ext>
            </a:extLst>
          </p:cNvPr>
          <p:cNvSpPr/>
          <p:nvPr/>
        </p:nvSpPr>
        <p:spPr>
          <a:xfrm>
            <a:off x="2561659" y="1395654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ONAP Run Time Management</a:t>
            </a:r>
          </a:p>
        </p:txBody>
      </p:sp>
      <p:sp>
        <p:nvSpPr>
          <p:cNvPr id="66" name="Rounded Rectangle 28">
            <a:extLst>
              <a:ext uri="{FF2B5EF4-FFF2-40B4-BE49-F238E27FC236}">
                <a16:creationId xmlns:a16="http://schemas.microsoft.com/office/drawing/2014/main" id="{99BD1DA9-1FC7-4C83-8891-4BDB54DB8D65}"/>
              </a:ext>
            </a:extLst>
          </p:cNvPr>
          <p:cNvSpPr/>
          <p:nvPr/>
        </p:nvSpPr>
        <p:spPr>
          <a:xfrm>
            <a:off x="2438541" y="1884552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</a:t>
            </a:r>
          </a:p>
        </p:txBody>
      </p:sp>
      <p:sp>
        <p:nvSpPr>
          <p:cNvPr id="67" name="Rounded Rectangle 28">
            <a:extLst>
              <a:ext uri="{FF2B5EF4-FFF2-40B4-BE49-F238E27FC236}">
                <a16:creationId xmlns:a16="http://schemas.microsoft.com/office/drawing/2014/main" id="{736A3C99-F895-4A8B-8637-15F1781AF709}"/>
              </a:ext>
            </a:extLst>
          </p:cNvPr>
          <p:cNvSpPr/>
          <p:nvPr/>
        </p:nvSpPr>
        <p:spPr>
          <a:xfrm>
            <a:off x="3052623" y="1884552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SDN-C</a:t>
            </a:r>
          </a:p>
        </p:txBody>
      </p:sp>
      <p:sp>
        <p:nvSpPr>
          <p:cNvPr id="68" name="Rounded Rectangle 28">
            <a:extLst>
              <a:ext uri="{FF2B5EF4-FFF2-40B4-BE49-F238E27FC236}">
                <a16:creationId xmlns:a16="http://schemas.microsoft.com/office/drawing/2014/main" id="{9780AFD1-6081-4E53-A28B-FCC679E1B84A}"/>
              </a:ext>
            </a:extLst>
          </p:cNvPr>
          <p:cNvSpPr/>
          <p:nvPr/>
        </p:nvSpPr>
        <p:spPr>
          <a:xfrm>
            <a:off x="3666705" y="1884552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DCAE</a:t>
            </a:r>
          </a:p>
        </p:txBody>
      </p:sp>
      <p:sp>
        <p:nvSpPr>
          <p:cNvPr id="69" name="Flowchart: Magnetic Disk 68">
            <a:extLst>
              <a:ext uri="{FF2B5EF4-FFF2-40B4-BE49-F238E27FC236}">
                <a16:creationId xmlns:a16="http://schemas.microsoft.com/office/drawing/2014/main" id="{891BEACE-8B3D-4B9A-A85F-C235741DF055}"/>
              </a:ext>
            </a:extLst>
          </p:cNvPr>
          <p:cNvSpPr/>
          <p:nvPr/>
        </p:nvSpPr>
        <p:spPr>
          <a:xfrm>
            <a:off x="4280786" y="1888877"/>
            <a:ext cx="555976" cy="354483"/>
          </a:xfrm>
          <a:prstGeom prst="flowChartMagneticDisk">
            <a:avLst/>
          </a:prstGeom>
          <a:solidFill>
            <a:srgbClr val="124191"/>
          </a:solidFill>
          <a:ln>
            <a:solidFill>
              <a:srgbClr val="00C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A&amp;AI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91C92D66-3FDD-49DF-8718-CB5A539BD46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88990" y="1521044"/>
            <a:ext cx="256121" cy="223894"/>
          </a:xfrm>
          <a:prstGeom prst="rect">
            <a:avLst/>
          </a:prstGeom>
        </p:spPr>
      </p:pic>
      <p:sp>
        <p:nvSpPr>
          <p:cNvPr id="71" name="Rounded Rectangle 28">
            <a:extLst>
              <a:ext uri="{FF2B5EF4-FFF2-40B4-BE49-F238E27FC236}">
                <a16:creationId xmlns:a16="http://schemas.microsoft.com/office/drawing/2014/main" id="{B0643E75-8047-4863-ABC6-F686F54DB702}"/>
              </a:ext>
            </a:extLst>
          </p:cNvPr>
          <p:cNvSpPr/>
          <p:nvPr/>
        </p:nvSpPr>
        <p:spPr>
          <a:xfrm>
            <a:off x="1629059" y="1870263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OSS</a:t>
            </a:r>
          </a:p>
          <a:p>
            <a:pPr algn="ctr"/>
            <a:r>
              <a:rPr lang="en-US" sz="900" dirty="0"/>
              <a:t>BSS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0868AC-1F3B-46A2-91F9-A4989E879B73}"/>
              </a:ext>
            </a:extLst>
          </p:cNvPr>
          <p:cNvSpPr/>
          <p:nvPr/>
        </p:nvSpPr>
        <p:spPr>
          <a:xfrm>
            <a:off x="2354028" y="1256525"/>
            <a:ext cx="3175146" cy="1150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3" name="Rounded Rectangle 28">
            <a:extLst>
              <a:ext uri="{FF2B5EF4-FFF2-40B4-BE49-F238E27FC236}">
                <a16:creationId xmlns:a16="http://schemas.microsoft.com/office/drawing/2014/main" id="{065F0515-9198-4858-9AEE-5C5B25B8ED22}"/>
              </a:ext>
            </a:extLst>
          </p:cNvPr>
          <p:cNvSpPr/>
          <p:nvPr/>
        </p:nvSpPr>
        <p:spPr>
          <a:xfrm>
            <a:off x="4888770" y="1884552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APP-C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F2D8CD8-CD83-4BC3-B793-15F42E3B219F}"/>
              </a:ext>
            </a:extLst>
          </p:cNvPr>
          <p:cNvSpPr/>
          <p:nvPr/>
        </p:nvSpPr>
        <p:spPr>
          <a:xfrm>
            <a:off x="5581391" y="1221787"/>
            <a:ext cx="298582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SO – Service Orchestrator</a:t>
            </a:r>
          </a:p>
          <a:p>
            <a:r>
              <a:rPr lang="en-US" sz="1050" dirty="0"/>
              <a:t>SDN-C – Service Design Network Controller</a:t>
            </a:r>
          </a:p>
          <a:p>
            <a:r>
              <a:rPr lang="en-US" sz="1050" dirty="0"/>
              <a:t>DCA&amp;E – Data Collection Analytics &amp; Events</a:t>
            </a:r>
          </a:p>
          <a:p>
            <a:r>
              <a:rPr lang="en-US" sz="1050" dirty="0"/>
              <a:t>A&amp;AI – Available &amp; Active Inventory</a:t>
            </a:r>
          </a:p>
          <a:p>
            <a:r>
              <a:rPr lang="en-US" sz="1050" dirty="0"/>
              <a:t>APP-C – Application Control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F0278AB-6523-4AA4-83C2-B9C427D336DB}"/>
              </a:ext>
            </a:extLst>
          </p:cNvPr>
          <p:cNvSpPr/>
          <p:nvPr/>
        </p:nvSpPr>
        <p:spPr>
          <a:xfrm>
            <a:off x="48768" y="691662"/>
            <a:ext cx="9033837" cy="5791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8D3DEE9-1C08-41BD-ADAB-701B7186AA9F}"/>
              </a:ext>
            </a:extLst>
          </p:cNvPr>
          <p:cNvSpPr txBox="1"/>
          <p:nvPr/>
        </p:nvSpPr>
        <p:spPr>
          <a:xfrm>
            <a:off x="2930990" y="3451253"/>
            <a:ext cx="848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CC"/>
                </a:solidFill>
              </a:rPr>
              <a:t>CU-CP (ONAP)</a:t>
            </a:r>
          </a:p>
          <a:p>
            <a:r>
              <a:rPr lang="en-US" sz="900" dirty="0">
                <a:solidFill>
                  <a:srgbClr val="0000CC"/>
                </a:solidFill>
              </a:rPr>
              <a:t>CU-UP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F65472D-F6D5-44AF-9C09-8355BD0E6210}"/>
              </a:ext>
            </a:extLst>
          </p:cNvPr>
          <p:cNvSpPr/>
          <p:nvPr/>
        </p:nvSpPr>
        <p:spPr>
          <a:xfrm>
            <a:off x="1029598" y="3503834"/>
            <a:ext cx="1795399" cy="1338319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9FAF2E-301B-4296-B335-742C59814DAF}"/>
              </a:ext>
            </a:extLst>
          </p:cNvPr>
          <p:cNvSpPr txBox="1"/>
          <p:nvPr/>
        </p:nvSpPr>
        <p:spPr>
          <a:xfrm>
            <a:off x="1730370" y="4823401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RAP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6CEEABA-96A8-457F-B86A-F26EA2CA9797}"/>
              </a:ext>
            </a:extLst>
          </p:cNvPr>
          <p:cNvSpPr txBox="1"/>
          <p:nvPr/>
        </p:nvSpPr>
        <p:spPr>
          <a:xfrm>
            <a:off x="1474931" y="3890449"/>
            <a:ext cx="9006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CC"/>
                </a:solidFill>
              </a:rPr>
              <a:t>RF</a:t>
            </a:r>
          </a:p>
        </p:txBody>
      </p:sp>
      <p:sp>
        <p:nvSpPr>
          <p:cNvPr id="84" name="Rounded Rectangle 30">
            <a:extLst>
              <a:ext uri="{FF2B5EF4-FFF2-40B4-BE49-F238E27FC236}">
                <a16:creationId xmlns:a16="http://schemas.microsoft.com/office/drawing/2014/main" id="{A951DC96-A0F2-4ABF-8295-096E685811DD}"/>
              </a:ext>
            </a:extLst>
          </p:cNvPr>
          <p:cNvSpPr/>
          <p:nvPr/>
        </p:nvSpPr>
        <p:spPr>
          <a:xfrm>
            <a:off x="7769140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AMF</a:t>
            </a:r>
          </a:p>
        </p:txBody>
      </p:sp>
      <p:pic>
        <p:nvPicPr>
          <p:cNvPr id="80" name="Picture 6" descr="C:\Users\cheung\AppData\Local\Temp\SNAGHTML225242ed.PNG">
            <a:extLst>
              <a:ext uri="{FF2B5EF4-FFF2-40B4-BE49-F238E27FC236}">
                <a16:creationId xmlns:a16="http://schemas.microsoft.com/office/drawing/2014/main" id="{171F599D-8CA2-4421-B29C-95F76DEBE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5072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73F5B9C-B912-4426-BAF6-CA05A3DA31A3}"/>
              </a:ext>
            </a:extLst>
          </p:cNvPr>
          <p:cNvSpPr/>
          <p:nvPr/>
        </p:nvSpPr>
        <p:spPr>
          <a:xfrm>
            <a:off x="6756742" y="2470739"/>
            <a:ext cx="2085521" cy="4032566"/>
          </a:xfrm>
          <a:prstGeom prst="roundRect">
            <a:avLst>
              <a:gd name="adj" fmla="val 371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EEEFA124-6B4C-468A-898B-17809A1D0CB9}"/>
              </a:ext>
            </a:extLst>
          </p:cNvPr>
          <p:cNvSpPr/>
          <p:nvPr/>
        </p:nvSpPr>
        <p:spPr>
          <a:xfrm>
            <a:off x="4589154" y="2470739"/>
            <a:ext cx="2085521" cy="4032566"/>
          </a:xfrm>
          <a:prstGeom prst="roundRect">
            <a:avLst>
              <a:gd name="adj" fmla="val 371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D51DA65-9A2E-45E3-9796-46358C312AC5}"/>
              </a:ext>
            </a:extLst>
          </p:cNvPr>
          <p:cNvSpPr/>
          <p:nvPr/>
        </p:nvSpPr>
        <p:spPr>
          <a:xfrm>
            <a:off x="2409317" y="2470739"/>
            <a:ext cx="2085521" cy="4032566"/>
          </a:xfrm>
          <a:prstGeom prst="roundRect">
            <a:avLst>
              <a:gd name="adj" fmla="val 3714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783EB64-58B8-42F7-BD66-536592B5FE98}"/>
              </a:ext>
            </a:extLst>
          </p:cNvPr>
          <p:cNvSpPr/>
          <p:nvPr/>
        </p:nvSpPr>
        <p:spPr>
          <a:xfrm>
            <a:off x="241729" y="2470739"/>
            <a:ext cx="2085521" cy="4032566"/>
          </a:xfrm>
          <a:prstGeom prst="roundRect">
            <a:avLst>
              <a:gd name="adj" fmla="val 371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50818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Modeling a 5G Service</a:t>
            </a:r>
            <a:endParaRPr lang="en-US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B5BF801-7A33-4B8B-A718-0F34D80852C0}"/>
              </a:ext>
            </a:extLst>
          </p:cNvPr>
          <p:cNvGrpSpPr/>
          <p:nvPr/>
        </p:nvGrpSpPr>
        <p:grpSpPr>
          <a:xfrm>
            <a:off x="2629384" y="5255919"/>
            <a:ext cx="1703535" cy="747477"/>
            <a:chOff x="2335426" y="2514837"/>
            <a:chExt cx="1703535" cy="8252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6ACE952-D032-4A5B-B0EA-0BF069887C14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11DC23D-BAE5-4722-81C2-ED4354E12810}"/>
                </a:ext>
              </a:extLst>
            </p:cNvPr>
            <p:cNvSpPr txBox="1"/>
            <p:nvPr/>
          </p:nvSpPr>
          <p:spPr>
            <a:xfrm>
              <a:off x="2727037" y="2524903"/>
              <a:ext cx="906017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Link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5FD5CF-FCD5-43C1-A494-F6A1ECF8A661}"/>
              </a:ext>
            </a:extLst>
          </p:cNvPr>
          <p:cNvGrpSpPr/>
          <p:nvPr/>
        </p:nvGrpSpPr>
        <p:grpSpPr>
          <a:xfrm>
            <a:off x="2629384" y="4435115"/>
            <a:ext cx="1703535" cy="747475"/>
            <a:chOff x="2335426" y="2514837"/>
            <a:chExt cx="1703535" cy="825263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499E8CD-B8C6-420E-9480-4501F8923993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4E49AC-9675-4355-8197-88FAF5DAAEEB}"/>
                </a:ext>
              </a:extLst>
            </p:cNvPr>
            <p:cNvSpPr txBox="1"/>
            <p:nvPr/>
          </p:nvSpPr>
          <p:spPr>
            <a:xfrm>
              <a:off x="2490502" y="2528408"/>
              <a:ext cx="13981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Connection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Point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4DFCB4-718B-4B37-BF68-86AE4784824C}"/>
              </a:ext>
            </a:extLst>
          </p:cNvPr>
          <p:cNvGrpSpPr/>
          <p:nvPr/>
        </p:nvGrpSpPr>
        <p:grpSpPr>
          <a:xfrm>
            <a:off x="2618883" y="3608142"/>
            <a:ext cx="1703535" cy="747477"/>
            <a:chOff x="2335426" y="2514837"/>
            <a:chExt cx="1703535" cy="825263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B55BF70-BCB1-4321-ACAA-225CF7A74213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85FE51C-92C0-4A45-834C-2A862404B43F}"/>
                </a:ext>
              </a:extLst>
            </p:cNvPr>
            <p:cNvSpPr txBox="1"/>
            <p:nvPr/>
          </p:nvSpPr>
          <p:spPr>
            <a:xfrm>
              <a:off x="2545321" y="2524903"/>
              <a:ext cx="1269451" cy="781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HEAT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Templates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DE0AB0-E896-425C-847B-8E42A7D15052}"/>
              </a:ext>
            </a:extLst>
          </p:cNvPr>
          <p:cNvGrpSpPr/>
          <p:nvPr/>
        </p:nvGrpSpPr>
        <p:grpSpPr>
          <a:xfrm>
            <a:off x="426237" y="2750048"/>
            <a:ext cx="1703535" cy="747475"/>
            <a:chOff x="2335426" y="2514837"/>
            <a:chExt cx="1703535" cy="82526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2BF92127-4BB2-413F-9A71-6CEC9CEB50C4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729196-23E7-44CA-A61D-21EBA510112A}"/>
                </a:ext>
              </a:extLst>
            </p:cNvPr>
            <p:cNvSpPr txBox="1"/>
            <p:nvPr/>
          </p:nvSpPr>
          <p:spPr>
            <a:xfrm>
              <a:off x="2366880" y="2528408"/>
              <a:ext cx="1645387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7A0773-0F8C-40D3-AEDD-0C1FCCB2CDEF}"/>
              </a:ext>
            </a:extLst>
          </p:cNvPr>
          <p:cNvGrpSpPr/>
          <p:nvPr/>
        </p:nvGrpSpPr>
        <p:grpSpPr>
          <a:xfrm>
            <a:off x="2622835" y="2765295"/>
            <a:ext cx="1703535" cy="747475"/>
            <a:chOff x="2335426" y="2514837"/>
            <a:chExt cx="1703535" cy="82526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40FD6F7-9D9B-4634-ABE6-C828B810651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AD79BD-A408-4457-A6D0-7C97E19D3158}"/>
                </a:ext>
              </a:extLst>
            </p:cNvPr>
            <p:cNvSpPr txBox="1"/>
            <p:nvPr/>
          </p:nvSpPr>
          <p:spPr>
            <a:xfrm>
              <a:off x="2441133" y="2528408"/>
              <a:ext cx="1496884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Deployment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B0F041E-8E64-46FD-AD50-F919D5F25017}"/>
              </a:ext>
            </a:extLst>
          </p:cNvPr>
          <p:cNvGrpSpPr/>
          <p:nvPr/>
        </p:nvGrpSpPr>
        <p:grpSpPr>
          <a:xfrm>
            <a:off x="4774318" y="4694940"/>
            <a:ext cx="1703535" cy="747477"/>
            <a:chOff x="2335426" y="2514837"/>
            <a:chExt cx="1703535" cy="82526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6CF91E86-05D8-49B4-ABB9-C8655134A839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C54E2A-D2E4-4C56-88E0-53F03E3F9606}"/>
                </a:ext>
              </a:extLst>
            </p:cNvPr>
            <p:cNvSpPr txBox="1"/>
            <p:nvPr/>
          </p:nvSpPr>
          <p:spPr>
            <a:xfrm>
              <a:off x="2541474" y="2721205"/>
              <a:ext cx="1277146" cy="441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Blueprints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6C218DA-8702-4CEF-B7D2-DD86B84578F5}"/>
              </a:ext>
            </a:extLst>
          </p:cNvPr>
          <p:cNvGrpSpPr/>
          <p:nvPr/>
        </p:nvGrpSpPr>
        <p:grpSpPr>
          <a:xfrm>
            <a:off x="4745183" y="2780682"/>
            <a:ext cx="1703535" cy="747475"/>
            <a:chOff x="2335426" y="2514837"/>
            <a:chExt cx="1703535" cy="82526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BC1FCC0D-3941-4562-B7FF-699F9B7FAF2C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EEDE0D8-C826-4DF9-AA14-08333CC3F4DB}"/>
                </a:ext>
              </a:extLst>
            </p:cNvPr>
            <p:cNvSpPr txBox="1"/>
            <p:nvPr/>
          </p:nvSpPr>
          <p:spPr>
            <a:xfrm>
              <a:off x="2698539" y="2710690"/>
              <a:ext cx="98206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Policies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65EA50F-83DF-48E3-A200-201D446782B2}"/>
              </a:ext>
            </a:extLst>
          </p:cNvPr>
          <p:cNvGrpSpPr/>
          <p:nvPr/>
        </p:nvGrpSpPr>
        <p:grpSpPr>
          <a:xfrm>
            <a:off x="426236" y="3716256"/>
            <a:ext cx="1703535" cy="747475"/>
            <a:chOff x="2335426" y="2514837"/>
            <a:chExt cx="1703535" cy="825263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B108B4E2-627F-4ABE-95F8-5BF0C89414E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010EA5-38B3-406C-BA35-0BB238B17B3B}"/>
                </a:ext>
              </a:extLst>
            </p:cNvPr>
            <p:cNvSpPr txBox="1"/>
            <p:nvPr/>
          </p:nvSpPr>
          <p:spPr>
            <a:xfrm>
              <a:off x="2371755" y="2528408"/>
              <a:ext cx="16356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64717FE-333C-49B7-BE5B-6D852B8A751D}"/>
              </a:ext>
            </a:extLst>
          </p:cNvPr>
          <p:cNvGrpSpPr/>
          <p:nvPr/>
        </p:nvGrpSpPr>
        <p:grpSpPr>
          <a:xfrm>
            <a:off x="4774318" y="3716256"/>
            <a:ext cx="1703535" cy="747475"/>
            <a:chOff x="2335426" y="2514837"/>
            <a:chExt cx="1703535" cy="825263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6C97A57-8EF1-40CD-BA6D-0F768081EB87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D99945A-C882-4C97-BD57-49149C93479D}"/>
                </a:ext>
              </a:extLst>
            </p:cNvPr>
            <p:cNvSpPr txBox="1"/>
            <p:nvPr/>
          </p:nvSpPr>
          <p:spPr>
            <a:xfrm>
              <a:off x="2554851" y="2724711"/>
              <a:ext cx="1269451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Templates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DACE366-D5ED-4CDE-9781-DAB5AAFBCAD0}"/>
              </a:ext>
            </a:extLst>
          </p:cNvPr>
          <p:cNvGrpSpPr/>
          <p:nvPr/>
        </p:nvGrpSpPr>
        <p:grpSpPr>
          <a:xfrm>
            <a:off x="3681170" y="818479"/>
            <a:ext cx="1703535" cy="747475"/>
            <a:chOff x="2335426" y="2514837"/>
            <a:chExt cx="1703535" cy="825263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ECDD20B9-5480-4C2A-AFBA-2289D9AA67E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D9064B-AC8A-4A4B-8F31-605BDB9E233C}"/>
                </a:ext>
              </a:extLst>
            </p:cNvPr>
            <p:cNvSpPr txBox="1"/>
            <p:nvPr/>
          </p:nvSpPr>
          <p:spPr>
            <a:xfrm>
              <a:off x="2486463" y="2682646"/>
              <a:ext cx="1406219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5G SERVICE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E08806-9429-4E2B-9C18-D193A4E56A68}"/>
              </a:ext>
            </a:extLst>
          </p:cNvPr>
          <p:cNvGrpSpPr/>
          <p:nvPr/>
        </p:nvGrpSpPr>
        <p:grpSpPr>
          <a:xfrm>
            <a:off x="6904260" y="2737756"/>
            <a:ext cx="1766830" cy="747475"/>
            <a:chOff x="2306159" y="2514837"/>
            <a:chExt cx="1766830" cy="82526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B20E0A8-7E79-479B-A590-F06533F98C70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AEA12DD-6F41-4D7F-B85D-668BCD744FCD}"/>
                </a:ext>
              </a:extLst>
            </p:cNvPr>
            <p:cNvSpPr txBox="1"/>
            <p:nvPr/>
          </p:nvSpPr>
          <p:spPr>
            <a:xfrm>
              <a:off x="2306159" y="2553647"/>
              <a:ext cx="176683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Network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Function (VNF)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954B494-4997-4125-BB4D-91688F6F1A07}"/>
              </a:ext>
            </a:extLst>
          </p:cNvPr>
          <p:cNvGrpSpPr/>
          <p:nvPr/>
        </p:nvGrpSpPr>
        <p:grpSpPr>
          <a:xfrm>
            <a:off x="6933527" y="3701123"/>
            <a:ext cx="1703535" cy="747475"/>
            <a:chOff x="2335426" y="2514837"/>
            <a:chExt cx="1703535" cy="825263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0034E38-709E-4DCB-B010-D7933664A4FB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915527-04EA-4BC7-8639-143CACF3A2FA}"/>
                </a:ext>
              </a:extLst>
            </p:cNvPr>
            <p:cNvSpPr txBox="1"/>
            <p:nvPr/>
          </p:nvSpPr>
          <p:spPr>
            <a:xfrm>
              <a:off x="2394327" y="2528408"/>
              <a:ext cx="159050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Network 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Function PNF</a:t>
              </a:r>
            </a:p>
          </p:txBody>
        </p:sp>
      </p:grpSp>
      <p:sp>
        <p:nvSpPr>
          <p:cNvPr id="54" name="Diamond 53">
            <a:extLst>
              <a:ext uri="{FF2B5EF4-FFF2-40B4-BE49-F238E27FC236}">
                <a16:creationId xmlns:a16="http://schemas.microsoft.com/office/drawing/2014/main" id="{F97C715A-3580-417F-8035-7747ED914E91}"/>
              </a:ext>
            </a:extLst>
          </p:cNvPr>
          <p:cNvSpPr/>
          <p:nvPr/>
        </p:nvSpPr>
        <p:spPr>
          <a:xfrm>
            <a:off x="4376365" y="1578758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6558B270-902D-4FBB-B695-6B6A94F892E6}"/>
              </a:ext>
            </a:extLst>
          </p:cNvPr>
          <p:cNvCxnSpPr>
            <a:cxnSpLocks/>
            <a:stCxn id="54" idx="2"/>
            <a:endCxn id="51" idx="0"/>
          </p:cNvCxnSpPr>
          <p:nvPr/>
        </p:nvCxnSpPr>
        <p:spPr>
          <a:xfrm rot="5400000">
            <a:off x="2583723" y="521524"/>
            <a:ext cx="649983" cy="3248447"/>
          </a:xfrm>
          <a:prstGeom prst="bentConnector3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D7D14467-38DE-4533-A4E0-CC216122B956}"/>
              </a:ext>
            </a:extLst>
          </p:cNvPr>
          <p:cNvCxnSpPr>
            <a:cxnSpLocks/>
            <a:stCxn id="54" idx="2"/>
            <a:endCxn id="50" idx="0"/>
          </p:cNvCxnSpPr>
          <p:nvPr/>
        </p:nvCxnSpPr>
        <p:spPr>
          <a:xfrm rot="5400000">
            <a:off x="3667517" y="1605318"/>
            <a:ext cx="649983" cy="1080859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EBE19F69-9E83-44CE-9160-4C85DE23A699}"/>
              </a:ext>
            </a:extLst>
          </p:cNvPr>
          <p:cNvCxnSpPr>
            <a:cxnSpLocks/>
            <a:stCxn id="54" idx="2"/>
            <a:endCxn id="49" idx="0"/>
          </p:cNvCxnSpPr>
          <p:nvPr/>
        </p:nvCxnSpPr>
        <p:spPr>
          <a:xfrm rot="16200000" flipH="1">
            <a:off x="4757435" y="1596258"/>
            <a:ext cx="649983" cy="1098978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B3DD221-0CC9-48C3-8DC0-64629E4CD26A}"/>
              </a:ext>
            </a:extLst>
          </p:cNvPr>
          <p:cNvCxnSpPr>
            <a:cxnSpLocks/>
            <a:stCxn id="54" idx="2"/>
            <a:endCxn id="48" idx="0"/>
          </p:cNvCxnSpPr>
          <p:nvPr/>
        </p:nvCxnSpPr>
        <p:spPr>
          <a:xfrm rot="16200000" flipH="1">
            <a:off x="5841229" y="512464"/>
            <a:ext cx="649983" cy="3266566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7790D5F6-DB25-4B46-9C6A-B7F5EC59E12D}"/>
              </a:ext>
            </a:extLst>
          </p:cNvPr>
          <p:cNvSpPr txBox="1"/>
          <p:nvPr/>
        </p:nvSpPr>
        <p:spPr>
          <a:xfrm>
            <a:off x="6792342" y="6105098"/>
            <a:ext cx="1260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Resources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6D25F3-E622-4ED9-90C7-4E94D1B60FFC}"/>
              </a:ext>
            </a:extLst>
          </p:cNvPr>
          <p:cNvSpPr txBox="1"/>
          <p:nvPr/>
        </p:nvSpPr>
        <p:spPr>
          <a:xfrm>
            <a:off x="4626115" y="6092400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User Designed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5194DB0-630F-414D-969A-2BB9E8C1F6D8}"/>
              </a:ext>
            </a:extLst>
          </p:cNvPr>
          <p:cNvSpPr txBox="1"/>
          <p:nvPr/>
        </p:nvSpPr>
        <p:spPr>
          <a:xfrm>
            <a:off x="301737" y="6103195"/>
            <a:ext cx="1967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Vendor Provided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8594E-F34D-4DA1-B7EA-68236777DC72}"/>
              </a:ext>
            </a:extLst>
          </p:cNvPr>
          <p:cNvSpPr txBox="1"/>
          <p:nvPr/>
        </p:nvSpPr>
        <p:spPr>
          <a:xfrm>
            <a:off x="2426012" y="6104970"/>
            <a:ext cx="1589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Foundational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9113C94-DBCB-45E6-8D4E-0BD2BE397810}"/>
              </a:ext>
            </a:extLst>
          </p:cNvPr>
          <p:cNvGrpSpPr/>
          <p:nvPr/>
        </p:nvGrpSpPr>
        <p:grpSpPr>
          <a:xfrm>
            <a:off x="7281863" y="4508119"/>
            <a:ext cx="1560400" cy="711936"/>
            <a:chOff x="2478561" y="2514838"/>
            <a:chExt cx="1560400" cy="786026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2C60F18F-115F-4375-854B-42DAD946D234}"/>
                </a:ext>
              </a:extLst>
            </p:cNvPr>
            <p:cNvSpPr/>
            <p:nvPr/>
          </p:nvSpPr>
          <p:spPr>
            <a:xfrm>
              <a:off x="2478561" y="2514838"/>
              <a:ext cx="1560400" cy="75592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4F90FD6-9EFB-4A13-8AFD-08A682A89067}"/>
                </a:ext>
              </a:extLst>
            </p:cNvPr>
            <p:cNvSpPr txBox="1"/>
            <p:nvPr/>
          </p:nvSpPr>
          <p:spPr>
            <a:xfrm>
              <a:off x="2817416" y="2519309"/>
              <a:ext cx="896720" cy="781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Device</a:t>
              </a:r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E8461EC1-29B7-4801-BA83-6B9762762416}"/>
              </a:ext>
            </a:extLst>
          </p:cNvPr>
          <p:cNvSpPr/>
          <p:nvPr/>
        </p:nvSpPr>
        <p:spPr>
          <a:xfrm>
            <a:off x="4668058" y="2737543"/>
            <a:ext cx="386646" cy="37395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21DEC0EC-04D7-4D1D-A313-990C5F9AF81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51" y="4607124"/>
            <a:ext cx="359754" cy="34146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7239567-90EA-4BEA-B411-E3931B4ED89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230" y="4570893"/>
            <a:ext cx="536122" cy="22754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307965FB-7155-4E99-86A4-B3BF0D922B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596" y="2703682"/>
            <a:ext cx="351354" cy="351354"/>
          </a:xfrm>
          <a:prstGeom prst="rect">
            <a:avLst/>
          </a:prstGeom>
        </p:spPr>
      </p:pic>
      <p:pic>
        <p:nvPicPr>
          <p:cNvPr id="75" name="Picture 2" descr="C:\Users\cheung\AppData\Local\Temp\SNAGHTML648e60b.PNG">
            <a:extLst>
              <a:ext uri="{FF2B5EF4-FFF2-40B4-BE49-F238E27FC236}">
                <a16:creationId xmlns:a16="http://schemas.microsoft.com/office/drawing/2014/main" id="{2B95009E-6272-4459-9B2A-58F6D6E65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05" y="3697127"/>
            <a:ext cx="258319" cy="3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C:\Users\cheung\AppData\Local\Temp\SNAGHTML648e60b.PNG">
            <a:extLst>
              <a:ext uri="{FF2B5EF4-FFF2-40B4-BE49-F238E27FC236}">
                <a16:creationId xmlns:a16="http://schemas.microsoft.com/office/drawing/2014/main" id="{4FFADF7B-88D7-4354-BE58-B31FED27A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25" y="2712480"/>
            <a:ext cx="258319" cy="3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6" descr="C:\Users\cheung\AppData\Local\Temp\SNAGHTML225242ed.PNG">
            <a:extLst>
              <a:ext uri="{FF2B5EF4-FFF2-40B4-BE49-F238E27FC236}">
                <a16:creationId xmlns:a16="http://schemas.microsoft.com/office/drawing/2014/main" id="{A4B56BDA-A42F-4F0E-ACB6-ECD4AEA48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39862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68B95508-7069-426B-98E1-3B1DCB3ADD95}"/>
              </a:ext>
            </a:extLst>
          </p:cNvPr>
          <p:cNvSpPr/>
          <p:nvPr/>
        </p:nvSpPr>
        <p:spPr>
          <a:xfrm>
            <a:off x="2351660" y="2237894"/>
            <a:ext cx="6147580" cy="4411499"/>
          </a:xfrm>
          <a:prstGeom prst="roundRect">
            <a:avLst>
              <a:gd name="adj" fmla="val 206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DCD4A0-CD8C-4F6C-874A-26FEBF242165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EC607F9-300B-4775-BC66-FA517CFF3DE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031273-134D-48CC-BFEB-43706A951116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81A3EC-F916-4E54-A884-B7ACD84E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FA2D3915-83D0-4E5B-BC4A-EC1BC11B12EC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2F8708-B73B-4E34-9F03-06ADFF37D6CD}"/>
              </a:ext>
            </a:extLst>
          </p:cNvPr>
          <p:cNvSpPr/>
          <p:nvPr/>
        </p:nvSpPr>
        <p:spPr>
          <a:xfrm>
            <a:off x="241729" y="-2880"/>
            <a:ext cx="5788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R4: 5G Base Station (gNodeB)</a:t>
            </a:r>
            <a:endParaRPr lang="en-US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ECBC6C-7AF0-413C-9175-889E1073095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32" y="1231218"/>
            <a:ext cx="536122" cy="227540"/>
          </a:xfrm>
          <a:prstGeom prst="rect">
            <a:avLst/>
          </a:prstGeom>
        </p:spPr>
      </p:pic>
      <p:sp>
        <p:nvSpPr>
          <p:cNvPr id="10" name="Rounded Rectangle 28">
            <a:extLst>
              <a:ext uri="{FF2B5EF4-FFF2-40B4-BE49-F238E27FC236}">
                <a16:creationId xmlns:a16="http://schemas.microsoft.com/office/drawing/2014/main" id="{5F1EE4E9-A4E0-4051-9713-72D8E95CF0E9}"/>
              </a:ext>
            </a:extLst>
          </p:cNvPr>
          <p:cNvSpPr/>
          <p:nvPr/>
        </p:nvSpPr>
        <p:spPr>
          <a:xfrm>
            <a:off x="324383" y="1516614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11" name="Rounded Rectangle 29">
            <a:extLst>
              <a:ext uri="{FF2B5EF4-FFF2-40B4-BE49-F238E27FC236}">
                <a16:creationId xmlns:a16="http://schemas.microsoft.com/office/drawing/2014/main" id="{AE94F49D-DD71-4C9B-9CB5-AE5835608B22}"/>
              </a:ext>
            </a:extLst>
          </p:cNvPr>
          <p:cNvSpPr/>
          <p:nvPr/>
        </p:nvSpPr>
        <p:spPr>
          <a:xfrm>
            <a:off x="1196446" y="151661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CU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09E271-508D-47B4-A559-07C52A77F4C7}"/>
              </a:ext>
            </a:extLst>
          </p:cNvPr>
          <p:cNvSpPr txBox="1"/>
          <p:nvPr/>
        </p:nvSpPr>
        <p:spPr>
          <a:xfrm>
            <a:off x="426366" y="92444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DU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RAU</a:t>
            </a:r>
          </a:p>
        </p:txBody>
      </p:sp>
      <p:pic>
        <p:nvPicPr>
          <p:cNvPr id="13" name="Picture 2" descr="C:\Users\cheung\AppData\Local\Temp\SNAGHTML105560.PNG">
            <a:extLst>
              <a:ext uri="{FF2B5EF4-FFF2-40B4-BE49-F238E27FC236}">
                <a16:creationId xmlns:a16="http://schemas.microsoft.com/office/drawing/2014/main" id="{5987CCB1-19EA-4C92-A454-B705E7643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731" y="1044594"/>
            <a:ext cx="247706" cy="4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8B8FAD-2331-422C-85ED-E928488BD634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86456" y="1696018"/>
            <a:ext cx="309990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047F52-D79A-4F81-ACBD-1A0E9F467F08}"/>
              </a:ext>
            </a:extLst>
          </p:cNvPr>
          <p:cNvSpPr txBox="1"/>
          <p:nvPr/>
        </p:nvSpPr>
        <p:spPr>
          <a:xfrm>
            <a:off x="1321891" y="869972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CU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FBBD0D-31C5-4D66-8AB4-0E76998FF0FA}"/>
              </a:ext>
            </a:extLst>
          </p:cNvPr>
          <p:cNvSpPr txBox="1"/>
          <p:nvPr/>
        </p:nvSpPr>
        <p:spPr>
          <a:xfrm>
            <a:off x="814614" y="1656279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F51CF-EFE7-443F-A090-D0D74B2FCC61}"/>
              </a:ext>
            </a:extLst>
          </p:cNvPr>
          <p:cNvSpPr txBox="1"/>
          <p:nvPr/>
        </p:nvSpPr>
        <p:spPr>
          <a:xfrm>
            <a:off x="1023392" y="166159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19" name="Rounded Rectangle 29">
            <a:extLst>
              <a:ext uri="{FF2B5EF4-FFF2-40B4-BE49-F238E27FC236}">
                <a16:creationId xmlns:a16="http://schemas.microsoft.com/office/drawing/2014/main" id="{22B0F22F-BD20-4404-8C75-71D242165535}"/>
              </a:ext>
            </a:extLst>
          </p:cNvPr>
          <p:cNvSpPr/>
          <p:nvPr/>
        </p:nvSpPr>
        <p:spPr>
          <a:xfrm>
            <a:off x="444936" y="234126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20" name="Rounded Rectangle 29">
            <a:extLst>
              <a:ext uri="{FF2B5EF4-FFF2-40B4-BE49-F238E27FC236}">
                <a16:creationId xmlns:a16="http://schemas.microsoft.com/office/drawing/2014/main" id="{64BD0398-472D-44CD-971F-7DECC648AF10}"/>
              </a:ext>
            </a:extLst>
          </p:cNvPr>
          <p:cNvSpPr/>
          <p:nvPr/>
        </p:nvSpPr>
        <p:spPr>
          <a:xfrm>
            <a:off x="1192222" y="2341264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AMF</a:t>
            </a:r>
          </a:p>
          <a:p>
            <a:pPr algn="ctr"/>
            <a:r>
              <a:rPr lang="en-US" sz="900" dirty="0"/>
              <a:t>(VNF)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6E9DAA-F144-4ED0-9422-4A9CF21B5FCC}"/>
              </a:ext>
            </a:extLst>
          </p:cNvPr>
          <p:cNvSpPr/>
          <p:nvPr/>
        </p:nvSpPr>
        <p:spPr>
          <a:xfrm>
            <a:off x="143751" y="632118"/>
            <a:ext cx="1937462" cy="1338319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50B426D-8430-41D9-A496-8E10094A4D92}"/>
              </a:ext>
            </a:extLst>
          </p:cNvPr>
          <p:cNvSpPr/>
          <p:nvPr/>
        </p:nvSpPr>
        <p:spPr>
          <a:xfrm>
            <a:off x="143751" y="2078023"/>
            <a:ext cx="1937462" cy="945936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212904-1E23-4DE4-A312-6AF50DEF3407}"/>
              </a:ext>
            </a:extLst>
          </p:cNvPr>
          <p:cNvSpPr/>
          <p:nvPr/>
        </p:nvSpPr>
        <p:spPr>
          <a:xfrm>
            <a:off x="143751" y="644311"/>
            <a:ext cx="1937462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RAN Network Elements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0B6C856-E932-450D-8417-406D06E2C76A}"/>
              </a:ext>
            </a:extLst>
          </p:cNvPr>
          <p:cNvSpPr/>
          <p:nvPr/>
        </p:nvSpPr>
        <p:spPr>
          <a:xfrm>
            <a:off x="143751" y="2756027"/>
            <a:ext cx="1937462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0BFE34B-A4E0-4FD4-B58C-62FD79D3E0EC}"/>
              </a:ext>
            </a:extLst>
          </p:cNvPr>
          <p:cNvCxnSpPr>
            <a:cxnSpLocks/>
          </p:cNvCxnSpPr>
          <p:nvPr/>
        </p:nvCxnSpPr>
        <p:spPr>
          <a:xfrm>
            <a:off x="1581726" y="1875421"/>
            <a:ext cx="0" cy="44724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D60F868-005C-43D2-A9C7-A1D8F1E05A81}"/>
              </a:ext>
            </a:extLst>
          </p:cNvPr>
          <p:cNvSpPr txBox="1"/>
          <p:nvPr/>
        </p:nvSpPr>
        <p:spPr>
          <a:xfrm>
            <a:off x="1491958" y="1892861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7A884A-84BD-480A-82BC-FA2D06AE0645}"/>
              </a:ext>
            </a:extLst>
          </p:cNvPr>
          <p:cNvSpPr txBox="1"/>
          <p:nvPr/>
        </p:nvSpPr>
        <p:spPr>
          <a:xfrm>
            <a:off x="1508932" y="21266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9E6C9C5-79FE-4FF2-B8CF-683C17ED6C6C}"/>
              </a:ext>
            </a:extLst>
          </p:cNvPr>
          <p:cNvCxnSpPr>
            <a:cxnSpLocks/>
            <a:stCxn id="11" idx="2"/>
            <a:endCxn id="19" idx="0"/>
          </p:cNvCxnSpPr>
          <p:nvPr/>
        </p:nvCxnSpPr>
        <p:spPr>
          <a:xfrm rot="5400000">
            <a:off x="855082" y="1732588"/>
            <a:ext cx="465842" cy="751510"/>
          </a:xfrm>
          <a:prstGeom prst="bentConnector3">
            <a:avLst>
              <a:gd name="adj1" fmla="val 50000"/>
            </a:avLst>
          </a:prstGeom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23FACC1-4BD2-40C6-A54A-BF0CFF5C2242}"/>
              </a:ext>
            </a:extLst>
          </p:cNvPr>
          <p:cNvSpPr txBox="1"/>
          <p:nvPr/>
        </p:nvSpPr>
        <p:spPr>
          <a:xfrm>
            <a:off x="644760" y="212319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6712EF-83BA-4DF8-A910-1F4EA744F0EC}"/>
              </a:ext>
            </a:extLst>
          </p:cNvPr>
          <p:cNvSpPr txBox="1"/>
          <p:nvPr/>
        </p:nvSpPr>
        <p:spPr>
          <a:xfrm>
            <a:off x="1244727" y="1889367"/>
            <a:ext cx="284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457E8B6-E198-4621-9C07-2EB88FAD62A1}"/>
              </a:ext>
            </a:extLst>
          </p:cNvPr>
          <p:cNvGrpSpPr/>
          <p:nvPr/>
        </p:nvGrpSpPr>
        <p:grpSpPr>
          <a:xfrm>
            <a:off x="6013377" y="3164157"/>
            <a:ext cx="1558453" cy="412402"/>
            <a:chOff x="2335426" y="2514838"/>
            <a:chExt cx="1558453" cy="455320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DDD8AE2-1989-4E0B-8149-6408E10452A9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4F9B926-5CD3-4201-98A6-4C01236EB0B0}"/>
                </a:ext>
              </a:extLst>
            </p:cNvPr>
            <p:cNvSpPr txBox="1"/>
            <p:nvPr/>
          </p:nvSpPr>
          <p:spPr>
            <a:xfrm>
              <a:off x="2517126" y="2528408"/>
              <a:ext cx="119250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NF/CU #1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C0AEA6E-3FD9-4844-9913-542524CB4E0E}"/>
              </a:ext>
            </a:extLst>
          </p:cNvPr>
          <p:cNvGrpSpPr/>
          <p:nvPr/>
        </p:nvGrpSpPr>
        <p:grpSpPr>
          <a:xfrm>
            <a:off x="3307831" y="4028373"/>
            <a:ext cx="1558453" cy="412402"/>
            <a:chOff x="2335426" y="2514838"/>
            <a:chExt cx="1558453" cy="455320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14156EED-C52F-4A9C-A6CA-31D0E02FBAFB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E0B6EB2-9E45-497D-8403-B1CD1FB756C5}"/>
                </a:ext>
              </a:extLst>
            </p:cNvPr>
            <p:cNvSpPr txBox="1"/>
            <p:nvPr/>
          </p:nvSpPr>
          <p:spPr>
            <a:xfrm>
              <a:off x="2446242" y="2528408"/>
              <a:ext cx="133427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#1</a:t>
              </a:r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0943929-BA7B-490A-A3FF-48DDB05CA8CC}"/>
              </a:ext>
            </a:extLst>
          </p:cNvPr>
          <p:cNvSpPr/>
          <p:nvPr/>
        </p:nvSpPr>
        <p:spPr>
          <a:xfrm>
            <a:off x="2685315" y="2969194"/>
            <a:ext cx="2375209" cy="1639166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7597C39E-D9E0-4AD1-A080-D1721C972DA7}"/>
              </a:ext>
            </a:extLst>
          </p:cNvPr>
          <p:cNvSpPr/>
          <p:nvPr/>
        </p:nvSpPr>
        <p:spPr>
          <a:xfrm>
            <a:off x="5902428" y="2963041"/>
            <a:ext cx="2375209" cy="1322329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9C59A71-41E3-4187-8A5B-77782A5B1FEB}"/>
              </a:ext>
            </a:extLst>
          </p:cNvPr>
          <p:cNvGrpSpPr/>
          <p:nvPr/>
        </p:nvGrpSpPr>
        <p:grpSpPr>
          <a:xfrm>
            <a:off x="6355828" y="3660940"/>
            <a:ext cx="1558453" cy="412402"/>
            <a:chOff x="2335426" y="2514838"/>
            <a:chExt cx="1558453" cy="455320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C2E125F6-1EAC-42B6-90E7-3091EAE9AC16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66250E6-ACCA-4DD8-94CE-866CDDB4ED44}"/>
                </a:ext>
              </a:extLst>
            </p:cNvPr>
            <p:cNvSpPr txBox="1"/>
            <p:nvPr/>
          </p:nvSpPr>
          <p:spPr>
            <a:xfrm>
              <a:off x="2446242" y="2528408"/>
              <a:ext cx="1334276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#3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D31F1C9-0CB8-4D72-B5F7-D3A8BB771ADE}"/>
              </a:ext>
            </a:extLst>
          </p:cNvPr>
          <p:cNvGrpSpPr/>
          <p:nvPr/>
        </p:nvGrpSpPr>
        <p:grpSpPr>
          <a:xfrm>
            <a:off x="3284256" y="5989484"/>
            <a:ext cx="1558453" cy="412402"/>
            <a:chOff x="2335426" y="2514838"/>
            <a:chExt cx="1558453" cy="455320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BCF630EC-9C43-4B9F-8E0E-89DF9EF45EC2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4351881-E222-4290-99A2-D8ECF4FC2F32}"/>
                </a:ext>
              </a:extLst>
            </p:cNvPr>
            <p:cNvSpPr txBox="1"/>
            <p:nvPr/>
          </p:nvSpPr>
          <p:spPr>
            <a:xfrm>
              <a:off x="2442234" y="2528408"/>
              <a:ext cx="134229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 Pt #n</a:t>
              </a:r>
            </a:p>
          </p:txBody>
        </p:sp>
      </p:grp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61C6ED41-6B3C-46C8-8F23-5A78D8915E58}"/>
              </a:ext>
            </a:extLst>
          </p:cNvPr>
          <p:cNvSpPr/>
          <p:nvPr/>
        </p:nvSpPr>
        <p:spPr>
          <a:xfrm>
            <a:off x="2686674" y="4904790"/>
            <a:ext cx="2375209" cy="1646470"/>
          </a:xfrm>
          <a:prstGeom prst="roundRect">
            <a:avLst>
              <a:gd name="adj" fmla="val 5704"/>
            </a:avLst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1596606-8D8C-4590-AB80-0E8585DB8DB1}"/>
              </a:ext>
            </a:extLst>
          </p:cNvPr>
          <p:cNvGrpSpPr/>
          <p:nvPr/>
        </p:nvGrpSpPr>
        <p:grpSpPr>
          <a:xfrm>
            <a:off x="2865904" y="5014523"/>
            <a:ext cx="1558453" cy="412402"/>
            <a:chOff x="2335426" y="2514838"/>
            <a:chExt cx="1558453" cy="455320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C72D1E66-5290-402D-8306-8A6FDEBDE351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E41A50D-4028-4B15-BEC7-696436E940FE}"/>
                </a:ext>
              </a:extLst>
            </p:cNvPr>
            <p:cNvSpPr txBox="1"/>
            <p:nvPr/>
          </p:nvSpPr>
          <p:spPr>
            <a:xfrm>
              <a:off x="2432167" y="2528408"/>
              <a:ext cx="1362425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PNF/DU #n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97E6540-E947-41E6-9A3A-1DB494E78E00}"/>
              </a:ext>
            </a:extLst>
          </p:cNvPr>
          <p:cNvGrpSpPr/>
          <p:nvPr/>
        </p:nvGrpSpPr>
        <p:grpSpPr>
          <a:xfrm>
            <a:off x="2850492" y="3047911"/>
            <a:ext cx="1558453" cy="412402"/>
            <a:chOff x="2335426" y="2514838"/>
            <a:chExt cx="1558453" cy="455320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F7126934-9D60-483A-8516-1F96B662A60B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8D61C48-3AF9-4DD5-AA25-62B93DF2D062}"/>
                </a:ext>
              </a:extLst>
            </p:cNvPr>
            <p:cNvSpPr txBox="1"/>
            <p:nvPr/>
          </p:nvSpPr>
          <p:spPr>
            <a:xfrm>
              <a:off x="2436174" y="2528408"/>
              <a:ext cx="1354410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PNF/DU #1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3E2A807-01A1-48C1-B8EB-164CE7CC9BC4}"/>
              </a:ext>
            </a:extLst>
          </p:cNvPr>
          <p:cNvGrpSpPr/>
          <p:nvPr/>
        </p:nvGrpSpPr>
        <p:grpSpPr>
          <a:xfrm rot="16200000">
            <a:off x="4674841" y="3549486"/>
            <a:ext cx="1558453" cy="412402"/>
            <a:chOff x="5670061" y="5390611"/>
            <a:chExt cx="1558453" cy="412402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53AEF91F-1F13-4469-A806-2363A03B6293}"/>
                </a:ext>
              </a:extLst>
            </p:cNvPr>
            <p:cNvSpPr/>
            <p:nvPr/>
          </p:nvSpPr>
          <p:spPr>
            <a:xfrm>
              <a:off x="5670061" y="5390611"/>
              <a:ext cx="1558453" cy="41240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2C288DB-A813-4B7A-8109-22F1A24CBEA1}"/>
                </a:ext>
              </a:extLst>
            </p:cNvPr>
            <p:cNvSpPr txBox="1"/>
            <p:nvPr/>
          </p:nvSpPr>
          <p:spPr>
            <a:xfrm>
              <a:off x="5749749" y="5402902"/>
              <a:ext cx="13965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Virtual Link</a:t>
              </a:r>
            </a:p>
          </p:txBody>
        </p:sp>
      </p:grp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759EDCD4-649A-4C5B-838C-6FB315D7AA95}"/>
              </a:ext>
            </a:extLst>
          </p:cNvPr>
          <p:cNvCxnSpPr>
            <a:cxnSpLocks/>
            <a:stCxn id="85" idx="1"/>
            <a:endCxn id="84" idx="3"/>
          </p:cNvCxnSpPr>
          <p:nvPr/>
        </p:nvCxnSpPr>
        <p:spPr>
          <a:xfrm rot="10800000" flipV="1">
            <a:off x="5723894" y="3893325"/>
            <a:ext cx="583671" cy="252597"/>
          </a:xfrm>
          <a:prstGeom prst="bentConnector3">
            <a:avLst>
              <a:gd name="adj1" fmla="val 88162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1A8CADC4-38DF-4A68-BDC0-CD5FD527AF9C}"/>
              </a:ext>
            </a:extLst>
          </p:cNvPr>
          <p:cNvSpPr/>
          <p:nvPr/>
        </p:nvSpPr>
        <p:spPr>
          <a:xfrm>
            <a:off x="5678174" y="4119207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0E1D2A8-A2B3-4C5D-9A06-A0219009D3BE}"/>
              </a:ext>
            </a:extLst>
          </p:cNvPr>
          <p:cNvSpPr/>
          <p:nvPr/>
        </p:nvSpPr>
        <p:spPr>
          <a:xfrm>
            <a:off x="6307564" y="3866610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C7A106A6-82CE-485B-AD5E-5114EC956069}"/>
              </a:ext>
            </a:extLst>
          </p:cNvPr>
          <p:cNvCxnSpPr>
            <a:cxnSpLocks/>
            <a:stCxn id="92" idx="1"/>
            <a:endCxn id="91" idx="3"/>
          </p:cNvCxnSpPr>
          <p:nvPr/>
        </p:nvCxnSpPr>
        <p:spPr>
          <a:xfrm rot="10800000" flipV="1">
            <a:off x="4898319" y="4369489"/>
            <a:ext cx="294268" cy="1826196"/>
          </a:xfrm>
          <a:prstGeom prst="bentConnector3">
            <a:avLst>
              <a:gd name="adj1" fmla="val 15895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6D9DD1FE-4414-4654-96E5-BE5204D3D622}"/>
              </a:ext>
            </a:extLst>
          </p:cNvPr>
          <p:cNvSpPr/>
          <p:nvPr/>
        </p:nvSpPr>
        <p:spPr>
          <a:xfrm>
            <a:off x="4852600" y="616896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B113F2F-2AC1-47E1-A813-0C97E518A886}"/>
              </a:ext>
            </a:extLst>
          </p:cNvPr>
          <p:cNvSpPr/>
          <p:nvPr/>
        </p:nvSpPr>
        <p:spPr>
          <a:xfrm>
            <a:off x="5192587" y="4342773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0776C2E1-CB6C-4FD2-905A-6A885B2392E9}"/>
              </a:ext>
            </a:extLst>
          </p:cNvPr>
          <p:cNvCxnSpPr>
            <a:cxnSpLocks/>
            <a:stCxn id="98" idx="1"/>
            <a:endCxn id="97" idx="3"/>
          </p:cNvCxnSpPr>
          <p:nvPr/>
        </p:nvCxnSpPr>
        <p:spPr>
          <a:xfrm rot="10800000" flipV="1">
            <a:off x="4913251" y="3464894"/>
            <a:ext cx="279336" cy="769679"/>
          </a:xfrm>
          <a:prstGeom prst="bentConnector3">
            <a:avLst>
              <a:gd name="adj1" fmla="val 2412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274E2E0B-640F-4EA1-8508-2316ADF61627}"/>
              </a:ext>
            </a:extLst>
          </p:cNvPr>
          <p:cNvSpPr/>
          <p:nvPr/>
        </p:nvSpPr>
        <p:spPr>
          <a:xfrm>
            <a:off x="4867532" y="4207858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D183F35-6842-4F53-A468-B5D1BE119C83}"/>
              </a:ext>
            </a:extLst>
          </p:cNvPr>
          <p:cNvSpPr/>
          <p:nvPr/>
        </p:nvSpPr>
        <p:spPr>
          <a:xfrm>
            <a:off x="5192587" y="3438179"/>
            <a:ext cx="45719" cy="53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2D51221-14C1-4029-9D04-2E78B7301398}"/>
              </a:ext>
            </a:extLst>
          </p:cNvPr>
          <p:cNvGrpSpPr/>
          <p:nvPr/>
        </p:nvGrpSpPr>
        <p:grpSpPr>
          <a:xfrm>
            <a:off x="4165440" y="998266"/>
            <a:ext cx="1703535" cy="747475"/>
            <a:chOff x="2335426" y="2514837"/>
            <a:chExt cx="1703535" cy="825263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766F2DEA-53FB-4B12-8658-166F11595C3F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552829F-28F4-44E5-BB6F-B7E916916D5E}"/>
                </a:ext>
              </a:extLst>
            </p:cNvPr>
            <p:cNvSpPr txBox="1"/>
            <p:nvPr/>
          </p:nvSpPr>
          <p:spPr>
            <a:xfrm>
              <a:off x="2486463" y="2682646"/>
              <a:ext cx="1406219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5G SERVICE</a:t>
              </a:r>
            </a:p>
          </p:txBody>
        </p:sp>
      </p:grpSp>
      <p:sp>
        <p:nvSpPr>
          <p:cNvPr id="121" name="Diamond 120">
            <a:extLst>
              <a:ext uri="{FF2B5EF4-FFF2-40B4-BE49-F238E27FC236}">
                <a16:creationId xmlns:a16="http://schemas.microsoft.com/office/drawing/2014/main" id="{E557FF5D-E3CA-4A22-8370-95A60B32DB06}"/>
              </a:ext>
            </a:extLst>
          </p:cNvPr>
          <p:cNvSpPr/>
          <p:nvPr/>
        </p:nvSpPr>
        <p:spPr>
          <a:xfrm>
            <a:off x="4860635" y="1758545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64F1102D-9154-4AA5-AB15-DC598AA6CCFE}"/>
              </a:ext>
            </a:extLst>
          </p:cNvPr>
          <p:cNvCxnSpPr>
            <a:cxnSpLocks/>
            <a:stCxn id="121" idx="2"/>
            <a:endCxn id="78" idx="0"/>
          </p:cNvCxnSpPr>
          <p:nvPr/>
        </p:nvCxnSpPr>
        <p:spPr>
          <a:xfrm rot="5400000">
            <a:off x="3792997" y="1835991"/>
            <a:ext cx="1059659" cy="1388762"/>
          </a:xfrm>
          <a:prstGeom prst="bentConnector3">
            <a:avLst>
              <a:gd name="adj1" fmla="val 50000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or: Elbow 125">
            <a:extLst>
              <a:ext uri="{FF2B5EF4-FFF2-40B4-BE49-F238E27FC236}">
                <a16:creationId xmlns:a16="http://schemas.microsoft.com/office/drawing/2014/main" id="{17250A67-2384-4FFB-A826-C86B87B673DE}"/>
              </a:ext>
            </a:extLst>
          </p:cNvPr>
          <p:cNvCxnSpPr>
            <a:cxnSpLocks/>
            <a:stCxn id="121" idx="2"/>
            <a:endCxn id="48" idx="0"/>
          </p:cNvCxnSpPr>
          <p:nvPr/>
        </p:nvCxnSpPr>
        <p:spPr>
          <a:xfrm rot="16200000" flipH="1">
            <a:off x="5316316" y="1701433"/>
            <a:ext cx="1175905" cy="1774123"/>
          </a:xfrm>
          <a:prstGeom prst="bentConnector3">
            <a:avLst>
              <a:gd name="adj1" fmla="val 45015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or: Elbow 133">
            <a:extLst>
              <a:ext uri="{FF2B5EF4-FFF2-40B4-BE49-F238E27FC236}">
                <a16:creationId xmlns:a16="http://schemas.microsoft.com/office/drawing/2014/main" id="{56D53FA7-D54B-49E2-B284-A42DE59F9F8E}"/>
              </a:ext>
            </a:extLst>
          </p:cNvPr>
          <p:cNvCxnSpPr>
            <a:cxnSpLocks/>
            <a:stCxn id="121" idx="2"/>
            <a:endCxn id="74" idx="1"/>
          </p:cNvCxnSpPr>
          <p:nvPr/>
        </p:nvCxnSpPr>
        <p:spPr>
          <a:xfrm rot="5400000">
            <a:off x="2331466" y="2534982"/>
            <a:ext cx="3220181" cy="2151303"/>
          </a:xfrm>
          <a:prstGeom prst="bentConnector4">
            <a:avLst>
              <a:gd name="adj1" fmla="val 16036"/>
              <a:gd name="adj2" fmla="val 116328"/>
            </a:avLst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547F624B-BE96-49EE-B105-272CDC66639A}"/>
              </a:ext>
            </a:extLst>
          </p:cNvPr>
          <p:cNvSpPr txBox="1"/>
          <p:nvPr/>
        </p:nvSpPr>
        <p:spPr>
          <a:xfrm>
            <a:off x="6792342" y="6105098"/>
            <a:ext cx="1260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Resources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460833-680A-408D-93F5-C097A25065E6}"/>
              </a:ext>
            </a:extLst>
          </p:cNvPr>
          <p:cNvSpPr txBox="1"/>
          <p:nvPr/>
        </p:nvSpPr>
        <p:spPr>
          <a:xfrm>
            <a:off x="3572880" y="4282231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…</a:t>
            </a:r>
          </a:p>
        </p:txBody>
      </p:sp>
      <p:pic>
        <p:nvPicPr>
          <p:cNvPr id="87" name="Picture 6" descr="C:\Users\cheung\AppData\Local\Temp\SNAGHTML225242ed.PNG">
            <a:extLst>
              <a:ext uri="{FF2B5EF4-FFF2-40B4-BE49-F238E27FC236}">
                <a16:creationId xmlns:a16="http://schemas.microsoft.com/office/drawing/2014/main" id="{FF358992-EAC5-47C8-91C5-A8A30F528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173" y="0"/>
            <a:ext cx="578303" cy="5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4915B6EC-CCD5-4A4C-851F-FF420CCA3865}"/>
              </a:ext>
            </a:extLst>
          </p:cNvPr>
          <p:cNvGrpSpPr/>
          <p:nvPr/>
        </p:nvGrpSpPr>
        <p:grpSpPr>
          <a:xfrm>
            <a:off x="6151778" y="5007338"/>
            <a:ext cx="1558453" cy="412402"/>
            <a:chOff x="2335426" y="2514838"/>
            <a:chExt cx="1558453" cy="455320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40E23E0B-D113-4029-8A9C-7A6A93C1D24A}"/>
                </a:ext>
              </a:extLst>
            </p:cNvPr>
            <p:cNvSpPr/>
            <p:nvPr/>
          </p:nvSpPr>
          <p:spPr>
            <a:xfrm>
              <a:off x="2335426" y="2514838"/>
              <a:ext cx="1558453" cy="455320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AEF78DD-F481-4195-A116-AC964DEB7A57}"/>
                </a:ext>
              </a:extLst>
            </p:cNvPr>
            <p:cNvSpPr txBox="1"/>
            <p:nvPr/>
          </p:nvSpPr>
          <p:spPr>
            <a:xfrm>
              <a:off x="2800632" y="2528408"/>
              <a:ext cx="625492" cy="441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ANF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840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Configurations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pic>
        <p:nvPicPr>
          <p:cNvPr id="12" name="Picture 6" descr="C:\Users\cheung\AppData\Local\Temp\SNAGHTML225242ed.PNG">
            <a:extLst>
              <a:ext uri="{FF2B5EF4-FFF2-40B4-BE49-F238E27FC236}">
                <a16:creationId xmlns:a16="http://schemas.microsoft.com/office/drawing/2014/main" id="{36C4DC2C-7D50-4E7F-B970-6E33A9FFC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554" y="2941927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cheung\AppData\Local\Temp\SNAGHTML31cda19.PNG">
            <a:extLst>
              <a:ext uri="{FF2B5EF4-FFF2-40B4-BE49-F238E27FC236}">
                <a16:creationId xmlns:a16="http://schemas.microsoft.com/office/drawing/2014/main" id="{98AFCE04-82F8-49DF-A201-1110A8921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2941927"/>
            <a:ext cx="1468184" cy="14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24c3c67.PNG">
            <a:extLst>
              <a:ext uri="{FF2B5EF4-FFF2-40B4-BE49-F238E27FC236}">
                <a16:creationId xmlns:a16="http://schemas.microsoft.com/office/drawing/2014/main" id="{2737DC4A-468B-41EE-868E-B39774685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6" y="2941927"/>
            <a:ext cx="1468185" cy="146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384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4C382C4-C9E2-483D-80DE-4E501099E9F0}"/>
              </a:ext>
            </a:extLst>
          </p:cNvPr>
          <p:cNvGrpSpPr/>
          <p:nvPr/>
        </p:nvGrpSpPr>
        <p:grpSpPr>
          <a:xfrm>
            <a:off x="311373" y="6346459"/>
            <a:ext cx="2120363" cy="449316"/>
            <a:chOff x="311373" y="5829052"/>
            <a:chExt cx="2120363" cy="449316"/>
          </a:xfrm>
          <a:solidFill>
            <a:srgbClr val="124191"/>
          </a:solidFill>
        </p:grpSpPr>
        <p:sp>
          <p:nvSpPr>
            <p:cNvPr id="156" name="Arrow: Pentagon 155">
              <a:extLst>
                <a:ext uri="{FF2B5EF4-FFF2-40B4-BE49-F238E27FC236}">
                  <a16:creationId xmlns:a16="http://schemas.microsoft.com/office/drawing/2014/main" id="{401B2FA1-907F-4868-811A-D8AB206465BA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Arrow: Chevron 156">
              <a:extLst>
                <a:ext uri="{FF2B5EF4-FFF2-40B4-BE49-F238E27FC236}">
                  <a16:creationId xmlns:a16="http://schemas.microsoft.com/office/drawing/2014/main" id="{BF6B585E-5B7A-4468-AD6F-12CFAFC973FA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0A10DBD-361E-4F38-9612-5092E352F335}"/>
              </a:ext>
            </a:extLst>
          </p:cNvPr>
          <p:cNvGrpSpPr/>
          <p:nvPr/>
        </p:nvGrpSpPr>
        <p:grpSpPr>
          <a:xfrm>
            <a:off x="2481889" y="6344391"/>
            <a:ext cx="2120363" cy="449316"/>
            <a:chOff x="311373" y="5829052"/>
            <a:chExt cx="2120363" cy="449316"/>
          </a:xfrm>
          <a:solidFill>
            <a:srgbClr val="124191"/>
          </a:solidFill>
        </p:grpSpPr>
        <p:sp>
          <p:nvSpPr>
            <p:cNvPr id="159" name="Arrow: Pentagon 158">
              <a:extLst>
                <a:ext uri="{FF2B5EF4-FFF2-40B4-BE49-F238E27FC236}">
                  <a16:creationId xmlns:a16="http://schemas.microsoft.com/office/drawing/2014/main" id="{97F72A1D-738D-4E7A-9B31-9DC2712C1362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0" name="Arrow: Chevron 159">
              <a:extLst>
                <a:ext uri="{FF2B5EF4-FFF2-40B4-BE49-F238E27FC236}">
                  <a16:creationId xmlns:a16="http://schemas.microsoft.com/office/drawing/2014/main" id="{C38E25F6-DBA7-409F-8E58-31F13FC6219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F3A96253-FF8C-4C8B-8FC7-39FEDA74C8C2}"/>
              </a:ext>
            </a:extLst>
          </p:cNvPr>
          <p:cNvGrpSpPr/>
          <p:nvPr/>
        </p:nvGrpSpPr>
        <p:grpSpPr>
          <a:xfrm>
            <a:off x="4716867" y="6344391"/>
            <a:ext cx="2120363" cy="449316"/>
            <a:chOff x="311373" y="5829052"/>
            <a:chExt cx="2120363" cy="449316"/>
          </a:xfrm>
          <a:solidFill>
            <a:srgbClr val="124191"/>
          </a:solidFill>
        </p:grpSpPr>
        <p:sp>
          <p:nvSpPr>
            <p:cNvPr id="162" name="Arrow: Pentagon 161">
              <a:extLst>
                <a:ext uri="{FF2B5EF4-FFF2-40B4-BE49-F238E27FC236}">
                  <a16:creationId xmlns:a16="http://schemas.microsoft.com/office/drawing/2014/main" id="{0ABF79EB-60EA-460B-A728-E7A4E7BE2BA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3" name="Arrow: Chevron 162">
              <a:extLst>
                <a:ext uri="{FF2B5EF4-FFF2-40B4-BE49-F238E27FC236}">
                  <a16:creationId xmlns:a16="http://schemas.microsoft.com/office/drawing/2014/main" id="{96770060-C8D2-4107-BBE1-98E5AD391FB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0C4DE42-967C-4EFA-9214-DFCEA694016C}"/>
              </a:ext>
            </a:extLst>
          </p:cNvPr>
          <p:cNvGrpSpPr/>
          <p:nvPr/>
        </p:nvGrpSpPr>
        <p:grpSpPr>
          <a:xfrm>
            <a:off x="311373" y="5829052"/>
            <a:ext cx="2120363" cy="449316"/>
            <a:chOff x="311373" y="5829052"/>
            <a:chExt cx="2120363" cy="449316"/>
          </a:xfrm>
        </p:grpSpPr>
        <p:sp>
          <p:nvSpPr>
            <p:cNvPr id="165" name="Arrow: Pentagon 164">
              <a:extLst>
                <a:ext uri="{FF2B5EF4-FFF2-40B4-BE49-F238E27FC236}">
                  <a16:creationId xmlns:a16="http://schemas.microsoft.com/office/drawing/2014/main" id="{9EBA0FA0-7D4C-4900-AE86-908E85592BC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6" name="Arrow: Chevron 165">
              <a:extLst>
                <a:ext uri="{FF2B5EF4-FFF2-40B4-BE49-F238E27FC236}">
                  <a16:creationId xmlns:a16="http://schemas.microsoft.com/office/drawing/2014/main" id="{03D2F9EC-3C33-4F03-AEF5-3F49E1797407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F6FC254-7F9A-45D8-98F6-9BFB3BF42656}"/>
              </a:ext>
            </a:extLst>
          </p:cNvPr>
          <p:cNvGrpSpPr/>
          <p:nvPr/>
        </p:nvGrpSpPr>
        <p:grpSpPr>
          <a:xfrm>
            <a:off x="2485059" y="5829052"/>
            <a:ext cx="2120363" cy="449316"/>
            <a:chOff x="311373" y="5829052"/>
            <a:chExt cx="2120363" cy="449316"/>
          </a:xfrm>
        </p:grpSpPr>
        <p:sp>
          <p:nvSpPr>
            <p:cNvPr id="168" name="Arrow: Pentagon 167">
              <a:extLst>
                <a:ext uri="{FF2B5EF4-FFF2-40B4-BE49-F238E27FC236}">
                  <a16:creationId xmlns:a16="http://schemas.microsoft.com/office/drawing/2014/main" id="{D96D3A40-3C8F-4BDD-AA1E-A98D8CAE205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9" name="Arrow: Chevron 168">
              <a:extLst>
                <a:ext uri="{FF2B5EF4-FFF2-40B4-BE49-F238E27FC236}">
                  <a16:creationId xmlns:a16="http://schemas.microsoft.com/office/drawing/2014/main" id="{0A3F5C7C-F663-4AC6-A4B8-A831E17B7717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03505925-F0F4-4C0F-BED1-A6993A5C86C6}"/>
              </a:ext>
            </a:extLst>
          </p:cNvPr>
          <p:cNvGrpSpPr/>
          <p:nvPr/>
        </p:nvGrpSpPr>
        <p:grpSpPr>
          <a:xfrm>
            <a:off x="4729406" y="5829052"/>
            <a:ext cx="2120363" cy="449316"/>
            <a:chOff x="311373" y="5829052"/>
            <a:chExt cx="2120363" cy="449316"/>
          </a:xfrm>
        </p:grpSpPr>
        <p:sp>
          <p:nvSpPr>
            <p:cNvPr id="171" name="Arrow: Pentagon 170">
              <a:extLst>
                <a:ext uri="{FF2B5EF4-FFF2-40B4-BE49-F238E27FC236}">
                  <a16:creationId xmlns:a16="http://schemas.microsoft.com/office/drawing/2014/main" id="{24759CF8-E46D-455A-A716-3C3BE21DE947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2" name="Arrow: Chevron 171">
              <a:extLst>
                <a:ext uri="{FF2B5EF4-FFF2-40B4-BE49-F238E27FC236}">
                  <a16:creationId xmlns:a16="http://schemas.microsoft.com/office/drawing/2014/main" id="{6FE25BBB-D8BA-42D3-BBAF-73AACD4872E7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7EA6B45-49EB-48DF-8AE0-2107D949F249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195F990-4BC0-465B-AA0F-8B2D9B559555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6E25AFE-D463-4C62-9600-8CD2C86A43C3}"/>
                </a:ext>
              </a:extLst>
            </p:cNvPr>
            <p:cNvSpPr txBox="1"/>
            <p:nvPr/>
          </p:nvSpPr>
          <p:spPr>
            <a:xfrm>
              <a:off x="437047" y="-13353"/>
              <a:ext cx="82493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PNF PRE-ONBOARDING/ONBOARDING U/C OVERVIEW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AD9F1330-4D1F-470D-A47E-4AF72E996175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177" name="Rectangle 176">
            <a:extLst>
              <a:ext uri="{FF2B5EF4-FFF2-40B4-BE49-F238E27FC236}">
                <a16:creationId xmlns:a16="http://schemas.microsoft.com/office/drawing/2014/main" id="{34AC5E7D-AF3A-4E0C-AB16-93F6AD9AA223}"/>
              </a:ext>
            </a:extLst>
          </p:cNvPr>
          <p:cNvSpPr/>
          <p:nvPr/>
        </p:nvSpPr>
        <p:spPr>
          <a:xfrm>
            <a:off x="37683" y="1102934"/>
            <a:ext cx="1705375" cy="45776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4AEF07A0-374A-4A9B-9084-CE50AED6A1F9}"/>
              </a:ext>
            </a:extLst>
          </p:cNvPr>
          <p:cNvGrpSpPr/>
          <p:nvPr/>
        </p:nvGrpSpPr>
        <p:grpSpPr>
          <a:xfrm>
            <a:off x="218283" y="1337195"/>
            <a:ext cx="1461682" cy="635148"/>
            <a:chOff x="2335426" y="2514837"/>
            <a:chExt cx="1589451" cy="825263"/>
          </a:xfrm>
        </p:grpSpPr>
        <p:sp>
          <p:nvSpPr>
            <p:cNvPr id="179" name="Rectangle: Rounded Corners 178">
              <a:extLst>
                <a:ext uri="{FF2B5EF4-FFF2-40B4-BE49-F238E27FC236}">
                  <a16:creationId xmlns:a16="http://schemas.microsoft.com/office/drawing/2014/main" id="{E3DBD5BD-C414-44BA-85BA-8F2806FF6AED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0F5660BC-C132-4188-B9F9-488FDCE007D6}"/>
                </a:ext>
              </a:extLst>
            </p:cNvPr>
            <p:cNvSpPr txBox="1"/>
            <p:nvPr/>
          </p:nvSpPr>
          <p:spPr>
            <a:xfrm>
              <a:off x="2612649" y="2515513"/>
              <a:ext cx="1017557" cy="759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Descriptor</a:t>
              </a:r>
            </a:p>
          </p:txBody>
        </p:sp>
      </p:grpSp>
      <p:pic>
        <p:nvPicPr>
          <p:cNvPr id="181" name="Picture 2" descr="C:\Users\cheung\AppData\Local\Temp\SNAGHTML648e60b.PNG">
            <a:extLst>
              <a:ext uri="{FF2B5EF4-FFF2-40B4-BE49-F238E27FC236}">
                <a16:creationId xmlns:a16="http://schemas.microsoft.com/office/drawing/2014/main" id="{1A87F74B-C490-434D-A8EE-7B00663B9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" y="1487268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2" name="Group 181">
            <a:extLst>
              <a:ext uri="{FF2B5EF4-FFF2-40B4-BE49-F238E27FC236}">
                <a16:creationId xmlns:a16="http://schemas.microsoft.com/office/drawing/2014/main" id="{82418905-C0E5-467E-87DC-7BE774E776E1}"/>
              </a:ext>
            </a:extLst>
          </p:cNvPr>
          <p:cNvGrpSpPr/>
          <p:nvPr/>
        </p:nvGrpSpPr>
        <p:grpSpPr>
          <a:xfrm>
            <a:off x="193394" y="2088380"/>
            <a:ext cx="1461682" cy="635148"/>
            <a:chOff x="2335426" y="2514837"/>
            <a:chExt cx="1589451" cy="825263"/>
          </a:xfrm>
        </p:grpSpPr>
        <p:sp>
          <p:nvSpPr>
            <p:cNvPr id="183" name="Rectangle: Rounded Corners 182">
              <a:extLst>
                <a:ext uri="{FF2B5EF4-FFF2-40B4-BE49-F238E27FC236}">
                  <a16:creationId xmlns:a16="http://schemas.microsoft.com/office/drawing/2014/main" id="{9224C12F-2AF8-4642-823E-95B37D5BFCA0}"/>
                </a:ext>
              </a:extLst>
            </p:cNvPr>
            <p:cNvSpPr/>
            <p:nvPr/>
          </p:nvSpPr>
          <p:spPr>
            <a:xfrm>
              <a:off x="2335426" y="2514837"/>
              <a:ext cx="158945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E0060C2-13FE-4355-A231-92E73F6BA2FB}"/>
                </a:ext>
              </a:extLst>
            </p:cNvPr>
            <p:cNvSpPr txBox="1"/>
            <p:nvPr/>
          </p:nvSpPr>
          <p:spPr>
            <a:xfrm>
              <a:off x="2465246" y="2529491"/>
              <a:ext cx="1312365" cy="759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NF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Registration</a:t>
              </a:r>
            </a:p>
          </p:txBody>
        </p:sp>
      </p:grpSp>
      <p:pic>
        <p:nvPicPr>
          <p:cNvPr id="185" name="Picture 2" descr="C:\Users\cheung\AppData\Local\Temp\SNAGHTML648e60b.PNG">
            <a:extLst>
              <a:ext uri="{FF2B5EF4-FFF2-40B4-BE49-F238E27FC236}">
                <a16:creationId xmlns:a16="http://schemas.microsoft.com/office/drawing/2014/main" id="{9AFE3DA0-C9A7-4BD3-8DB4-4A23034C2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" y="2236989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6" name="Group 185">
            <a:extLst>
              <a:ext uri="{FF2B5EF4-FFF2-40B4-BE49-F238E27FC236}">
                <a16:creationId xmlns:a16="http://schemas.microsoft.com/office/drawing/2014/main" id="{82A78351-BB2D-4839-8DD5-9437211CE2DE}"/>
              </a:ext>
            </a:extLst>
          </p:cNvPr>
          <p:cNvGrpSpPr/>
          <p:nvPr/>
        </p:nvGrpSpPr>
        <p:grpSpPr>
          <a:xfrm>
            <a:off x="174191" y="3660946"/>
            <a:ext cx="1487713" cy="635147"/>
            <a:chOff x="2335426" y="2514837"/>
            <a:chExt cx="1703535" cy="825263"/>
          </a:xfrm>
        </p:grpSpPr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B9EB86E5-6D13-4090-83E8-D7B8AF69FF25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A692ED59-19CA-4CCE-AE13-93CC7BB5A993}"/>
                </a:ext>
              </a:extLst>
            </p:cNvPr>
            <p:cNvSpPr txBox="1"/>
            <p:nvPr/>
          </p:nvSpPr>
          <p:spPr>
            <a:xfrm>
              <a:off x="2512785" y="2528408"/>
              <a:ext cx="1353576" cy="759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Informational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Artifacts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761F45A-9631-4282-A231-03C3A8333D35}"/>
              </a:ext>
            </a:extLst>
          </p:cNvPr>
          <p:cNvGrpSpPr/>
          <p:nvPr/>
        </p:nvGrpSpPr>
        <p:grpSpPr>
          <a:xfrm>
            <a:off x="174190" y="4324337"/>
            <a:ext cx="1487713" cy="635147"/>
            <a:chOff x="2335426" y="2514837"/>
            <a:chExt cx="1703535" cy="825263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346F823B-996C-499E-A068-C473792DD39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E41BF06-7916-422D-8D96-2D9C7279DF75}"/>
                </a:ext>
              </a:extLst>
            </p:cNvPr>
            <p:cNvSpPr txBox="1"/>
            <p:nvPr/>
          </p:nvSpPr>
          <p:spPr>
            <a:xfrm>
              <a:off x="2515897" y="2528408"/>
              <a:ext cx="1347357" cy="759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Configuration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pic>
        <p:nvPicPr>
          <p:cNvPr id="192" name="Picture 2" descr="C:\Users\cheung\AppData\Local\Temp\SNAGHTML648e60b.PNG">
            <a:extLst>
              <a:ext uri="{FF2B5EF4-FFF2-40B4-BE49-F238E27FC236}">
                <a16:creationId xmlns:a16="http://schemas.microsoft.com/office/drawing/2014/main" id="{E092F5E6-4FDB-4CBF-9E9D-712EC7CBE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" y="3806627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" name="Picture 2" descr="C:\Users\cheung\AppData\Local\Temp\SNAGHTML648e60b.PNG">
            <a:extLst>
              <a:ext uri="{FF2B5EF4-FFF2-40B4-BE49-F238E27FC236}">
                <a16:creationId xmlns:a16="http://schemas.microsoft.com/office/drawing/2014/main" id="{B55DE166-6A16-4DA5-91D4-A113EE9F0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" y="4480145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24DB430-4C4B-4A3C-A508-CE49D543A1D3}"/>
              </a:ext>
            </a:extLst>
          </p:cNvPr>
          <p:cNvGrpSpPr/>
          <p:nvPr/>
        </p:nvGrpSpPr>
        <p:grpSpPr>
          <a:xfrm>
            <a:off x="139306" y="4987733"/>
            <a:ext cx="1534459" cy="635147"/>
            <a:chOff x="2311049" y="2514837"/>
            <a:chExt cx="1757062" cy="825263"/>
          </a:xfrm>
        </p:grpSpPr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E6F38CDA-D40F-4F5C-A198-0B823A699118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E60FBAA-1748-4054-9DEB-82143F6DB46D}"/>
                </a:ext>
              </a:extLst>
            </p:cNvPr>
            <p:cNvSpPr txBox="1"/>
            <p:nvPr/>
          </p:nvSpPr>
          <p:spPr>
            <a:xfrm>
              <a:off x="2311049" y="2528408"/>
              <a:ext cx="1757062" cy="759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Communication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Files</a:t>
              </a:r>
            </a:p>
          </p:txBody>
        </p:sp>
      </p:grpSp>
      <p:pic>
        <p:nvPicPr>
          <p:cNvPr id="197" name="Picture 2" descr="C:\Users\cheung\AppData\Local\Temp\SNAGHTML648e60b.PNG">
            <a:extLst>
              <a:ext uri="{FF2B5EF4-FFF2-40B4-BE49-F238E27FC236}">
                <a16:creationId xmlns:a16="http://schemas.microsoft.com/office/drawing/2014/main" id="{857A60BC-00EE-481F-8438-92B93A7A3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5" y="5271138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EF9B3F5-0EB9-47A7-A73D-A56DEBB77978}"/>
              </a:ext>
            </a:extLst>
          </p:cNvPr>
          <p:cNvGrpSpPr/>
          <p:nvPr/>
        </p:nvGrpSpPr>
        <p:grpSpPr>
          <a:xfrm>
            <a:off x="5287942" y="3441738"/>
            <a:ext cx="1230095" cy="747476"/>
            <a:chOff x="2582119" y="2514837"/>
            <a:chExt cx="1342758" cy="825263"/>
          </a:xfrm>
        </p:grpSpPr>
        <p:sp>
          <p:nvSpPr>
            <p:cNvPr id="199" name="Rectangle: Rounded Corners 198">
              <a:extLst>
                <a:ext uri="{FF2B5EF4-FFF2-40B4-BE49-F238E27FC236}">
                  <a16:creationId xmlns:a16="http://schemas.microsoft.com/office/drawing/2014/main" id="{0E7BE02A-011A-42E6-89A6-7CB199BCAAF0}"/>
                </a:ext>
              </a:extLst>
            </p:cNvPr>
            <p:cNvSpPr/>
            <p:nvPr/>
          </p:nvSpPr>
          <p:spPr>
            <a:xfrm>
              <a:off x="2582119" y="2514837"/>
              <a:ext cx="1342758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315C2C28-65C9-426C-9D46-43CC5235DF95}"/>
                </a:ext>
              </a:extLst>
            </p:cNvPr>
            <p:cNvSpPr txBox="1"/>
            <p:nvPr/>
          </p:nvSpPr>
          <p:spPr>
            <a:xfrm>
              <a:off x="2799065" y="2543469"/>
              <a:ext cx="979692" cy="781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Catalog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0AED63C-B239-4FDB-B479-AAB49BAD0CCB}"/>
              </a:ext>
            </a:extLst>
          </p:cNvPr>
          <p:cNvGrpSpPr/>
          <p:nvPr/>
        </p:nvGrpSpPr>
        <p:grpSpPr>
          <a:xfrm>
            <a:off x="5203687" y="3420611"/>
            <a:ext cx="413813" cy="473659"/>
            <a:chOff x="1212463" y="2713512"/>
            <a:chExt cx="789661" cy="903864"/>
          </a:xfrm>
        </p:grpSpPr>
        <p:sp>
          <p:nvSpPr>
            <p:cNvPr id="202" name="Rectangle: Rounded Corners 201">
              <a:extLst>
                <a:ext uri="{FF2B5EF4-FFF2-40B4-BE49-F238E27FC236}">
                  <a16:creationId xmlns:a16="http://schemas.microsoft.com/office/drawing/2014/main" id="{E6F7C782-9B59-4890-9B2D-228A53BBDADF}"/>
                </a:ext>
              </a:extLst>
            </p:cNvPr>
            <p:cNvSpPr/>
            <p:nvPr/>
          </p:nvSpPr>
          <p:spPr>
            <a:xfrm>
              <a:off x="1543050" y="2914650"/>
              <a:ext cx="95250" cy="63817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3" name="Picture 202">
              <a:extLst>
                <a:ext uri="{FF2B5EF4-FFF2-40B4-BE49-F238E27FC236}">
                  <a16:creationId xmlns:a16="http://schemas.microsoft.com/office/drawing/2014/main" id="{BE91B493-0FB6-460D-BDED-984450FA74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183" r="9028" b="1565"/>
            <a:stretch/>
          </p:blipFill>
          <p:spPr>
            <a:xfrm>
              <a:off x="1212463" y="2713512"/>
              <a:ext cx="789661" cy="903864"/>
            </a:xfrm>
            <a:prstGeom prst="rect">
              <a:avLst/>
            </a:prstGeom>
          </p:spPr>
        </p:pic>
      </p:grpSp>
      <p:sp>
        <p:nvSpPr>
          <p:cNvPr id="204" name="Hexagon 203">
            <a:extLst>
              <a:ext uri="{FF2B5EF4-FFF2-40B4-BE49-F238E27FC236}">
                <a16:creationId xmlns:a16="http://schemas.microsoft.com/office/drawing/2014/main" id="{821B8938-9801-4A20-8DA4-6DDA8A1BC25B}"/>
              </a:ext>
            </a:extLst>
          </p:cNvPr>
          <p:cNvSpPr/>
          <p:nvPr/>
        </p:nvSpPr>
        <p:spPr>
          <a:xfrm>
            <a:off x="3850347" y="3427356"/>
            <a:ext cx="1355496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98151CF6-5DB3-4336-9177-C5CDB255BACD}"/>
              </a:ext>
            </a:extLst>
          </p:cNvPr>
          <p:cNvSpPr txBox="1"/>
          <p:nvPr/>
        </p:nvSpPr>
        <p:spPr>
          <a:xfrm>
            <a:off x="3813486" y="3584402"/>
            <a:ext cx="144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Onboarding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4163A5D7-C9B6-49DA-AC9B-6B9905A93990}"/>
              </a:ext>
            </a:extLst>
          </p:cNvPr>
          <p:cNvSpPr txBox="1"/>
          <p:nvPr/>
        </p:nvSpPr>
        <p:spPr>
          <a:xfrm>
            <a:off x="3228128" y="3953233"/>
            <a:ext cx="98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PNF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Onboarding 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Package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B1D01FD-FAE2-4D27-ACB2-8552A3866FA9}"/>
              </a:ext>
            </a:extLst>
          </p:cNvPr>
          <p:cNvSpPr txBox="1"/>
          <p:nvPr/>
        </p:nvSpPr>
        <p:spPr>
          <a:xfrm>
            <a:off x="4064870" y="4139888"/>
            <a:ext cx="1598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+Vendor Meta-data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VF Model Information</a:t>
            </a: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9B41F625-CB93-424C-AFD2-D93A62280121}"/>
              </a:ext>
            </a:extLst>
          </p:cNvPr>
          <p:cNvGrpSpPr/>
          <p:nvPr/>
        </p:nvGrpSpPr>
        <p:grpSpPr>
          <a:xfrm>
            <a:off x="4369378" y="2627148"/>
            <a:ext cx="1676755" cy="747477"/>
            <a:chOff x="2335427" y="2514837"/>
            <a:chExt cx="1276410" cy="825263"/>
          </a:xfrm>
        </p:grpSpPr>
        <p:sp>
          <p:nvSpPr>
            <p:cNvPr id="209" name="Rectangle: Rounded Corners 208">
              <a:extLst>
                <a:ext uri="{FF2B5EF4-FFF2-40B4-BE49-F238E27FC236}">
                  <a16:creationId xmlns:a16="http://schemas.microsoft.com/office/drawing/2014/main" id="{9822EE30-FDF3-4F60-9650-C2C94D338E51}"/>
                </a:ext>
              </a:extLst>
            </p:cNvPr>
            <p:cNvSpPr/>
            <p:nvPr/>
          </p:nvSpPr>
          <p:spPr>
            <a:xfrm>
              <a:off x="2335427" y="2514837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B681BD43-6D71-462C-AA80-0884CCD97DBB}"/>
                </a:ext>
              </a:extLst>
            </p:cNvPr>
            <p:cNvSpPr txBox="1"/>
            <p:nvPr/>
          </p:nvSpPr>
          <p:spPr>
            <a:xfrm>
              <a:off x="2877720" y="2691183"/>
              <a:ext cx="604654" cy="441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SDC</a:t>
              </a:r>
            </a:p>
          </p:txBody>
        </p:sp>
      </p:grpSp>
      <p:pic>
        <p:nvPicPr>
          <p:cNvPr id="211" name="Picture 2" descr="C:\Users\cheung\AppData\Local\Temp\SNAGHTML1da75636.PNG">
            <a:extLst>
              <a:ext uri="{FF2B5EF4-FFF2-40B4-BE49-F238E27FC236}">
                <a16:creationId xmlns:a16="http://schemas.microsoft.com/office/drawing/2014/main" id="{54EED456-BC8F-469D-8CF1-E25941E94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493" y="2710511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" name="Hexagon 211">
            <a:extLst>
              <a:ext uri="{FF2B5EF4-FFF2-40B4-BE49-F238E27FC236}">
                <a16:creationId xmlns:a16="http://schemas.microsoft.com/office/drawing/2014/main" id="{349FCA50-507A-49A0-A717-C7B7F12B3008}"/>
              </a:ext>
            </a:extLst>
          </p:cNvPr>
          <p:cNvSpPr/>
          <p:nvPr/>
        </p:nvSpPr>
        <p:spPr>
          <a:xfrm>
            <a:off x="1826688" y="3415844"/>
            <a:ext cx="1550058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6A405795-0216-4E63-B3DA-804E69A1B67C}"/>
              </a:ext>
            </a:extLst>
          </p:cNvPr>
          <p:cNvSpPr txBox="1"/>
          <p:nvPr/>
        </p:nvSpPr>
        <p:spPr>
          <a:xfrm>
            <a:off x="1878922" y="3409968"/>
            <a:ext cx="1446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Pre</a:t>
            </a:r>
          </a:p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Onboarding</a:t>
            </a: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53FE26A2-E9D0-47BE-949E-990809224F61}"/>
              </a:ext>
            </a:extLst>
          </p:cNvPr>
          <p:cNvGrpSpPr/>
          <p:nvPr/>
        </p:nvGrpSpPr>
        <p:grpSpPr>
          <a:xfrm>
            <a:off x="1989377" y="2620212"/>
            <a:ext cx="1276411" cy="749118"/>
            <a:chOff x="2335426" y="2513026"/>
            <a:chExt cx="1276411" cy="827074"/>
          </a:xfrm>
        </p:grpSpPr>
        <p:sp>
          <p:nvSpPr>
            <p:cNvPr id="215" name="Rectangle: Rounded Corners 214">
              <a:extLst>
                <a:ext uri="{FF2B5EF4-FFF2-40B4-BE49-F238E27FC236}">
                  <a16:creationId xmlns:a16="http://schemas.microsoft.com/office/drawing/2014/main" id="{110C5AB0-28FA-4319-89E8-6B54ADDDDACF}"/>
                </a:ext>
              </a:extLst>
            </p:cNvPr>
            <p:cNvSpPr/>
            <p:nvPr/>
          </p:nvSpPr>
          <p:spPr>
            <a:xfrm>
              <a:off x="2335426" y="2514837"/>
              <a:ext cx="1276411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350A0E3E-0614-45E1-BAAE-49D6738C32AD}"/>
                </a:ext>
              </a:extLst>
            </p:cNvPr>
            <p:cNvSpPr txBox="1"/>
            <p:nvPr/>
          </p:nvSpPr>
          <p:spPr>
            <a:xfrm>
              <a:off x="2868905" y="2513026"/>
              <a:ext cx="622286" cy="78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VNF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SDK</a:t>
              </a:r>
            </a:p>
          </p:txBody>
        </p:sp>
      </p:grpSp>
      <p:pic>
        <p:nvPicPr>
          <p:cNvPr id="217" name="Picture 2" descr="C:\Users\cheung\AppData\Local\Temp\SNAGHTML1da75636.PNG">
            <a:extLst>
              <a:ext uri="{FF2B5EF4-FFF2-40B4-BE49-F238E27FC236}">
                <a16:creationId xmlns:a16="http://schemas.microsoft.com/office/drawing/2014/main" id="{CB311467-2026-49D6-A298-A23C5A2E9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340" y="2705213"/>
            <a:ext cx="543278" cy="54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" name="Picture 2" descr="C:\Users\cheung\AppData\Local\Temp\SNAGHTML648e60b.PNG">
            <a:extLst>
              <a:ext uri="{FF2B5EF4-FFF2-40B4-BE49-F238E27FC236}">
                <a16:creationId xmlns:a16="http://schemas.microsoft.com/office/drawing/2014/main" id="{6E069202-52F1-40B2-BFC8-7FA9C1667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818" y="3653151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" name="Hexagon 218">
            <a:extLst>
              <a:ext uri="{FF2B5EF4-FFF2-40B4-BE49-F238E27FC236}">
                <a16:creationId xmlns:a16="http://schemas.microsoft.com/office/drawing/2014/main" id="{F576DF54-D7A1-4BAB-B8B4-0DCE299A008E}"/>
              </a:ext>
            </a:extLst>
          </p:cNvPr>
          <p:cNvSpPr/>
          <p:nvPr/>
        </p:nvSpPr>
        <p:spPr>
          <a:xfrm>
            <a:off x="6567220" y="3437216"/>
            <a:ext cx="1221102" cy="747476"/>
          </a:xfrm>
          <a:prstGeom prst="hexagon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8E515A19-39F4-43DC-9B2C-85C2C4F64E3B}"/>
              </a:ext>
            </a:extLst>
          </p:cNvPr>
          <p:cNvSpPr txBox="1"/>
          <p:nvPr/>
        </p:nvSpPr>
        <p:spPr>
          <a:xfrm>
            <a:off x="6565078" y="3594262"/>
            <a:ext cx="1241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effectLst>
                  <a:outerShdw blurRad="50800" dist="50800" dir="5400000" algn="ctr" rotWithShape="0">
                    <a:srgbClr val="FF3300"/>
                  </a:outerShdw>
                </a:effectLst>
              </a:rPr>
              <a:t>Distribute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D6EF8BC-3F6B-44FF-904F-1BB4190EA3EC}"/>
              </a:ext>
            </a:extLst>
          </p:cNvPr>
          <p:cNvGrpSpPr/>
          <p:nvPr/>
        </p:nvGrpSpPr>
        <p:grpSpPr>
          <a:xfrm>
            <a:off x="7825478" y="3444515"/>
            <a:ext cx="1276410" cy="747479"/>
            <a:chOff x="2335427" y="2514837"/>
            <a:chExt cx="1276410" cy="825263"/>
          </a:xfrm>
        </p:grpSpPr>
        <p:sp>
          <p:nvSpPr>
            <p:cNvPr id="222" name="Rectangle: Rounded Corners 221">
              <a:extLst>
                <a:ext uri="{FF2B5EF4-FFF2-40B4-BE49-F238E27FC236}">
                  <a16:creationId xmlns:a16="http://schemas.microsoft.com/office/drawing/2014/main" id="{3E215CBA-27B7-4BD6-B9FC-FCD3F98E0645}"/>
                </a:ext>
              </a:extLst>
            </p:cNvPr>
            <p:cNvSpPr/>
            <p:nvPr/>
          </p:nvSpPr>
          <p:spPr>
            <a:xfrm>
              <a:off x="2335427" y="2514837"/>
              <a:ext cx="1276410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D8E7E7B2-601D-4964-86C7-EE5D7C35A37C}"/>
                </a:ext>
              </a:extLst>
            </p:cNvPr>
            <p:cNvSpPr txBox="1"/>
            <p:nvPr/>
          </p:nvSpPr>
          <p:spPr>
            <a:xfrm>
              <a:off x="2370124" y="2543950"/>
              <a:ext cx="1210268" cy="78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SO, AAI,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DCAE etc.</a:t>
              </a:r>
            </a:p>
          </p:txBody>
        </p:sp>
      </p:grpSp>
      <p:sp>
        <p:nvSpPr>
          <p:cNvPr id="225" name="TextBox 224">
            <a:extLst>
              <a:ext uri="{FF2B5EF4-FFF2-40B4-BE49-F238E27FC236}">
                <a16:creationId xmlns:a16="http://schemas.microsoft.com/office/drawing/2014/main" id="{DBB25420-B63B-4D80-BB03-0463CC620965}"/>
              </a:ext>
            </a:extLst>
          </p:cNvPr>
          <p:cNvSpPr txBox="1"/>
          <p:nvPr/>
        </p:nvSpPr>
        <p:spPr>
          <a:xfrm>
            <a:off x="7492798" y="2590515"/>
            <a:ext cx="1065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SDC Service 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CSAR Package</a:t>
            </a: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93CCFE44-C082-4C08-8021-AF78BC7CD501}"/>
              </a:ext>
            </a:extLst>
          </p:cNvPr>
          <p:cNvGrpSpPr/>
          <p:nvPr/>
        </p:nvGrpSpPr>
        <p:grpSpPr>
          <a:xfrm>
            <a:off x="211375" y="1161216"/>
            <a:ext cx="636713" cy="339079"/>
            <a:chOff x="2089143" y="1168321"/>
            <a:chExt cx="636713" cy="339079"/>
          </a:xfrm>
        </p:grpSpPr>
        <p:pic>
          <p:nvPicPr>
            <p:cNvPr id="227" name="Picture 226">
              <a:extLst>
                <a:ext uri="{FF2B5EF4-FFF2-40B4-BE49-F238E27FC236}">
                  <a16:creationId xmlns:a16="http://schemas.microsoft.com/office/drawing/2014/main" id="{FB7E4AA5-8C3E-4274-9CD2-98D30CA63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088" y="1324153"/>
              <a:ext cx="343672" cy="183247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</p:pic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524A0668-0FB3-4F0D-B930-7C4320034CDB}"/>
                </a:ext>
              </a:extLst>
            </p:cNvPr>
            <p:cNvSpPr txBox="1"/>
            <p:nvPr/>
          </p:nvSpPr>
          <p:spPr>
            <a:xfrm>
              <a:off x="2089143" y="1168321"/>
              <a:ext cx="63671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Dublin Priority</a:t>
              </a: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4A1A769C-EA21-4F6A-8D5F-6AB1D6A6CD16}"/>
              </a:ext>
            </a:extLst>
          </p:cNvPr>
          <p:cNvGrpSpPr/>
          <p:nvPr/>
        </p:nvGrpSpPr>
        <p:grpSpPr>
          <a:xfrm>
            <a:off x="202799" y="1935135"/>
            <a:ext cx="636713" cy="339079"/>
            <a:chOff x="2089143" y="1168321"/>
            <a:chExt cx="636713" cy="339079"/>
          </a:xfrm>
        </p:grpSpPr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79F82DFC-DC58-43FD-A499-E9247BEC0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088" y="1324153"/>
              <a:ext cx="343672" cy="183247"/>
            </a:xfrm>
            <a:prstGeom prst="rect">
              <a:avLst/>
            </a:prstGeom>
            <a:ln>
              <a:solidFill>
                <a:srgbClr val="006600"/>
              </a:solidFill>
            </a:ln>
          </p:spPr>
        </p:pic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CF8608C4-DE23-46CD-9551-D712A37F4093}"/>
                </a:ext>
              </a:extLst>
            </p:cNvPr>
            <p:cNvSpPr txBox="1"/>
            <p:nvPr/>
          </p:nvSpPr>
          <p:spPr>
            <a:xfrm>
              <a:off x="2089143" y="1168321"/>
              <a:ext cx="63671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Dublin Priority</a:t>
              </a:r>
            </a:p>
          </p:txBody>
        </p:sp>
      </p:grpSp>
      <p:sp>
        <p:nvSpPr>
          <p:cNvPr id="232" name="Rectangle 231">
            <a:extLst>
              <a:ext uri="{FF2B5EF4-FFF2-40B4-BE49-F238E27FC236}">
                <a16:creationId xmlns:a16="http://schemas.microsoft.com/office/drawing/2014/main" id="{0D6E8A6B-D60B-4C5F-AC6B-CA6FE9B77371}"/>
              </a:ext>
            </a:extLst>
          </p:cNvPr>
          <p:cNvSpPr/>
          <p:nvPr/>
        </p:nvSpPr>
        <p:spPr>
          <a:xfrm>
            <a:off x="6952189" y="5833936"/>
            <a:ext cx="2154844" cy="459133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90312513-89F7-4E3C-87D9-F756EAE1B1D7}"/>
              </a:ext>
            </a:extLst>
          </p:cNvPr>
          <p:cNvSpPr txBox="1"/>
          <p:nvPr/>
        </p:nvSpPr>
        <p:spPr>
          <a:xfrm>
            <a:off x="479111" y="5880980"/>
            <a:ext cx="1583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Package Delivery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B509F3FA-1962-4013-A7C1-A4345CC86D42}"/>
              </a:ext>
            </a:extLst>
          </p:cNvPr>
          <p:cNvSpPr txBox="1"/>
          <p:nvPr/>
        </p:nvSpPr>
        <p:spPr>
          <a:xfrm>
            <a:off x="2881767" y="5880980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40FE2AD7-D214-44EF-8E46-75C3A4F12B8A}"/>
              </a:ext>
            </a:extLst>
          </p:cNvPr>
          <p:cNvSpPr txBox="1"/>
          <p:nvPr/>
        </p:nvSpPr>
        <p:spPr>
          <a:xfrm>
            <a:off x="5111464" y="5880980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Design Time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8E470197-FA58-4F82-A965-F789CFA1E036}"/>
              </a:ext>
            </a:extLst>
          </p:cNvPr>
          <p:cNvSpPr txBox="1"/>
          <p:nvPr/>
        </p:nvSpPr>
        <p:spPr>
          <a:xfrm>
            <a:off x="7378087" y="5880980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Run Time</a:t>
            </a:r>
          </a:p>
        </p:txBody>
      </p:sp>
      <p:pic>
        <p:nvPicPr>
          <p:cNvPr id="237" name="Picture 12" descr="C:\Users\cheung\AppData\Local\Temp\SNAGHTML30848b2.PNG">
            <a:extLst>
              <a:ext uri="{FF2B5EF4-FFF2-40B4-BE49-F238E27FC236}">
                <a16:creationId xmlns:a16="http://schemas.microsoft.com/office/drawing/2014/main" id="{E4772FB4-8C0C-4FC5-A46A-3DA6AC346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74" y="5812617"/>
            <a:ext cx="472933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8" name="Picture 2" descr="C:\Users\cheung\AppData\Local\Temp\SNAGHTML2e50ef7f.PNG">
            <a:extLst>
              <a:ext uri="{FF2B5EF4-FFF2-40B4-BE49-F238E27FC236}">
                <a16:creationId xmlns:a16="http://schemas.microsoft.com/office/drawing/2014/main" id="{AA002A12-8D40-4614-AC23-E8DECE781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3" y="5820234"/>
            <a:ext cx="465373" cy="47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" name="Picture 2" descr="C:\Users\cheung\AppData\Local\Temp\SNAGHTML225ccda.PNG">
            <a:extLst>
              <a:ext uri="{FF2B5EF4-FFF2-40B4-BE49-F238E27FC236}">
                <a16:creationId xmlns:a16="http://schemas.microsoft.com/office/drawing/2014/main" id="{8348CEA0-070E-490B-988A-728B8FF7D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635" y="5833936"/>
            <a:ext cx="462271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0" name="Picture 2" descr="C:\Users\cheung\AppData\Local\Temp\SNAGHTMLaff501c.PNG">
            <a:extLst>
              <a:ext uri="{FF2B5EF4-FFF2-40B4-BE49-F238E27FC236}">
                <a16:creationId xmlns:a16="http://schemas.microsoft.com/office/drawing/2014/main" id="{5DDFF288-61C8-4FA3-AAD6-AA89275F0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29" y="5812113"/>
            <a:ext cx="485315" cy="48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" name="Rectangle 240">
            <a:extLst>
              <a:ext uri="{FF2B5EF4-FFF2-40B4-BE49-F238E27FC236}">
                <a16:creationId xmlns:a16="http://schemas.microsoft.com/office/drawing/2014/main" id="{AB835BD7-64FE-4BC3-B9E3-EFC0F2ED0755}"/>
              </a:ext>
            </a:extLst>
          </p:cNvPr>
          <p:cNvSpPr/>
          <p:nvPr/>
        </p:nvSpPr>
        <p:spPr>
          <a:xfrm>
            <a:off x="6960741" y="6356873"/>
            <a:ext cx="2154844" cy="436009"/>
          </a:xfrm>
          <a:prstGeom prst="rect">
            <a:avLst/>
          </a:prstGeom>
          <a:solidFill>
            <a:srgbClr val="12419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AFEDF62B-A26A-4C09-9509-E57D50914A9A}"/>
              </a:ext>
            </a:extLst>
          </p:cNvPr>
          <p:cNvSpPr txBox="1"/>
          <p:nvPr/>
        </p:nvSpPr>
        <p:spPr>
          <a:xfrm>
            <a:off x="479111" y="6375923"/>
            <a:ext cx="188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Onboarding Package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4182ED6B-FD89-4E41-B163-83D8857496D0}"/>
              </a:ext>
            </a:extLst>
          </p:cNvPr>
          <p:cNvSpPr txBox="1"/>
          <p:nvPr/>
        </p:nvSpPr>
        <p:spPr>
          <a:xfrm>
            <a:off x="2890319" y="6375923"/>
            <a:ext cx="1327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Descriptor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50B3F888-98B3-4161-820A-065BFBED66F7}"/>
              </a:ext>
            </a:extLst>
          </p:cNvPr>
          <p:cNvSpPr txBox="1"/>
          <p:nvPr/>
        </p:nvSpPr>
        <p:spPr>
          <a:xfrm>
            <a:off x="5120016" y="6375923"/>
            <a:ext cx="149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Platform Model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B152B758-745F-4E3C-ABF3-91CBAEA4F982}"/>
              </a:ext>
            </a:extLst>
          </p:cNvPr>
          <p:cNvSpPr txBox="1"/>
          <p:nvPr/>
        </p:nvSpPr>
        <p:spPr>
          <a:xfrm>
            <a:off x="7378087" y="6375923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NF Instance</a:t>
            </a:r>
          </a:p>
        </p:txBody>
      </p:sp>
      <p:pic>
        <p:nvPicPr>
          <p:cNvPr id="246" name="Picture 6" descr="C:\Users\cheung\AppData\Local\Temp\SNAGHTMLb11e855.PNG">
            <a:extLst>
              <a:ext uri="{FF2B5EF4-FFF2-40B4-BE49-F238E27FC236}">
                <a16:creationId xmlns:a16="http://schemas.microsoft.com/office/drawing/2014/main" id="{D9054F7C-3EE0-40E0-91AC-9A9B493A0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64" y="6329509"/>
            <a:ext cx="475281" cy="4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" name="Picture 8" descr="C:\Users\cheung\AppData\Local\Temp\SNAGHTMLb2abe0b.PNG">
            <a:extLst>
              <a:ext uri="{FF2B5EF4-FFF2-40B4-BE49-F238E27FC236}">
                <a16:creationId xmlns:a16="http://schemas.microsoft.com/office/drawing/2014/main" id="{668F111F-26C7-4AA7-9131-213641BA2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91" y="6325130"/>
            <a:ext cx="481605" cy="48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" name="Picture 247" descr="C:\Users\cheung\AppData\Local\Temp\SNAGHTML27d24173.PNG">
            <a:extLst>
              <a:ext uri="{FF2B5EF4-FFF2-40B4-BE49-F238E27FC236}">
                <a16:creationId xmlns:a16="http://schemas.microsoft.com/office/drawing/2014/main" id="{11E2A13C-CE4E-4FE0-AB5F-DD57478D7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" y="6331553"/>
            <a:ext cx="465373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" name="Picture 4" descr="C:\Users\cheung\AppData\Local\Temp\SNAGHTMLb14d0a1.PNG">
            <a:extLst>
              <a:ext uri="{FF2B5EF4-FFF2-40B4-BE49-F238E27FC236}">
                <a16:creationId xmlns:a16="http://schemas.microsoft.com/office/drawing/2014/main" id="{43B5F852-CC72-40BA-86E3-B6B17CCCB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40" y="6321975"/>
            <a:ext cx="481605" cy="48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0" name="Group 249">
            <a:extLst>
              <a:ext uri="{FF2B5EF4-FFF2-40B4-BE49-F238E27FC236}">
                <a16:creationId xmlns:a16="http://schemas.microsoft.com/office/drawing/2014/main" id="{22132E5A-8EA9-4B14-82BB-B3E80D393FB1}"/>
              </a:ext>
            </a:extLst>
          </p:cNvPr>
          <p:cNvGrpSpPr/>
          <p:nvPr/>
        </p:nvGrpSpPr>
        <p:grpSpPr>
          <a:xfrm>
            <a:off x="323433" y="563806"/>
            <a:ext cx="8298748" cy="476347"/>
            <a:chOff x="41328" y="5203974"/>
            <a:chExt cx="8298748" cy="476347"/>
          </a:xfrm>
        </p:grpSpPr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05951DC6-C44F-472B-8E35-CBC94C6232EE}"/>
                </a:ext>
              </a:extLst>
            </p:cNvPr>
            <p:cNvSpPr txBox="1"/>
            <p:nvPr/>
          </p:nvSpPr>
          <p:spPr>
            <a:xfrm>
              <a:off x="417971" y="5245593"/>
              <a:ext cx="792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CC"/>
                  </a:solidFill>
                </a:rPr>
                <a:t>1. </a:t>
              </a:r>
              <a:r>
                <a:rPr lang="en-US" b="1" dirty="0">
                  <a:solidFill>
                    <a:srgbClr val="FF0000"/>
                  </a:solidFill>
                </a:rPr>
                <a:t>PNF Package Delivery</a:t>
              </a:r>
              <a:r>
                <a:rPr lang="en-US" dirty="0">
                  <a:solidFill>
                    <a:srgbClr val="0000CC"/>
                  </a:solidFill>
                </a:rPr>
                <a:t>: Vendor creates &amp; delivers PNF Package with PNF artifacts</a:t>
              </a:r>
            </a:p>
          </p:txBody>
        </p:sp>
        <p:pic>
          <p:nvPicPr>
            <p:cNvPr id="252" name="Picture 2" descr="C:\Users\cheung\AppData\Local\Temp\SNAGHTML2e50ef7f.PNG">
              <a:extLst>
                <a:ext uri="{FF2B5EF4-FFF2-40B4-BE49-F238E27FC236}">
                  <a16:creationId xmlns:a16="http://schemas.microsoft.com/office/drawing/2014/main" id="{4AC8D6C9-1DF2-4354-AC14-D119940D0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8" y="5203974"/>
              <a:ext cx="465373" cy="476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BD99F409-47A2-480B-9896-26556F7388CE}"/>
                </a:ext>
              </a:extLst>
            </p:cNvPr>
            <p:cNvSpPr/>
            <p:nvPr/>
          </p:nvSpPr>
          <p:spPr>
            <a:xfrm>
              <a:off x="526330" y="5340101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kia Pure Text Light"/>
                  <a:ea typeface="+mn-ea"/>
                  <a:cs typeface="+mn-cs"/>
                </a:rPr>
                <a:t>1</a:t>
              </a:r>
            </a:p>
          </p:txBody>
        </p:sp>
      </p:grpSp>
      <p:sp>
        <p:nvSpPr>
          <p:cNvPr id="254" name="TextBox 253">
            <a:extLst>
              <a:ext uri="{FF2B5EF4-FFF2-40B4-BE49-F238E27FC236}">
                <a16:creationId xmlns:a16="http://schemas.microsoft.com/office/drawing/2014/main" id="{C6FBDA86-89CB-40ED-8362-A6C51D65B198}"/>
              </a:ext>
            </a:extLst>
          </p:cNvPr>
          <p:cNvSpPr txBox="1"/>
          <p:nvPr/>
        </p:nvSpPr>
        <p:spPr>
          <a:xfrm>
            <a:off x="3917562" y="2171848"/>
            <a:ext cx="417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3. PNF Onboarding</a:t>
            </a:r>
            <a:r>
              <a:rPr lang="en-US" dirty="0">
                <a:solidFill>
                  <a:srgbClr val="0000CC"/>
                </a:solidFill>
              </a:rPr>
              <a:t>: PNF Package is loaded</a:t>
            </a:r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09F118E0-853D-417D-B2DE-F67C16F7D4F3}"/>
              </a:ext>
            </a:extLst>
          </p:cNvPr>
          <p:cNvSpPr/>
          <p:nvPr/>
        </p:nvSpPr>
        <p:spPr>
          <a:xfrm>
            <a:off x="4010672" y="2262529"/>
            <a:ext cx="166662" cy="205310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0000CC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3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EF2891CE-317B-4E5C-B431-300DCFFC3028}"/>
              </a:ext>
            </a:extLst>
          </p:cNvPr>
          <p:cNvGrpSpPr/>
          <p:nvPr/>
        </p:nvGrpSpPr>
        <p:grpSpPr>
          <a:xfrm>
            <a:off x="2169446" y="1182426"/>
            <a:ext cx="6763180" cy="646331"/>
            <a:chOff x="1851819" y="1429635"/>
            <a:chExt cx="6763180" cy="646331"/>
          </a:xfrm>
        </p:grpSpPr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FCEB64C2-1DC5-42A4-B150-9C4874193CD9}"/>
                </a:ext>
              </a:extLst>
            </p:cNvPr>
            <p:cNvSpPr txBox="1"/>
            <p:nvPr/>
          </p:nvSpPr>
          <p:spPr>
            <a:xfrm>
              <a:off x="2314365" y="1429635"/>
              <a:ext cx="6300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2. PNF Pre-Onboarding</a:t>
              </a:r>
              <a:r>
                <a:rPr lang="en-US" b="1" dirty="0">
                  <a:solidFill>
                    <a:srgbClr val="0000CC"/>
                  </a:solidFill>
                </a:rPr>
                <a:t> </a:t>
              </a:r>
              <a:r>
                <a:rPr lang="en-US" dirty="0">
                  <a:solidFill>
                    <a:srgbClr val="0000CC"/>
                  </a:solidFill>
                </a:rPr>
                <a:t>(optional): VNF-SDK (     ) can create or validate PNF Onboarding Package</a:t>
              </a:r>
            </a:p>
          </p:txBody>
        </p:sp>
        <p:pic>
          <p:nvPicPr>
            <p:cNvPr id="259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28BFC6A0-324F-4962-9B03-B116F63EF0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1819" y="1518531"/>
              <a:ext cx="485315" cy="483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53202339-5B15-4ABF-9FDF-88D112929C24}"/>
                </a:ext>
              </a:extLst>
            </p:cNvPr>
            <p:cNvSpPr/>
            <p:nvPr/>
          </p:nvSpPr>
          <p:spPr>
            <a:xfrm>
              <a:off x="2398268" y="1506655"/>
              <a:ext cx="166662" cy="20531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rgbClr val="0000C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>
                  <a:solidFill>
                    <a:srgbClr val="FFFFFF"/>
                  </a:solidFill>
                  <a:latin typeface="Nokia Pure Text Light"/>
                </a:rPr>
                <a:t>2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endParaRP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B707FC5B-884F-48D3-A3BA-EFDFC9BC8C63}"/>
              </a:ext>
            </a:extLst>
          </p:cNvPr>
          <p:cNvSpPr txBox="1"/>
          <p:nvPr/>
        </p:nvSpPr>
        <p:spPr>
          <a:xfrm>
            <a:off x="3326576" y="4994274"/>
            <a:ext cx="329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4 </a:t>
            </a:r>
            <a:r>
              <a:rPr lang="en-US" b="1" dirty="0">
                <a:solidFill>
                  <a:srgbClr val="FF0000"/>
                </a:solidFill>
              </a:rPr>
              <a:t>Design Time Activities</a:t>
            </a:r>
            <a:r>
              <a:rPr lang="en-US" dirty="0">
                <a:solidFill>
                  <a:srgbClr val="0000CC"/>
                </a:solidFill>
              </a:rPr>
              <a:t>: NF Onboard Package &gt; SDC catalog</a:t>
            </a:r>
          </a:p>
        </p:txBody>
      </p:sp>
      <p:pic>
        <p:nvPicPr>
          <p:cNvPr id="262" name="Picture 4" descr="C:\Users\cheung\AppData\Local\Temp\SNAGHTMLb14d0a1.PNG">
            <a:extLst>
              <a:ext uri="{FF2B5EF4-FFF2-40B4-BE49-F238E27FC236}">
                <a16:creationId xmlns:a16="http://schemas.microsoft.com/office/drawing/2014/main" id="{DC1FC83A-80FD-4D74-86A2-55FB7B5E9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42" y="2138745"/>
            <a:ext cx="486085" cy="4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" name="TextBox 262">
            <a:extLst>
              <a:ext uri="{FF2B5EF4-FFF2-40B4-BE49-F238E27FC236}">
                <a16:creationId xmlns:a16="http://schemas.microsoft.com/office/drawing/2014/main" id="{B9CA2F31-4946-43C7-A5D0-53E25A9E390A}"/>
              </a:ext>
            </a:extLst>
          </p:cNvPr>
          <p:cNvSpPr txBox="1"/>
          <p:nvPr/>
        </p:nvSpPr>
        <p:spPr>
          <a:xfrm>
            <a:off x="7591236" y="4567501"/>
            <a:ext cx="1651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5. ONAP RT Components</a:t>
            </a:r>
            <a:r>
              <a:rPr lang="en-US" dirty="0">
                <a:solidFill>
                  <a:srgbClr val="0000CC"/>
                </a:solidFill>
              </a:rPr>
              <a:t>:</a:t>
            </a:r>
          </a:p>
          <a:p>
            <a:r>
              <a:rPr lang="en-US" dirty="0">
                <a:solidFill>
                  <a:srgbClr val="0000CC"/>
                </a:solidFill>
              </a:rPr>
              <a:t>Ingest and use CSAR package</a:t>
            </a:r>
          </a:p>
        </p:txBody>
      </p:sp>
      <p:pic>
        <p:nvPicPr>
          <p:cNvPr id="264" name="Picture 2" descr="C:\Users\cheung\AppData\Local\Temp\SNAGHTML225ccda.PNG">
            <a:extLst>
              <a:ext uri="{FF2B5EF4-FFF2-40B4-BE49-F238E27FC236}">
                <a16:creationId xmlns:a16="http://schemas.microsoft.com/office/drawing/2014/main" id="{6C7CCEAB-881E-4031-AC1E-4D70085B6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11" y="4670781"/>
            <a:ext cx="486085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" name="Arrow: Right 264">
            <a:extLst>
              <a:ext uri="{FF2B5EF4-FFF2-40B4-BE49-F238E27FC236}">
                <a16:creationId xmlns:a16="http://schemas.microsoft.com/office/drawing/2014/main" id="{7A820DFF-34CC-4987-B5D2-C4B15AA80565}"/>
              </a:ext>
            </a:extLst>
          </p:cNvPr>
          <p:cNvSpPr/>
          <p:nvPr/>
        </p:nvSpPr>
        <p:spPr>
          <a:xfrm rot="5400000" flipV="1">
            <a:off x="470747" y="876965"/>
            <a:ext cx="252218" cy="3643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" name="Arrow: Right 265">
            <a:extLst>
              <a:ext uri="{FF2B5EF4-FFF2-40B4-BE49-F238E27FC236}">
                <a16:creationId xmlns:a16="http://schemas.microsoft.com/office/drawing/2014/main" id="{25A43AE6-1D83-445A-A1BD-A9E9EC473D7D}"/>
              </a:ext>
            </a:extLst>
          </p:cNvPr>
          <p:cNvSpPr/>
          <p:nvPr/>
        </p:nvSpPr>
        <p:spPr>
          <a:xfrm rot="5400000" flipV="1">
            <a:off x="2249626" y="1975777"/>
            <a:ext cx="784056" cy="3643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7" name="Arrow: Right 266">
            <a:extLst>
              <a:ext uri="{FF2B5EF4-FFF2-40B4-BE49-F238E27FC236}">
                <a16:creationId xmlns:a16="http://schemas.microsoft.com/office/drawing/2014/main" id="{CF829B85-1585-4D44-97B9-2D75EF72A3E8}"/>
              </a:ext>
            </a:extLst>
          </p:cNvPr>
          <p:cNvSpPr/>
          <p:nvPr/>
        </p:nvSpPr>
        <p:spPr>
          <a:xfrm rot="5400000" flipV="1">
            <a:off x="3127256" y="2933468"/>
            <a:ext cx="957286" cy="3643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8" name="Arrow: Right 267">
            <a:extLst>
              <a:ext uri="{FF2B5EF4-FFF2-40B4-BE49-F238E27FC236}">
                <a16:creationId xmlns:a16="http://schemas.microsoft.com/office/drawing/2014/main" id="{62F55654-BBF3-4146-8B47-471B807F6599}"/>
              </a:ext>
            </a:extLst>
          </p:cNvPr>
          <p:cNvSpPr/>
          <p:nvPr/>
        </p:nvSpPr>
        <p:spPr>
          <a:xfrm rot="16200000">
            <a:off x="5911145" y="4609219"/>
            <a:ext cx="405799" cy="3643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66D644A5-A78B-431D-B792-C4E4DCC5A10C}"/>
              </a:ext>
            </a:extLst>
          </p:cNvPr>
          <p:cNvSpPr/>
          <p:nvPr/>
        </p:nvSpPr>
        <p:spPr>
          <a:xfrm>
            <a:off x="3395398" y="5067450"/>
            <a:ext cx="166662" cy="205310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0000CC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4</a:t>
            </a:r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7752AD98-4124-46EF-9AE2-C088FE046E93}"/>
              </a:ext>
            </a:extLst>
          </p:cNvPr>
          <p:cNvSpPr/>
          <p:nvPr/>
        </p:nvSpPr>
        <p:spPr>
          <a:xfrm>
            <a:off x="7702189" y="4650641"/>
            <a:ext cx="166662" cy="205310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0000CC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5</a:t>
            </a:r>
          </a:p>
        </p:txBody>
      </p:sp>
      <p:sp>
        <p:nvSpPr>
          <p:cNvPr id="271" name="Arrow: Right 270">
            <a:extLst>
              <a:ext uri="{FF2B5EF4-FFF2-40B4-BE49-F238E27FC236}">
                <a16:creationId xmlns:a16="http://schemas.microsoft.com/office/drawing/2014/main" id="{07D391DF-1435-4D80-AA7C-5DA235861CB4}"/>
              </a:ext>
            </a:extLst>
          </p:cNvPr>
          <p:cNvSpPr/>
          <p:nvPr/>
        </p:nvSpPr>
        <p:spPr>
          <a:xfrm rot="16200000">
            <a:off x="8214246" y="4203418"/>
            <a:ext cx="405802" cy="36430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2" name="Picture 8" descr="C:\Users\cheung\AppData\Local\Temp\SNAGHTMLb2abe0b.PNG">
            <a:extLst>
              <a:ext uri="{FF2B5EF4-FFF2-40B4-BE49-F238E27FC236}">
                <a16:creationId xmlns:a16="http://schemas.microsoft.com/office/drawing/2014/main" id="{3972D359-E2DA-42D0-82B9-825282965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001" y="5067450"/>
            <a:ext cx="481605" cy="48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3" name="Picture 6" descr="C:\Users\cheung\AppData\Local\Temp\SNAGHTMLb11e855.PNG">
            <a:extLst>
              <a:ext uri="{FF2B5EF4-FFF2-40B4-BE49-F238E27FC236}">
                <a16:creationId xmlns:a16="http://schemas.microsoft.com/office/drawing/2014/main" id="{57D95E37-605E-4397-8AC5-E7A577506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63" y="4689799"/>
            <a:ext cx="475281" cy="4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4" name="Picture 12" descr="C:\Users\cheung\AppData\Local\Temp\SNAGHTML30848b2.PNG">
            <a:extLst>
              <a:ext uri="{FF2B5EF4-FFF2-40B4-BE49-F238E27FC236}">
                <a16:creationId xmlns:a16="http://schemas.microsoft.com/office/drawing/2014/main" id="{E116537E-3416-4B94-A778-13E56C07C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266" y="5084146"/>
            <a:ext cx="472933" cy="4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5" name="Picture 274">
            <a:extLst>
              <a:ext uri="{FF2B5EF4-FFF2-40B4-BE49-F238E27FC236}">
                <a16:creationId xmlns:a16="http://schemas.microsoft.com/office/drawing/2014/main" id="{D0762AAB-D3BE-40F3-9B5D-03B67428F38D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6" y="610238"/>
            <a:ext cx="369630" cy="331436"/>
          </a:xfrm>
          <a:prstGeom prst="rect">
            <a:avLst/>
          </a:prstGeom>
        </p:spPr>
      </p:pic>
      <p:pic>
        <p:nvPicPr>
          <p:cNvPr id="276" name="Picture 275">
            <a:extLst>
              <a:ext uri="{FF2B5EF4-FFF2-40B4-BE49-F238E27FC236}">
                <a16:creationId xmlns:a16="http://schemas.microsoft.com/office/drawing/2014/main" id="{4EAD4868-266E-4382-B49C-B647CFC27F21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802" y="1369032"/>
            <a:ext cx="369630" cy="331436"/>
          </a:xfrm>
          <a:prstGeom prst="rect">
            <a:avLst/>
          </a:prstGeom>
        </p:spPr>
      </p:pic>
      <p:pic>
        <p:nvPicPr>
          <p:cNvPr id="277" name="Picture 276">
            <a:extLst>
              <a:ext uri="{FF2B5EF4-FFF2-40B4-BE49-F238E27FC236}">
                <a16:creationId xmlns:a16="http://schemas.microsoft.com/office/drawing/2014/main" id="{04DF3FA5-D455-4F90-BFE7-20A114650DA2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465" y="2192728"/>
            <a:ext cx="369630" cy="331436"/>
          </a:xfrm>
          <a:prstGeom prst="rect">
            <a:avLst/>
          </a:prstGeom>
        </p:spPr>
      </p:pic>
      <p:pic>
        <p:nvPicPr>
          <p:cNvPr id="278" name="Picture 277">
            <a:extLst>
              <a:ext uri="{FF2B5EF4-FFF2-40B4-BE49-F238E27FC236}">
                <a16:creationId xmlns:a16="http://schemas.microsoft.com/office/drawing/2014/main" id="{9251C17B-85EA-4D80-830B-230FAF968038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853" y="5156600"/>
            <a:ext cx="369630" cy="331436"/>
          </a:xfrm>
          <a:prstGeom prst="rect">
            <a:avLst/>
          </a:prstGeom>
        </p:spPr>
      </p:pic>
      <p:pic>
        <p:nvPicPr>
          <p:cNvPr id="279" name="Picture 278">
            <a:extLst>
              <a:ext uri="{FF2B5EF4-FFF2-40B4-BE49-F238E27FC236}">
                <a16:creationId xmlns:a16="http://schemas.microsoft.com/office/drawing/2014/main" id="{4D4ED7F7-7EE6-46BD-AA11-D5A26B85BFD5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823" y="4762150"/>
            <a:ext cx="369630" cy="331436"/>
          </a:xfrm>
          <a:prstGeom prst="rect">
            <a:avLst/>
          </a:prstGeom>
        </p:spPr>
      </p:pic>
      <p:pic>
        <p:nvPicPr>
          <p:cNvPr id="280" name="Picture 279">
            <a:extLst>
              <a:ext uri="{FF2B5EF4-FFF2-40B4-BE49-F238E27FC236}">
                <a16:creationId xmlns:a16="http://schemas.microsoft.com/office/drawing/2014/main" id="{0A760E4B-B4A1-4FE9-945D-2913D63D9C68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21" y="1248797"/>
            <a:ext cx="267003" cy="239413"/>
          </a:xfrm>
          <a:prstGeom prst="rect">
            <a:avLst/>
          </a:prstGeom>
        </p:spPr>
      </p:pic>
      <p:grpSp>
        <p:nvGrpSpPr>
          <p:cNvPr id="281" name="Group 280">
            <a:extLst>
              <a:ext uri="{FF2B5EF4-FFF2-40B4-BE49-F238E27FC236}">
                <a16:creationId xmlns:a16="http://schemas.microsoft.com/office/drawing/2014/main" id="{EE8B2308-94C0-460B-A3B9-3AEC35EA8C6A}"/>
              </a:ext>
            </a:extLst>
          </p:cNvPr>
          <p:cNvGrpSpPr/>
          <p:nvPr/>
        </p:nvGrpSpPr>
        <p:grpSpPr>
          <a:xfrm>
            <a:off x="161488" y="2866448"/>
            <a:ext cx="1505670" cy="635147"/>
            <a:chOff x="2327528" y="2514837"/>
            <a:chExt cx="1724097" cy="825263"/>
          </a:xfrm>
        </p:grpSpPr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id="{8DC3F8AD-E053-4227-BB7D-4D929ECC6807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151EF3A9-2BAE-4164-A357-F7EF1D5D447A}"/>
                </a:ext>
              </a:extLst>
            </p:cNvPr>
            <p:cNvSpPr txBox="1"/>
            <p:nvPr/>
          </p:nvSpPr>
          <p:spPr>
            <a:xfrm>
              <a:off x="2327528" y="2528408"/>
              <a:ext cx="1724097" cy="759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  PM Dictionary</a:t>
              </a:r>
            </a:p>
            <a:p>
              <a:pPr algn="ctr"/>
              <a:r>
                <a:rPr lang="en-US" sz="16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Schema (YAML)</a:t>
              </a:r>
            </a:p>
          </p:txBody>
        </p:sp>
      </p:grpSp>
      <p:pic>
        <p:nvPicPr>
          <p:cNvPr id="284" name="Picture 283">
            <a:extLst>
              <a:ext uri="{FF2B5EF4-FFF2-40B4-BE49-F238E27FC236}">
                <a16:creationId xmlns:a16="http://schemas.microsoft.com/office/drawing/2014/main" id="{944EFB8A-FC80-4A48-A851-78888273A6B5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1995" y="3049987"/>
            <a:ext cx="280993" cy="316177"/>
          </a:xfrm>
          <a:prstGeom prst="rect">
            <a:avLst/>
          </a:prstGeom>
        </p:spPr>
      </p:pic>
      <p:pic>
        <p:nvPicPr>
          <p:cNvPr id="285" name="Picture 284">
            <a:extLst>
              <a:ext uri="{FF2B5EF4-FFF2-40B4-BE49-F238E27FC236}">
                <a16:creationId xmlns:a16="http://schemas.microsoft.com/office/drawing/2014/main" id="{D802AB92-21AB-4154-BD1A-F45FE71554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43" y="2770258"/>
            <a:ext cx="343672" cy="183247"/>
          </a:xfrm>
          <a:prstGeom prst="rect">
            <a:avLst/>
          </a:prstGeom>
          <a:ln>
            <a:solidFill>
              <a:srgbClr val="006600"/>
            </a:solidFill>
          </a:ln>
        </p:spPr>
      </p:pic>
      <p:sp>
        <p:nvSpPr>
          <p:cNvPr id="286" name="TextBox 285">
            <a:extLst>
              <a:ext uri="{FF2B5EF4-FFF2-40B4-BE49-F238E27FC236}">
                <a16:creationId xmlns:a16="http://schemas.microsoft.com/office/drawing/2014/main" id="{875A796D-8F25-4AB1-A9EA-A8746A0C82ED}"/>
              </a:ext>
            </a:extLst>
          </p:cNvPr>
          <p:cNvSpPr txBox="1"/>
          <p:nvPr/>
        </p:nvSpPr>
        <p:spPr>
          <a:xfrm>
            <a:off x="5550826" y="4137900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VF Model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853F2BE-C2DA-4162-B444-FD40CA789F1E}"/>
              </a:ext>
            </a:extLst>
          </p:cNvPr>
          <p:cNvSpPr txBox="1"/>
          <p:nvPr/>
        </p:nvSpPr>
        <p:spPr>
          <a:xfrm>
            <a:off x="4507822" y="4566974"/>
            <a:ext cx="3492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SDC Internal CSAR Package</a:t>
            </a:r>
          </a:p>
          <a:p>
            <a:r>
              <a:rPr lang="en-US" sz="1200" b="1" dirty="0">
                <a:solidFill>
                  <a:srgbClr val="0000CC"/>
                </a:solidFill>
              </a:rPr>
              <a:t>(derived from the Vendor PNF Onboarding Package)</a:t>
            </a:r>
          </a:p>
        </p:txBody>
      </p:sp>
      <p:pic>
        <p:nvPicPr>
          <p:cNvPr id="138" name="Picture 2" descr="C:\Users\cheung\AppData\Local\Temp\SNAGHTML648e60b.PNG">
            <a:extLst>
              <a:ext uri="{FF2B5EF4-FFF2-40B4-BE49-F238E27FC236}">
                <a16:creationId xmlns:a16="http://schemas.microsoft.com/office/drawing/2014/main" id="{91A70324-FD0A-46A6-9A1E-B27FBE2F9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4" y="2904569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C960FAF1-204D-4146-90C0-C08680DFAF3A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0879" y="3641044"/>
            <a:ext cx="249515" cy="324481"/>
          </a:xfrm>
          <a:prstGeom prst="rect">
            <a:avLst/>
          </a:prstGeom>
        </p:spPr>
      </p:pic>
      <p:pic>
        <p:nvPicPr>
          <p:cNvPr id="140" name="Picture 2" descr="C:\Users\cheung\AppData\Local\Temp\SNAGHTML648e60b.PNG">
            <a:extLst>
              <a:ext uri="{FF2B5EF4-FFF2-40B4-BE49-F238E27FC236}">
                <a16:creationId xmlns:a16="http://schemas.microsoft.com/office/drawing/2014/main" id="{31B188D8-B206-4891-813D-28882F96F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814" y="2262529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2" descr="C:\Users\cheung\AppData\Local\Temp\SNAGHTML648e60b.PNG">
            <a:extLst>
              <a:ext uri="{FF2B5EF4-FFF2-40B4-BE49-F238E27FC236}">
                <a16:creationId xmlns:a16="http://schemas.microsoft.com/office/drawing/2014/main" id="{14E3D709-FB50-4761-8703-983C4F13C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0" y="883669"/>
            <a:ext cx="285066" cy="3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7148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C794031-01FE-47C3-97E8-65F493EAFA6A}"/>
              </a:ext>
            </a:extLst>
          </p:cNvPr>
          <p:cNvSpPr/>
          <p:nvPr/>
        </p:nvSpPr>
        <p:spPr>
          <a:xfrm>
            <a:off x="111762" y="876300"/>
            <a:ext cx="4030010" cy="548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41BFDB-A226-42AB-A296-A8691672E4FC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9CA6090-01DC-420A-8540-68B06C9D6619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C28230B-DB72-4293-B98D-78D3AB8A1979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4961278-A57D-47A2-A450-6D9DC3B06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060C0A01-023B-4D92-8C61-A41E116453C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A4A4017-9AB6-4C04-80B7-6BC29D053B6B}"/>
              </a:ext>
            </a:extLst>
          </p:cNvPr>
          <p:cNvSpPr/>
          <p:nvPr/>
        </p:nvSpPr>
        <p:spPr>
          <a:xfrm>
            <a:off x="241729" y="-2880"/>
            <a:ext cx="62019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WITHIN A PNF (DU)</a:t>
            </a:r>
            <a:endParaRPr lang="en-US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584698-B560-4B09-9A48-727321EBC64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29" y="1521848"/>
            <a:ext cx="3198376" cy="1357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DCD829-E9EB-4947-9B39-21927E9F9944}"/>
              </a:ext>
            </a:extLst>
          </p:cNvPr>
          <p:cNvSpPr txBox="1"/>
          <p:nvPr/>
        </p:nvSpPr>
        <p:spPr>
          <a:xfrm>
            <a:off x="1064172" y="1014549"/>
            <a:ext cx="2163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CC"/>
                </a:solidFill>
              </a:rPr>
              <a:t>5G DU</a:t>
            </a:r>
          </a:p>
          <a:p>
            <a:pPr algn="ctr"/>
            <a:r>
              <a:rPr lang="en-US" b="1" dirty="0">
                <a:solidFill>
                  <a:srgbClr val="0000CC"/>
                </a:solidFill>
              </a:rPr>
              <a:t>(PNF)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9D3EEDE4-0946-4F13-B7F0-923AFC925CC2}"/>
              </a:ext>
            </a:extLst>
          </p:cNvPr>
          <p:cNvSpPr/>
          <p:nvPr/>
        </p:nvSpPr>
        <p:spPr>
          <a:xfrm>
            <a:off x="670472" y="3162300"/>
            <a:ext cx="1094828" cy="407698"/>
          </a:xfrm>
          <a:prstGeom prst="cube">
            <a:avLst>
              <a:gd name="adj" fmla="val 68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14C9C8EE-2CAB-417C-9A1A-03DF75CF5B47}"/>
              </a:ext>
            </a:extLst>
          </p:cNvPr>
          <p:cNvSpPr/>
          <p:nvPr/>
        </p:nvSpPr>
        <p:spPr>
          <a:xfrm>
            <a:off x="670472" y="3797826"/>
            <a:ext cx="1094828" cy="407698"/>
          </a:xfrm>
          <a:prstGeom prst="cube">
            <a:avLst>
              <a:gd name="adj" fmla="val 68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93098AFC-04F6-4712-BF70-6FDD55987183}"/>
              </a:ext>
            </a:extLst>
          </p:cNvPr>
          <p:cNvSpPr/>
          <p:nvPr/>
        </p:nvSpPr>
        <p:spPr>
          <a:xfrm>
            <a:off x="657188" y="4433352"/>
            <a:ext cx="1094828" cy="407698"/>
          </a:xfrm>
          <a:prstGeom prst="cube">
            <a:avLst>
              <a:gd name="adj" fmla="val 68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CC3A3F-C9EE-487F-AB00-0F3725DCE806}"/>
              </a:ext>
            </a:extLst>
          </p:cNvPr>
          <p:cNvSpPr txBox="1"/>
          <p:nvPr/>
        </p:nvSpPr>
        <p:spPr>
          <a:xfrm>
            <a:off x="1815945" y="3201985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Sub-Component #1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D4207B-AADC-4DE6-B4F0-AB3096A98EDD}"/>
              </a:ext>
            </a:extLst>
          </p:cNvPr>
          <p:cNvSpPr txBox="1"/>
          <p:nvPr/>
        </p:nvSpPr>
        <p:spPr>
          <a:xfrm>
            <a:off x="1834986" y="3797826"/>
            <a:ext cx="19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Sub-Component #2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895E9-5F4C-4634-9A21-CA83D351D355}"/>
              </a:ext>
            </a:extLst>
          </p:cNvPr>
          <p:cNvSpPr txBox="1"/>
          <p:nvPr/>
        </p:nvSpPr>
        <p:spPr>
          <a:xfrm>
            <a:off x="1854027" y="4393667"/>
            <a:ext cx="200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Sub-Component #n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CC77AA35-9E0C-4584-B692-3871B02C4464}"/>
              </a:ext>
            </a:extLst>
          </p:cNvPr>
          <p:cNvSpPr/>
          <p:nvPr/>
        </p:nvSpPr>
        <p:spPr>
          <a:xfrm>
            <a:off x="1352550" y="5092700"/>
            <a:ext cx="266700" cy="317500"/>
          </a:xfrm>
          <a:prstGeom prst="cube">
            <a:avLst>
              <a:gd name="adj" fmla="val 29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AE605E-3D6A-4211-B2E4-6EA2235C4DDD}"/>
              </a:ext>
            </a:extLst>
          </p:cNvPr>
          <p:cNvSpPr txBox="1"/>
          <p:nvPr/>
        </p:nvSpPr>
        <p:spPr>
          <a:xfrm>
            <a:off x="1834986" y="5052320"/>
            <a:ext cx="169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SFP #1 = Port #1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E69B01EE-F6B8-4B81-BC92-CB8C03155411}"/>
              </a:ext>
            </a:extLst>
          </p:cNvPr>
          <p:cNvSpPr/>
          <p:nvPr/>
        </p:nvSpPr>
        <p:spPr>
          <a:xfrm>
            <a:off x="1333509" y="5576927"/>
            <a:ext cx="266700" cy="317500"/>
          </a:xfrm>
          <a:prstGeom prst="cube">
            <a:avLst>
              <a:gd name="adj" fmla="val 29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A216FD-3683-4CD3-A1E7-DE21F555CB37}"/>
              </a:ext>
            </a:extLst>
          </p:cNvPr>
          <p:cNvSpPr txBox="1"/>
          <p:nvPr/>
        </p:nvSpPr>
        <p:spPr>
          <a:xfrm>
            <a:off x="1815945" y="5536547"/>
            <a:ext cx="170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SFP #n = Port #n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7DB478-F33B-446E-9DC8-E71B021B8A82}"/>
              </a:ext>
            </a:extLst>
          </p:cNvPr>
          <p:cNvGrpSpPr/>
          <p:nvPr/>
        </p:nvGrpSpPr>
        <p:grpSpPr>
          <a:xfrm>
            <a:off x="6614076" y="2813472"/>
            <a:ext cx="1703535" cy="747475"/>
            <a:chOff x="2335426" y="2514837"/>
            <a:chExt cx="1703535" cy="825263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27AAE3F0-4ABB-4E17-8A27-2C2A5634516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7D49E6C-6326-4A18-B002-F88C14485977}"/>
                </a:ext>
              </a:extLst>
            </p:cNvPr>
            <p:cNvSpPr txBox="1"/>
            <p:nvPr/>
          </p:nvSpPr>
          <p:spPr>
            <a:xfrm>
              <a:off x="2741213" y="2519310"/>
              <a:ext cx="89672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PNF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Device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34B004B-BBE6-4142-BDF0-3F74E4971215}"/>
              </a:ext>
            </a:extLst>
          </p:cNvPr>
          <p:cNvGrpSpPr/>
          <p:nvPr/>
        </p:nvGrpSpPr>
        <p:grpSpPr>
          <a:xfrm>
            <a:off x="4806191" y="2809812"/>
            <a:ext cx="1703535" cy="747475"/>
            <a:chOff x="2335426" y="2514837"/>
            <a:chExt cx="1703535" cy="82526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56EC842A-6BF4-4FD4-8808-56BB01DF2C91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A8E6497-47BA-4F9A-BFE6-2511090B5A06}"/>
                </a:ext>
              </a:extLst>
            </p:cNvPr>
            <p:cNvSpPr txBox="1"/>
            <p:nvPr/>
          </p:nvSpPr>
          <p:spPr>
            <a:xfrm>
              <a:off x="2490504" y="2519310"/>
              <a:ext cx="139814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Connection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Point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F842AFE-A152-4FF4-A22C-D829650B2D06}"/>
              </a:ext>
            </a:extLst>
          </p:cNvPr>
          <p:cNvSpPr txBox="1"/>
          <p:nvPr/>
        </p:nvSpPr>
        <p:spPr>
          <a:xfrm>
            <a:off x="4819556" y="3525459"/>
            <a:ext cx="918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Ports / NICs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9F81104-D62E-41D2-92D5-09AC883BD384}"/>
              </a:ext>
            </a:extLst>
          </p:cNvPr>
          <p:cNvGrpSpPr/>
          <p:nvPr/>
        </p:nvGrpSpPr>
        <p:grpSpPr>
          <a:xfrm>
            <a:off x="6321553" y="4471519"/>
            <a:ext cx="1956173" cy="747475"/>
            <a:chOff x="2967598" y="4892427"/>
            <a:chExt cx="1956173" cy="74747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9F32248-5AB3-4014-84C8-D6CBF4DDFEF8}"/>
                </a:ext>
              </a:extLst>
            </p:cNvPr>
            <p:cNvGrpSpPr/>
            <p:nvPr/>
          </p:nvGrpSpPr>
          <p:grpSpPr>
            <a:xfrm>
              <a:off x="3220236" y="4892427"/>
              <a:ext cx="1703535" cy="747475"/>
              <a:chOff x="2335426" y="2514837"/>
              <a:chExt cx="1703535" cy="825263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33ACBA07-A312-4FCB-8BD8-38FEF6C11597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ED79A6F-F50D-444F-A9B4-514326784703}"/>
                  </a:ext>
                </a:extLst>
              </p:cNvPr>
              <p:cNvSpPr txBox="1"/>
              <p:nvPr/>
            </p:nvSpPr>
            <p:spPr>
              <a:xfrm>
                <a:off x="2472452" y="2519310"/>
                <a:ext cx="1434240" cy="781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NF</a:t>
                </a:r>
              </a:p>
              <a:p>
                <a:pPr algn="ctr"/>
                <a:r>
                  <a:rPr lang="en-US" sz="2000" b="1" dirty="0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Component</a:t>
                </a: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7F4AF8C-8D61-484B-973E-D6C7B1DD39BD}"/>
                </a:ext>
              </a:extLst>
            </p:cNvPr>
            <p:cNvSpPr/>
            <p:nvPr/>
          </p:nvSpPr>
          <p:spPr>
            <a:xfrm>
              <a:off x="2967598" y="5009837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96B32B7-EFCE-4556-A088-C04576922D8D}"/>
                </a:ext>
              </a:extLst>
            </p:cNvPr>
            <p:cNvSpPr/>
            <p:nvPr/>
          </p:nvSpPr>
          <p:spPr>
            <a:xfrm>
              <a:off x="2967598" y="5337154"/>
              <a:ext cx="394987" cy="1593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7" name="Diamond 46">
            <a:extLst>
              <a:ext uri="{FF2B5EF4-FFF2-40B4-BE49-F238E27FC236}">
                <a16:creationId xmlns:a16="http://schemas.microsoft.com/office/drawing/2014/main" id="{5BE93A1A-3A5B-4A1D-A825-0097834E955B}"/>
              </a:ext>
            </a:extLst>
          </p:cNvPr>
          <p:cNvSpPr/>
          <p:nvPr/>
        </p:nvSpPr>
        <p:spPr>
          <a:xfrm>
            <a:off x="7265846" y="3588031"/>
            <a:ext cx="313143" cy="241998"/>
          </a:xfrm>
          <a:prstGeom prst="diamond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1BA9259D-2280-490A-9883-B9E5DF69C805}"/>
              </a:ext>
            </a:extLst>
          </p:cNvPr>
          <p:cNvCxnSpPr>
            <a:cxnSpLocks/>
            <a:stCxn id="47" idx="2"/>
            <a:endCxn id="46" idx="0"/>
          </p:cNvCxnSpPr>
          <p:nvPr/>
        </p:nvCxnSpPr>
        <p:spPr>
          <a:xfrm rot="16200000" flipH="1">
            <a:off x="7102607" y="4149839"/>
            <a:ext cx="645541" cy="5919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9A943BA0-2165-46AD-B822-AB7B9B150165}"/>
              </a:ext>
            </a:extLst>
          </p:cNvPr>
          <p:cNvSpPr/>
          <p:nvPr/>
        </p:nvSpPr>
        <p:spPr>
          <a:xfrm>
            <a:off x="4310182" y="888899"/>
            <a:ext cx="4592087" cy="548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A030386B-CAC3-4496-AC54-BCAA004F4299}"/>
              </a:ext>
            </a:extLst>
          </p:cNvPr>
          <p:cNvSpPr/>
          <p:nvPr/>
        </p:nvSpPr>
        <p:spPr>
          <a:xfrm>
            <a:off x="3879841" y="2514222"/>
            <a:ext cx="678580" cy="2312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42949B8-89FF-4ABE-80A0-CB77C9C2028C}"/>
              </a:ext>
            </a:extLst>
          </p:cNvPr>
          <p:cNvGrpSpPr/>
          <p:nvPr/>
        </p:nvGrpSpPr>
        <p:grpSpPr>
          <a:xfrm>
            <a:off x="6604435" y="1338525"/>
            <a:ext cx="1703535" cy="747475"/>
            <a:chOff x="2335426" y="2514837"/>
            <a:chExt cx="1703535" cy="825263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9A2175A3-25EB-47E1-97A4-54DF65B948D2}"/>
                </a:ext>
              </a:extLst>
            </p:cNvPr>
            <p:cNvSpPr/>
            <p:nvPr/>
          </p:nvSpPr>
          <p:spPr>
            <a:xfrm>
              <a:off x="2335426" y="2514837"/>
              <a:ext cx="1703535" cy="825263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070463F-6082-420E-86C3-E179767012B3}"/>
                </a:ext>
              </a:extLst>
            </p:cNvPr>
            <p:cNvSpPr txBox="1"/>
            <p:nvPr/>
          </p:nvSpPr>
          <p:spPr>
            <a:xfrm>
              <a:off x="2634292" y="2519310"/>
              <a:ext cx="1110560" cy="781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Network</a:t>
              </a:r>
            </a:p>
            <a:p>
              <a:pPr algn="ctr"/>
              <a:r>
                <a:rPr lang="en-US" sz="2000" b="1" dirty="0">
                  <a:solidFill>
                    <a:srgbClr val="0000CC"/>
                  </a:solidFill>
                  <a:effectLst>
                    <a:outerShdw blurRad="50800" dist="50800" dir="5400000" algn="ctr" rotWithShape="0">
                      <a:srgbClr val="FF3300"/>
                    </a:outerShdw>
                  </a:effectLst>
                </a:rPr>
                <a:t>Function</a:t>
              </a: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7124994-FED5-4562-B0CF-0F3796B7B221}"/>
              </a:ext>
            </a:extLst>
          </p:cNvPr>
          <p:cNvCxnSpPr>
            <a:cxnSpLocks/>
            <a:stCxn id="52" idx="2"/>
            <a:endCxn id="24" idx="0"/>
          </p:cNvCxnSpPr>
          <p:nvPr/>
        </p:nvCxnSpPr>
        <p:spPr>
          <a:xfrm>
            <a:off x="7456203" y="2086000"/>
            <a:ext cx="12020" cy="731523"/>
          </a:xfrm>
          <a:prstGeom prst="straightConnector1">
            <a:avLst/>
          </a:prstGeom>
          <a:ln w="571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116295A-3C7E-4A36-8DDF-678B57B5BB10}"/>
              </a:ext>
            </a:extLst>
          </p:cNvPr>
          <p:cNvSpPr txBox="1"/>
          <p:nvPr/>
        </p:nvSpPr>
        <p:spPr>
          <a:xfrm>
            <a:off x="6375630" y="1026477"/>
            <a:ext cx="1817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Software Function of a DU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B755A01-68F1-473A-BFBE-733C9D454205}"/>
              </a:ext>
            </a:extLst>
          </p:cNvPr>
          <p:cNvSpPr txBox="1"/>
          <p:nvPr/>
        </p:nvSpPr>
        <p:spPr>
          <a:xfrm>
            <a:off x="6178018" y="2240457"/>
            <a:ext cx="135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“Hardware Aspects of a PNF”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5EA06C0-8FBB-4396-B5CB-22DD56079C30}"/>
              </a:ext>
            </a:extLst>
          </p:cNvPr>
          <p:cNvSpPr txBox="1"/>
          <p:nvPr/>
        </p:nvSpPr>
        <p:spPr>
          <a:xfrm>
            <a:off x="6415533" y="5216883"/>
            <a:ext cx="1927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Sub-components within PNF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7C8F4EA-E440-4EDD-8A5F-5BCC4120C137}"/>
              </a:ext>
            </a:extLst>
          </p:cNvPr>
          <p:cNvSpPr txBox="1"/>
          <p:nvPr/>
        </p:nvSpPr>
        <p:spPr>
          <a:xfrm>
            <a:off x="4771736" y="3785062"/>
            <a:ext cx="1734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The hardware Ports</a:t>
            </a:r>
          </a:p>
          <a:p>
            <a:r>
              <a:rPr lang="en-US" sz="1200" i="1" dirty="0"/>
              <a:t>(e.g. SFP/Backhaul Ports)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C6D62F3-21D4-4587-9236-89A64E3AA793}"/>
              </a:ext>
            </a:extLst>
          </p:cNvPr>
          <p:cNvSpPr txBox="1"/>
          <p:nvPr/>
        </p:nvSpPr>
        <p:spPr>
          <a:xfrm>
            <a:off x="7608553" y="4196545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FUTURE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80238C-57BE-4383-A96D-74AF52358C3C}"/>
              </a:ext>
            </a:extLst>
          </p:cNvPr>
          <p:cNvSpPr txBox="1"/>
          <p:nvPr/>
        </p:nvSpPr>
        <p:spPr>
          <a:xfrm>
            <a:off x="2447226" y="983716"/>
            <a:ext cx="29145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NF PNF – “Application” S/W does 5G voice/data</a:t>
            </a:r>
          </a:p>
          <a:p>
            <a:r>
              <a:rPr lang="en-US" sz="1100" dirty="0"/>
              <a:t>N/F Node Type</a:t>
            </a:r>
          </a:p>
          <a:p>
            <a:r>
              <a:rPr lang="en-US" sz="1100" dirty="0"/>
              <a:t>Hardware PNF - Modem (5G DU)  [Hardware]</a:t>
            </a:r>
          </a:p>
          <a:p>
            <a:r>
              <a:rPr lang="en-US" sz="1100" dirty="0"/>
              <a:t>H/W Node Type</a:t>
            </a:r>
          </a:p>
        </p:txBody>
      </p:sp>
    </p:spTree>
    <p:extLst>
      <p:ext uri="{BB962C8B-B14F-4D97-AF65-F5344CB8AC3E}">
        <p14:creationId xmlns:p14="http://schemas.microsoft.com/office/powerpoint/2010/main" val="13265660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5561E2-E600-45DF-A6DB-FBA23763D5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51" y="1500051"/>
            <a:ext cx="920856" cy="390828"/>
          </a:xfrm>
          <a:prstGeom prst="rect">
            <a:avLst/>
          </a:prstGeom>
        </p:spPr>
      </p:pic>
      <p:sp>
        <p:nvSpPr>
          <p:cNvPr id="3" name="Rounded Rectangle 27">
            <a:extLst>
              <a:ext uri="{FF2B5EF4-FFF2-40B4-BE49-F238E27FC236}">
                <a16:creationId xmlns:a16="http://schemas.microsoft.com/office/drawing/2014/main" id="{C8DC7ADA-1222-4E82-ACE9-84B6BB2A7D11}"/>
              </a:ext>
            </a:extLst>
          </p:cNvPr>
          <p:cNvSpPr/>
          <p:nvPr/>
        </p:nvSpPr>
        <p:spPr>
          <a:xfrm>
            <a:off x="156349" y="2062311"/>
            <a:ext cx="827260" cy="47018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5C7C37-0C73-4EFE-80BD-B989BDF35972}"/>
              </a:ext>
            </a:extLst>
          </p:cNvPr>
          <p:cNvSpPr txBox="1"/>
          <p:nvPr/>
        </p:nvSpPr>
        <p:spPr>
          <a:xfrm>
            <a:off x="217789" y="1161674"/>
            <a:ext cx="6227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5G DU</a:t>
            </a:r>
          </a:p>
          <a:p>
            <a:pPr algn="ctr"/>
            <a:r>
              <a:rPr lang="en-US" sz="1050" dirty="0">
                <a:solidFill>
                  <a:srgbClr val="0000CC"/>
                </a:solidFill>
              </a:rPr>
              <a:t>(PNF)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ECA304-E127-4014-BFA8-89C03A9B8BBC}"/>
              </a:ext>
            </a:extLst>
          </p:cNvPr>
          <p:cNvSpPr/>
          <p:nvPr/>
        </p:nvSpPr>
        <p:spPr>
          <a:xfrm>
            <a:off x="64908" y="1054892"/>
            <a:ext cx="3263136" cy="1612784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FFD416-FC2C-4143-A46B-CCBC3630F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1030407" y="1238795"/>
            <a:ext cx="456492" cy="5225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5F2A60-56CA-4EA7-A20F-33E688B1C0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1030407" y="1919178"/>
            <a:ext cx="456492" cy="5225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49C630-CD70-42EE-A6E6-B5B7C10FD34E}"/>
              </a:ext>
            </a:extLst>
          </p:cNvPr>
          <p:cNvSpPr txBox="1"/>
          <p:nvPr/>
        </p:nvSpPr>
        <p:spPr>
          <a:xfrm>
            <a:off x="1486899" y="1292795"/>
            <a:ext cx="1475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4CEF70-2F84-4E1F-8662-C9117C1A2A3E}"/>
              </a:ext>
            </a:extLst>
          </p:cNvPr>
          <p:cNvSpPr txBox="1"/>
          <p:nvPr/>
        </p:nvSpPr>
        <p:spPr>
          <a:xfrm>
            <a:off x="1486898" y="1950261"/>
            <a:ext cx="1469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7A70EE-6E04-463D-8FE6-F60AFE8FDC9F}"/>
              </a:ext>
            </a:extLst>
          </p:cNvPr>
          <p:cNvSpPr txBox="1"/>
          <p:nvPr/>
        </p:nvSpPr>
        <p:spPr>
          <a:xfrm>
            <a:off x="315596" y="3389093"/>
            <a:ext cx="5087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PNF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C1F630-F6EE-4E7C-ACBA-C51387B2A5D2}"/>
              </a:ext>
            </a:extLst>
          </p:cNvPr>
          <p:cNvSpPr/>
          <p:nvPr/>
        </p:nvSpPr>
        <p:spPr>
          <a:xfrm>
            <a:off x="64908" y="3182959"/>
            <a:ext cx="3263136" cy="1612784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B5D782-D29A-4A5A-85E3-EB29891C20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1030407" y="3281137"/>
            <a:ext cx="456492" cy="522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43BBA5-5BDB-462A-94E7-D7BF386076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1030407" y="3996380"/>
            <a:ext cx="456492" cy="5225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05A76C1-CD09-4076-8DF4-80206F116DB2}"/>
              </a:ext>
            </a:extLst>
          </p:cNvPr>
          <p:cNvSpPr txBox="1"/>
          <p:nvPr/>
        </p:nvSpPr>
        <p:spPr>
          <a:xfrm>
            <a:off x="1486899" y="3420862"/>
            <a:ext cx="1475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C53CAD-8585-449F-ABCE-118EA9CEAF2F}"/>
              </a:ext>
            </a:extLst>
          </p:cNvPr>
          <p:cNvSpPr txBox="1"/>
          <p:nvPr/>
        </p:nvSpPr>
        <p:spPr>
          <a:xfrm>
            <a:off x="1486898" y="4170338"/>
            <a:ext cx="1469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515912-DD85-4F9D-B1D7-2CE51C09D11D}"/>
              </a:ext>
            </a:extLst>
          </p:cNvPr>
          <p:cNvSpPr txBox="1"/>
          <p:nvPr/>
        </p:nvSpPr>
        <p:spPr>
          <a:xfrm>
            <a:off x="120525" y="2811186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SUBCOMPONENTS (R4+)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06085E-756B-4CEA-AF9E-582114C96070}"/>
              </a:ext>
            </a:extLst>
          </p:cNvPr>
          <p:cNvSpPr txBox="1"/>
          <p:nvPr/>
        </p:nvSpPr>
        <p:spPr>
          <a:xfrm>
            <a:off x="64437" y="668419"/>
            <a:ext cx="191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DRIVE PARTITIONS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97EED1-DBAD-4D75-84E9-4ABAD39FE9F9}"/>
              </a:ext>
            </a:extLst>
          </p:cNvPr>
          <p:cNvSpPr txBox="1"/>
          <p:nvPr/>
        </p:nvSpPr>
        <p:spPr>
          <a:xfrm>
            <a:off x="942416" y="1659312"/>
            <a:ext cx="1509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Partition1 (Active)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FCBE23-72E7-42A3-8EA1-9A9E0557F6A6}"/>
              </a:ext>
            </a:extLst>
          </p:cNvPr>
          <p:cNvSpPr txBox="1"/>
          <p:nvPr/>
        </p:nvSpPr>
        <p:spPr>
          <a:xfrm>
            <a:off x="929325" y="2325950"/>
            <a:ext cx="1631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Partition2 (Inactive)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EED60D-C9DF-4BE4-B07B-CCB0209DCC2C}"/>
              </a:ext>
            </a:extLst>
          </p:cNvPr>
          <p:cNvSpPr txBox="1"/>
          <p:nvPr/>
        </p:nvSpPr>
        <p:spPr>
          <a:xfrm>
            <a:off x="1145615" y="3757965"/>
            <a:ext cx="151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Sub-Component-1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4246CB-3560-4E9C-9C17-EAF73F0A9736}"/>
              </a:ext>
            </a:extLst>
          </p:cNvPr>
          <p:cNvSpPr txBox="1"/>
          <p:nvPr/>
        </p:nvSpPr>
        <p:spPr>
          <a:xfrm>
            <a:off x="1132524" y="4462703"/>
            <a:ext cx="1516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Sub-Component-2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2304C99-C610-4F2E-9600-66CDEA26A2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796" y="2455058"/>
            <a:ext cx="682111" cy="2895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236C32C-E90F-4D8A-8B62-AC4609196F8E}"/>
              </a:ext>
            </a:extLst>
          </p:cNvPr>
          <p:cNvSpPr txBox="1"/>
          <p:nvPr/>
        </p:nvSpPr>
        <p:spPr>
          <a:xfrm>
            <a:off x="6124132" y="1941520"/>
            <a:ext cx="5087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PNF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A04A5C-328A-4FCB-9EBC-3AAEB4DC3A75}"/>
              </a:ext>
            </a:extLst>
          </p:cNvPr>
          <p:cNvSpPr/>
          <p:nvPr/>
        </p:nvSpPr>
        <p:spPr>
          <a:xfrm>
            <a:off x="5873444" y="1763961"/>
            <a:ext cx="3263136" cy="2738482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194F728-6D02-4C17-944C-D68B5E34FB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6838943" y="2138364"/>
            <a:ext cx="456492" cy="5225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4715FEF-AACC-41F1-92B4-96D32A4B92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6848468" y="2961622"/>
            <a:ext cx="456492" cy="52251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4EAA75-024C-4BD9-BA55-4BA22DC64B68}"/>
              </a:ext>
            </a:extLst>
          </p:cNvPr>
          <p:cNvSpPr txBox="1"/>
          <p:nvPr/>
        </p:nvSpPr>
        <p:spPr>
          <a:xfrm>
            <a:off x="7295435" y="2192364"/>
            <a:ext cx="1714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LTE2018-09A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38E472-DE43-4D30-A037-0B77021D37A3}"/>
              </a:ext>
            </a:extLst>
          </p:cNvPr>
          <p:cNvSpPr txBox="1"/>
          <p:nvPr/>
        </p:nvSpPr>
        <p:spPr>
          <a:xfrm>
            <a:off x="7304959" y="2992705"/>
            <a:ext cx="1469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A6975E-1EE0-459D-AC00-54F56568F058}"/>
              </a:ext>
            </a:extLst>
          </p:cNvPr>
          <p:cNvSpPr txBox="1"/>
          <p:nvPr/>
        </p:nvSpPr>
        <p:spPr>
          <a:xfrm>
            <a:off x="5964885" y="1041472"/>
            <a:ext cx="2952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TANDEM CHASSIS CONFIGURATIONS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9151A8-E4C9-46D2-AB1C-35AEF22A8859}"/>
              </a:ext>
            </a:extLst>
          </p:cNvPr>
          <p:cNvSpPr txBox="1"/>
          <p:nvPr/>
        </p:nvSpPr>
        <p:spPr>
          <a:xfrm>
            <a:off x="6750952" y="2558881"/>
            <a:ext cx="1416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Sub-Frame DU#1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F2FA9D-EDBD-4674-A017-B91D4B5F38D2}"/>
              </a:ext>
            </a:extLst>
          </p:cNvPr>
          <p:cNvSpPr txBox="1"/>
          <p:nvPr/>
        </p:nvSpPr>
        <p:spPr>
          <a:xfrm>
            <a:off x="6747386" y="3421734"/>
            <a:ext cx="1416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Sub-Frame DU#2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5981257-4F2D-46A6-A6D7-C0F8A42549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300" y="3095959"/>
            <a:ext cx="682111" cy="289500"/>
          </a:xfrm>
          <a:prstGeom prst="rect">
            <a:avLst/>
          </a:prstGeom>
        </p:spPr>
      </p:pic>
      <p:sp>
        <p:nvSpPr>
          <p:cNvPr id="33" name="Rounded Rectangle 27">
            <a:extLst>
              <a:ext uri="{FF2B5EF4-FFF2-40B4-BE49-F238E27FC236}">
                <a16:creationId xmlns:a16="http://schemas.microsoft.com/office/drawing/2014/main" id="{6CFF4C56-BEE8-496D-B1D0-EBAA16432277}"/>
              </a:ext>
            </a:extLst>
          </p:cNvPr>
          <p:cNvSpPr/>
          <p:nvPr/>
        </p:nvSpPr>
        <p:spPr>
          <a:xfrm>
            <a:off x="6078888" y="3385459"/>
            <a:ext cx="573805" cy="188641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67F250-0B28-4981-B7DC-2C8419770D2F}"/>
              </a:ext>
            </a:extLst>
          </p:cNvPr>
          <p:cNvSpPr/>
          <p:nvPr/>
        </p:nvSpPr>
        <p:spPr>
          <a:xfrm>
            <a:off x="3374545" y="1574499"/>
            <a:ext cx="2437172" cy="1162058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86666B-A273-4F28-A107-DB00020C3ADC}"/>
              </a:ext>
            </a:extLst>
          </p:cNvPr>
          <p:cNvSpPr/>
          <p:nvPr/>
        </p:nvSpPr>
        <p:spPr>
          <a:xfrm>
            <a:off x="3376813" y="2955441"/>
            <a:ext cx="2437172" cy="1162058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6BD1BB-1C6D-4082-BF48-6771C1A4C8DA}"/>
              </a:ext>
            </a:extLst>
          </p:cNvPr>
          <p:cNvSpPr txBox="1"/>
          <p:nvPr/>
        </p:nvSpPr>
        <p:spPr>
          <a:xfrm>
            <a:off x="3330257" y="887987"/>
            <a:ext cx="2932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MULTI-PNF </a:t>
            </a:r>
          </a:p>
          <a:p>
            <a:r>
              <a:rPr lang="en-US" dirty="0"/>
              <a:t>DAISY CHAIN CONFIG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972C5DF-1EC5-4292-B33E-542A668B92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755" y="1663325"/>
            <a:ext cx="920856" cy="39082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E8CF1D0-F70A-4361-9D85-22F1886490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094" y="2992691"/>
            <a:ext cx="920856" cy="390828"/>
          </a:xfrm>
          <a:prstGeom prst="rect">
            <a:avLst/>
          </a:prstGeom>
        </p:spPr>
      </p:pic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50A471CA-D725-4B4C-A067-887979970F4A}"/>
              </a:ext>
            </a:extLst>
          </p:cNvPr>
          <p:cNvSpPr/>
          <p:nvPr/>
        </p:nvSpPr>
        <p:spPr>
          <a:xfrm>
            <a:off x="6060327" y="2744558"/>
            <a:ext cx="573805" cy="188641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40" name="Rounded Rectangle 27">
            <a:extLst>
              <a:ext uri="{FF2B5EF4-FFF2-40B4-BE49-F238E27FC236}">
                <a16:creationId xmlns:a16="http://schemas.microsoft.com/office/drawing/2014/main" id="{66D942B5-6A3D-435E-B184-90D53E5F59D0}"/>
              </a:ext>
            </a:extLst>
          </p:cNvPr>
          <p:cNvSpPr/>
          <p:nvPr/>
        </p:nvSpPr>
        <p:spPr>
          <a:xfrm>
            <a:off x="3606915" y="2106733"/>
            <a:ext cx="827260" cy="47018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id="{D0234FB4-9E04-4FFB-94B9-9230C98ABEC7}"/>
              </a:ext>
            </a:extLst>
          </p:cNvPr>
          <p:cNvSpPr/>
          <p:nvPr/>
        </p:nvSpPr>
        <p:spPr>
          <a:xfrm>
            <a:off x="3606915" y="3460869"/>
            <a:ext cx="827260" cy="47018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8A97A8C-A8B0-40DA-AD7F-A0604439BE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4454260" y="1718249"/>
            <a:ext cx="456492" cy="52251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A22A143-EE2D-4708-A65F-C22D80490B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4573821" y="1884552"/>
            <a:ext cx="456492" cy="52251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7F75A5A4-F95C-42FF-9C3B-E7F7307A7D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4478483" y="3033310"/>
            <a:ext cx="456492" cy="52251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8F41D91-EE4C-4D27-9728-6CD351F7B5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4598044" y="3199613"/>
            <a:ext cx="456492" cy="52251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CD48AA2-7694-4821-9DB9-9697EFBFDD4D}"/>
              </a:ext>
            </a:extLst>
          </p:cNvPr>
          <p:cNvSpPr txBox="1"/>
          <p:nvPr/>
        </p:nvSpPr>
        <p:spPr>
          <a:xfrm>
            <a:off x="6026796" y="2312661"/>
            <a:ext cx="6948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4G PNF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7BB758-F874-4F3C-A4DA-2DC2C4D9B509}"/>
              </a:ext>
            </a:extLst>
          </p:cNvPr>
          <p:cNvSpPr txBox="1"/>
          <p:nvPr/>
        </p:nvSpPr>
        <p:spPr>
          <a:xfrm>
            <a:off x="6078888" y="2944399"/>
            <a:ext cx="6427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5G PNF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54448D3-27EE-4F11-9DDE-F6756517BF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300" y="3711028"/>
            <a:ext cx="682111" cy="289500"/>
          </a:xfrm>
          <a:prstGeom prst="rect">
            <a:avLst/>
          </a:prstGeom>
        </p:spPr>
      </p:pic>
      <p:sp>
        <p:nvSpPr>
          <p:cNvPr id="49" name="Rounded Rectangle 27">
            <a:extLst>
              <a:ext uri="{FF2B5EF4-FFF2-40B4-BE49-F238E27FC236}">
                <a16:creationId xmlns:a16="http://schemas.microsoft.com/office/drawing/2014/main" id="{E52178F6-AF3D-4700-A251-97387E2CCC81}"/>
              </a:ext>
            </a:extLst>
          </p:cNvPr>
          <p:cNvSpPr/>
          <p:nvPr/>
        </p:nvSpPr>
        <p:spPr>
          <a:xfrm>
            <a:off x="6078888" y="4000528"/>
            <a:ext cx="573805" cy="188641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DU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449A07-F1CB-44C0-B4F9-5BB97FBB33B5}"/>
              </a:ext>
            </a:extLst>
          </p:cNvPr>
          <p:cNvSpPr txBox="1"/>
          <p:nvPr/>
        </p:nvSpPr>
        <p:spPr>
          <a:xfrm>
            <a:off x="6078888" y="3559468"/>
            <a:ext cx="6427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000CC"/>
                </a:solidFill>
              </a:rPr>
              <a:t>5G PNF</a:t>
            </a:r>
          </a:p>
        </p:txBody>
      </p:sp>
      <p:sp>
        <p:nvSpPr>
          <p:cNvPr id="51" name="Cube 50">
            <a:extLst>
              <a:ext uri="{FF2B5EF4-FFF2-40B4-BE49-F238E27FC236}">
                <a16:creationId xmlns:a16="http://schemas.microsoft.com/office/drawing/2014/main" id="{A7C28FED-B683-4F3B-AB58-25E0752DE313}"/>
              </a:ext>
            </a:extLst>
          </p:cNvPr>
          <p:cNvSpPr/>
          <p:nvPr/>
        </p:nvSpPr>
        <p:spPr>
          <a:xfrm>
            <a:off x="6014032" y="2172485"/>
            <a:ext cx="772976" cy="2166195"/>
          </a:xfrm>
          <a:prstGeom prst="cube">
            <a:avLst>
              <a:gd name="adj" fmla="val 1390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F8D0B17-100D-4AE6-BFAB-2A41BFB42C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3183" r="9028" b="1565"/>
          <a:stretch/>
        </p:blipFill>
        <p:spPr>
          <a:xfrm>
            <a:off x="6848468" y="3729230"/>
            <a:ext cx="456492" cy="52251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E0D8449-1D28-44F0-8E9D-F66E191B9B97}"/>
              </a:ext>
            </a:extLst>
          </p:cNvPr>
          <p:cNvSpPr txBox="1"/>
          <p:nvPr/>
        </p:nvSpPr>
        <p:spPr>
          <a:xfrm>
            <a:off x="7304959" y="3760313"/>
            <a:ext cx="1469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Version 2018-09B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D82A44A-60EE-499A-8305-EC7700BF1242}"/>
              </a:ext>
            </a:extLst>
          </p:cNvPr>
          <p:cNvSpPr txBox="1"/>
          <p:nvPr/>
        </p:nvSpPr>
        <p:spPr>
          <a:xfrm>
            <a:off x="6747386" y="4189342"/>
            <a:ext cx="1416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Sub-Frame DU#2</a:t>
            </a:r>
          </a:p>
        </p:txBody>
      </p:sp>
      <p:sp>
        <p:nvSpPr>
          <p:cNvPr id="55" name="Cube 54">
            <a:extLst>
              <a:ext uri="{FF2B5EF4-FFF2-40B4-BE49-F238E27FC236}">
                <a16:creationId xmlns:a16="http://schemas.microsoft.com/office/drawing/2014/main" id="{BE5EB433-CDE3-4747-833B-E54B9509FE80}"/>
              </a:ext>
            </a:extLst>
          </p:cNvPr>
          <p:cNvSpPr/>
          <p:nvPr/>
        </p:nvSpPr>
        <p:spPr>
          <a:xfrm>
            <a:off x="263265" y="3713399"/>
            <a:ext cx="306706" cy="1759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ube 55">
            <a:extLst>
              <a:ext uri="{FF2B5EF4-FFF2-40B4-BE49-F238E27FC236}">
                <a16:creationId xmlns:a16="http://schemas.microsoft.com/office/drawing/2014/main" id="{87DE96DA-024A-4993-84E1-D4F585044F40}"/>
              </a:ext>
            </a:extLst>
          </p:cNvPr>
          <p:cNvSpPr/>
          <p:nvPr/>
        </p:nvSpPr>
        <p:spPr>
          <a:xfrm>
            <a:off x="614975" y="3715684"/>
            <a:ext cx="306706" cy="1759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33FC57A-6066-47BF-868E-4C124A7FA877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3974183" y="2054153"/>
            <a:ext cx="38339" cy="10251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CD9DF4F-FB72-424F-85C6-CCB85B9F3B54}"/>
              </a:ext>
            </a:extLst>
          </p:cNvPr>
          <p:cNvSpPr txBox="1"/>
          <p:nvPr/>
        </p:nvSpPr>
        <p:spPr>
          <a:xfrm>
            <a:off x="4939342" y="1948871"/>
            <a:ext cx="903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Version 2018-09A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8B19972-7EC3-475C-BC7A-2A4270308464}"/>
              </a:ext>
            </a:extLst>
          </p:cNvPr>
          <p:cNvSpPr txBox="1"/>
          <p:nvPr/>
        </p:nvSpPr>
        <p:spPr>
          <a:xfrm>
            <a:off x="4908497" y="3030510"/>
            <a:ext cx="903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Version 2018-09A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FE65ACE-1728-4F23-8E90-F8740AABFFF3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1A52C9F-792E-4AD9-A1BE-EFA37AFA466A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2E28C74-2270-4BB9-AE8F-3EA9C7A232BF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F1692A4-31E5-4ED3-BD99-25857B994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4" name="Shape 72">
              <a:extLst>
                <a:ext uri="{FF2B5EF4-FFF2-40B4-BE49-F238E27FC236}">
                  <a16:creationId xmlns:a16="http://schemas.microsoft.com/office/drawing/2014/main" id="{AE889BE0-4917-44F0-ACD7-E11FE8A330C2}"/>
                </a:ext>
              </a:extLst>
            </p:cNvPr>
            <p:cNvPicPr preferRelativeResize="0"/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2359CD41-66D5-4A39-867C-D3041DAFFEBB}"/>
              </a:ext>
            </a:extLst>
          </p:cNvPr>
          <p:cNvSpPr/>
          <p:nvPr/>
        </p:nvSpPr>
        <p:spPr>
          <a:xfrm>
            <a:off x="241729" y="-2880"/>
            <a:ext cx="3533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Configurations</a:t>
            </a:r>
            <a:endParaRPr lang="en-US" sz="3200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310083AD-9B43-4D44-B85F-972E1E614C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203" y="3893770"/>
            <a:ext cx="306706" cy="24756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EA35A84F-2F2C-4B49-83BE-AB217F3D5C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625" y="3911055"/>
            <a:ext cx="306706" cy="247565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B183A379-DAD4-4C0E-9430-5544275CC473}"/>
              </a:ext>
            </a:extLst>
          </p:cNvPr>
          <p:cNvSpPr txBox="1"/>
          <p:nvPr/>
        </p:nvSpPr>
        <p:spPr>
          <a:xfrm>
            <a:off x="120101" y="4166420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Sub-component</a:t>
            </a:r>
          </a:p>
          <a:p>
            <a:r>
              <a:rPr lang="en-US" sz="700" dirty="0"/>
              <a:t>(e.g. Circuit Pack)</a:t>
            </a:r>
          </a:p>
        </p:txBody>
      </p:sp>
    </p:spTree>
    <p:extLst>
      <p:ext uri="{BB962C8B-B14F-4D97-AF65-F5344CB8AC3E}">
        <p14:creationId xmlns:p14="http://schemas.microsoft.com/office/powerpoint/2010/main" val="208777704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ETSI (SOL 001, SOL 004, SOL005, SOL 007)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34659F0-9ACD-466A-918A-B3EE2456DA05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pic>
        <p:nvPicPr>
          <p:cNvPr id="12" name="Picture 6" descr="C:\Users\cheung\AppData\Local\Temp\SNAGHTML225242ed.PNG">
            <a:extLst>
              <a:ext uri="{FF2B5EF4-FFF2-40B4-BE49-F238E27FC236}">
                <a16:creationId xmlns:a16="http://schemas.microsoft.com/office/drawing/2014/main" id="{36C4DC2C-7D50-4E7F-B970-6E33A9FFC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2960843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0055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EE3EA74-9100-4941-82B9-9F751A7E8390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E88F132-CCEC-4A6E-9A3D-5BF1BA05A9EF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5F8A6E6-CC07-4D71-BFB6-ECB84F011C1B}"/>
                </a:ext>
              </a:extLst>
            </p:cNvPr>
            <p:cNvSpPr txBox="1"/>
            <p:nvPr/>
          </p:nvSpPr>
          <p:spPr>
            <a:xfrm>
              <a:off x="2939328" y="-13353"/>
              <a:ext cx="32447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ETSI SOL Standards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A91C23-9AAB-4238-B9BB-097EEEFE87A3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1E7B9E3-6549-4D2C-9A74-D50DD2252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12" y="790130"/>
            <a:ext cx="8913511" cy="574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456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2">
            <a:extLst>
              <a:ext uri="{FF2B5EF4-FFF2-40B4-BE49-F238E27FC236}">
                <a16:creationId xmlns:a16="http://schemas.microsoft.com/office/drawing/2014/main" id="{EA0F7F52-0667-4478-8BC1-978AE4878E22}"/>
              </a:ext>
            </a:extLst>
          </p:cNvPr>
          <p:cNvSpPr/>
          <p:nvPr/>
        </p:nvSpPr>
        <p:spPr>
          <a:xfrm>
            <a:off x="2752947" y="1619169"/>
            <a:ext cx="5769048" cy="16080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142474-46AC-4489-B0A8-DFDA63A56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276" y="1906315"/>
            <a:ext cx="2146400" cy="458793"/>
          </a:xfrm>
          <a:prstGeom prst="rect">
            <a:avLst/>
          </a:prstGeom>
        </p:spPr>
      </p:pic>
      <p:sp>
        <p:nvSpPr>
          <p:cNvPr id="6" name="Rounded Rectangle 24">
            <a:extLst>
              <a:ext uri="{FF2B5EF4-FFF2-40B4-BE49-F238E27FC236}">
                <a16:creationId xmlns:a16="http://schemas.microsoft.com/office/drawing/2014/main" id="{363C90BA-C27A-4E5B-A77F-461D07186092}"/>
              </a:ext>
            </a:extLst>
          </p:cNvPr>
          <p:cNvSpPr/>
          <p:nvPr/>
        </p:nvSpPr>
        <p:spPr>
          <a:xfrm>
            <a:off x="5108130" y="2553923"/>
            <a:ext cx="1835871" cy="509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SO</a:t>
            </a:r>
          </a:p>
        </p:txBody>
      </p:sp>
      <p:cxnSp>
        <p:nvCxnSpPr>
          <p:cNvPr id="7" name="Elbow Connector 110">
            <a:extLst>
              <a:ext uri="{FF2B5EF4-FFF2-40B4-BE49-F238E27FC236}">
                <a16:creationId xmlns:a16="http://schemas.microsoft.com/office/drawing/2014/main" id="{8DA35F6A-A388-A648-8799-03ED58F079EB}"/>
              </a:ext>
            </a:extLst>
          </p:cNvPr>
          <p:cNvCxnSpPr>
            <a:cxnSpLocks/>
            <a:stCxn id="35" idx="2"/>
            <a:endCxn id="22" idx="3"/>
          </p:cNvCxnSpPr>
          <p:nvPr/>
        </p:nvCxnSpPr>
        <p:spPr>
          <a:xfrm rot="5400000">
            <a:off x="5871792" y="2900757"/>
            <a:ext cx="1567433" cy="210406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91EC4FB4-9285-4355-ACCB-DC59B7EEE42E}"/>
              </a:ext>
            </a:extLst>
          </p:cNvPr>
          <p:cNvSpPr/>
          <p:nvPr/>
        </p:nvSpPr>
        <p:spPr>
          <a:xfrm>
            <a:off x="5601191" y="3644147"/>
            <a:ext cx="1586264" cy="428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Legacy NFV-O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3658BF0A-A4DA-411C-9713-EEC332EA3C3B}"/>
              </a:ext>
            </a:extLst>
          </p:cNvPr>
          <p:cNvSpPr txBox="1"/>
          <p:nvPr/>
        </p:nvSpPr>
        <p:spPr>
          <a:xfrm>
            <a:off x="6530447" y="3976713"/>
            <a:ext cx="77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SOL003</a:t>
            </a:r>
            <a:r>
              <a:rPr lang="en-US" dirty="0"/>
              <a:t> </a:t>
            </a:r>
          </a:p>
        </p:txBody>
      </p:sp>
      <p:sp>
        <p:nvSpPr>
          <p:cNvPr id="10" name="Rounded Rectangle 29">
            <a:extLst>
              <a:ext uri="{FF2B5EF4-FFF2-40B4-BE49-F238E27FC236}">
                <a16:creationId xmlns:a16="http://schemas.microsoft.com/office/drawing/2014/main" id="{6B6490E2-2E2C-4243-A052-AC6179F3DF27}"/>
              </a:ext>
            </a:extLst>
          </p:cNvPr>
          <p:cNvSpPr/>
          <p:nvPr/>
        </p:nvSpPr>
        <p:spPr>
          <a:xfrm>
            <a:off x="5819295" y="4256548"/>
            <a:ext cx="1150057" cy="428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VNFM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09FD69-1110-4F4A-BE8C-0BA9DDED35D5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6026066" y="3063209"/>
            <a:ext cx="368257" cy="580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FD601C-4941-499E-A2FB-DC44AD09B7D0}"/>
              </a:ext>
            </a:extLst>
          </p:cNvPr>
          <p:cNvCxnSpPr>
            <a:endCxn id="10" idx="0"/>
          </p:cNvCxnSpPr>
          <p:nvPr/>
        </p:nvCxnSpPr>
        <p:spPr>
          <a:xfrm>
            <a:off x="6394323" y="3822506"/>
            <a:ext cx="1" cy="434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34">
            <a:extLst>
              <a:ext uri="{FF2B5EF4-FFF2-40B4-BE49-F238E27FC236}">
                <a16:creationId xmlns:a16="http://schemas.microsoft.com/office/drawing/2014/main" id="{25F0E6FF-346D-4B9E-A489-7974E1D68D11}"/>
              </a:ext>
            </a:extLst>
          </p:cNvPr>
          <p:cNvSpPr txBox="1"/>
          <p:nvPr/>
        </p:nvSpPr>
        <p:spPr>
          <a:xfrm>
            <a:off x="6304461" y="3187752"/>
            <a:ext cx="76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SOL005</a:t>
            </a:r>
            <a:r>
              <a:rPr lang="en-US" dirty="0"/>
              <a:t> </a:t>
            </a:r>
          </a:p>
        </p:txBody>
      </p:sp>
      <p:sp>
        <p:nvSpPr>
          <p:cNvPr id="14" name="Rounded Rectangle 39">
            <a:extLst>
              <a:ext uri="{FF2B5EF4-FFF2-40B4-BE49-F238E27FC236}">
                <a16:creationId xmlns:a16="http://schemas.microsoft.com/office/drawing/2014/main" id="{F81CEA93-513F-A74F-AC90-82D9468332B8}"/>
              </a:ext>
            </a:extLst>
          </p:cNvPr>
          <p:cNvSpPr/>
          <p:nvPr/>
        </p:nvSpPr>
        <p:spPr>
          <a:xfrm>
            <a:off x="3670360" y="2528743"/>
            <a:ext cx="1195619" cy="509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SDC</a:t>
            </a:r>
          </a:p>
        </p:txBody>
      </p:sp>
      <p:sp>
        <p:nvSpPr>
          <p:cNvPr id="15" name="TextBox 40">
            <a:extLst>
              <a:ext uri="{FF2B5EF4-FFF2-40B4-BE49-F238E27FC236}">
                <a16:creationId xmlns:a16="http://schemas.microsoft.com/office/drawing/2014/main" id="{1397F159-1584-584B-9BC1-43882D3C91D7}"/>
              </a:ext>
            </a:extLst>
          </p:cNvPr>
          <p:cNvSpPr txBox="1"/>
          <p:nvPr/>
        </p:nvSpPr>
        <p:spPr>
          <a:xfrm>
            <a:off x="622004" y="2134838"/>
            <a:ext cx="2049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SOL004 CSAR</a:t>
            </a:r>
          </a:p>
          <a:p>
            <a:r>
              <a:rPr lang="en-US" sz="1600" dirty="0"/>
              <a:t>SOL001 VNF-D &amp; NS-D </a:t>
            </a:r>
          </a:p>
        </p:txBody>
      </p:sp>
      <p:sp>
        <p:nvSpPr>
          <p:cNvPr id="16" name="Rounded Rectangle 41">
            <a:extLst>
              <a:ext uri="{FF2B5EF4-FFF2-40B4-BE49-F238E27FC236}">
                <a16:creationId xmlns:a16="http://schemas.microsoft.com/office/drawing/2014/main" id="{03F274F0-8EFB-854E-BB2C-48B9FAE98ED8}"/>
              </a:ext>
            </a:extLst>
          </p:cNvPr>
          <p:cNvSpPr/>
          <p:nvPr/>
        </p:nvSpPr>
        <p:spPr>
          <a:xfrm rot="16200000">
            <a:off x="2405323" y="2183838"/>
            <a:ext cx="1475847" cy="509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Onboarding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DED385-1DE6-9348-9882-E6011A12C7D7}"/>
              </a:ext>
            </a:extLst>
          </p:cNvPr>
          <p:cNvCxnSpPr>
            <a:cxnSpLocks/>
            <a:stCxn id="15" idx="3"/>
            <a:endCxn id="16" idx="0"/>
          </p:cNvCxnSpPr>
          <p:nvPr/>
        </p:nvCxnSpPr>
        <p:spPr>
          <a:xfrm>
            <a:off x="2671956" y="2427226"/>
            <a:ext cx="216648" cy="11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E044AF-E05E-814D-A594-339102DA6BF1}"/>
              </a:ext>
            </a:extLst>
          </p:cNvPr>
          <p:cNvCxnSpPr>
            <a:cxnSpLocks/>
            <a:stCxn id="16" idx="2"/>
            <a:endCxn id="14" idx="1"/>
          </p:cNvCxnSpPr>
          <p:nvPr/>
        </p:nvCxnSpPr>
        <p:spPr>
          <a:xfrm>
            <a:off x="3397890" y="2438481"/>
            <a:ext cx="272470" cy="344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5EB666-41C6-3847-A3AC-8427164A3C23}"/>
              </a:ext>
            </a:extLst>
          </p:cNvPr>
          <p:cNvCxnSpPr>
            <a:cxnSpLocks/>
            <a:stCxn id="14" idx="3"/>
            <a:endCxn id="6" idx="1"/>
          </p:cNvCxnSpPr>
          <p:nvPr/>
        </p:nvCxnSpPr>
        <p:spPr>
          <a:xfrm>
            <a:off x="4865979" y="2783386"/>
            <a:ext cx="242151" cy="25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2">
            <a:extLst>
              <a:ext uri="{FF2B5EF4-FFF2-40B4-BE49-F238E27FC236}">
                <a16:creationId xmlns:a16="http://schemas.microsoft.com/office/drawing/2014/main" id="{EC503665-AE2B-7F45-8A6E-717A472140DA}"/>
              </a:ext>
            </a:extLst>
          </p:cNvPr>
          <p:cNvSpPr txBox="1"/>
          <p:nvPr/>
        </p:nvSpPr>
        <p:spPr>
          <a:xfrm>
            <a:off x="5531300" y="3157950"/>
            <a:ext cx="779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SOL001</a:t>
            </a:r>
          </a:p>
          <a:p>
            <a:r>
              <a:rPr lang="en-US" sz="1400" dirty="0"/>
              <a:t>NS-D </a:t>
            </a:r>
          </a:p>
        </p:txBody>
      </p:sp>
      <p:sp>
        <p:nvSpPr>
          <p:cNvPr id="21" name="Rounded Rectangle 53">
            <a:extLst>
              <a:ext uri="{FF2B5EF4-FFF2-40B4-BE49-F238E27FC236}">
                <a16:creationId xmlns:a16="http://schemas.microsoft.com/office/drawing/2014/main" id="{7D937847-3AED-B54E-AF15-3A8136516FBA}"/>
              </a:ext>
            </a:extLst>
          </p:cNvPr>
          <p:cNvSpPr/>
          <p:nvPr/>
        </p:nvSpPr>
        <p:spPr>
          <a:xfrm>
            <a:off x="5120060" y="2732486"/>
            <a:ext cx="674628" cy="2904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NFVO</a:t>
            </a:r>
          </a:p>
        </p:txBody>
      </p:sp>
      <p:sp>
        <p:nvSpPr>
          <p:cNvPr id="22" name="Rounded Rectangle 60">
            <a:extLst>
              <a:ext uri="{FF2B5EF4-FFF2-40B4-BE49-F238E27FC236}">
                <a16:creationId xmlns:a16="http://schemas.microsoft.com/office/drawing/2014/main" id="{3A119A85-C559-1843-8240-59F9C38DDAE3}"/>
              </a:ext>
            </a:extLst>
          </p:cNvPr>
          <p:cNvSpPr/>
          <p:nvPr/>
        </p:nvSpPr>
        <p:spPr>
          <a:xfrm>
            <a:off x="4453419" y="4522373"/>
            <a:ext cx="1150057" cy="428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VNFM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206392-7589-284C-8D77-D74579A15C92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flipH="1">
            <a:off x="5028448" y="3022975"/>
            <a:ext cx="428926" cy="1499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63">
            <a:extLst>
              <a:ext uri="{FF2B5EF4-FFF2-40B4-BE49-F238E27FC236}">
                <a16:creationId xmlns:a16="http://schemas.microsoft.com/office/drawing/2014/main" id="{E54B679A-1F2D-0F43-8403-C3AE05961EAE}"/>
              </a:ext>
            </a:extLst>
          </p:cNvPr>
          <p:cNvSpPr txBox="1"/>
          <p:nvPr/>
        </p:nvSpPr>
        <p:spPr>
          <a:xfrm>
            <a:off x="4364246" y="3618421"/>
            <a:ext cx="9469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SOL003 &amp; SOL001</a:t>
            </a:r>
          </a:p>
          <a:p>
            <a:r>
              <a:rPr lang="en-US" sz="1400" dirty="0"/>
              <a:t>VNF-D </a:t>
            </a:r>
          </a:p>
        </p:txBody>
      </p:sp>
      <p:sp>
        <p:nvSpPr>
          <p:cNvPr id="25" name="Rounded Rectangle 67">
            <a:extLst>
              <a:ext uri="{FF2B5EF4-FFF2-40B4-BE49-F238E27FC236}">
                <a16:creationId xmlns:a16="http://schemas.microsoft.com/office/drawing/2014/main" id="{840DA7C7-0231-3C4A-8791-BAFF75028A39}"/>
              </a:ext>
            </a:extLst>
          </p:cNvPr>
          <p:cNvSpPr/>
          <p:nvPr/>
        </p:nvSpPr>
        <p:spPr>
          <a:xfrm>
            <a:off x="3779869" y="5153244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26" name="Rounded Rectangle 69">
            <a:extLst>
              <a:ext uri="{FF2B5EF4-FFF2-40B4-BE49-F238E27FC236}">
                <a16:creationId xmlns:a16="http://schemas.microsoft.com/office/drawing/2014/main" id="{071CBB34-B7B1-0D40-B5FB-152C90FA86F8}"/>
              </a:ext>
            </a:extLst>
          </p:cNvPr>
          <p:cNvSpPr/>
          <p:nvPr/>
        </p:nvSpPr>
        <p:spPr>
          <a:xfrm>
            <a:off x="3932269" y="5305644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27" name="Rounded Rectangle 71">
            <a:extLst>
              <a:ext uri="{FF2B5EF4-FFF2-40B4-BE49-F238E27FC236}">
                <a16:creationId xmlns:a16="http://schemas.microsoft.com/office/drawing/2014/main" id="{6E08F471-6F09-A543-BB16-C3309FD28B12}"/>
              </a:ext>
            </a:extLst>
          </p:cNvPr>
          <p:cNvSpPr/>
          <p:nvPr/>
        </p:nvSpPr>
        <p:spPr>
          <a:xfrm>
            <a:off x="4084669" y="5458044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28" name="Rounded Rectangle 72">
            <a:extLst>
              <a:ext uri="{FF2B5EF4-FFF2-40B4-BE49-F238E27FC236}">
                <a16:creationId xmlns:a16="http://schemas.microsoft.com/office/drawing/2014/main" id="{6B67FB59-E8EB-DC43-B6BC-8343A6F90F2F}"/>
              </a:ext>
            </a:extLst>
          </p:cNvPr>
          <p:cNvSpPr/>
          <p:nvPr/>
        </p:nvSpPr>
        <p:spPr>
          <a:xfrm>
            <a:off x="4237069" y="5610444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29" name="Rounded Rectangle 73">
            <a:extLst>
              <a:ext uri="{FF2B5EF4-FFF2-40B4-BE49-F238E27FC236}">
                <a16:creationId xmlns:a16="http://schemas.microsoft.com/office/drawing/2014/main" id="{C03979B4-7595-9941-B062-F4D61D678BF6}"/>
              </a:ext>
            </a:extLst>
          </p:cNvPr>
          <p:cNvSpPr/>
          <p:nvPr/>
        </p:nvSpPr>
        <p:spPr>
          <a:xfrm>
            <a:off x="4389469" y="5762844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0" name="Rounded Rectangle 74">
            <a:extLst>
              <a:ext uri="{FF2B5EF4-FFF2-40B4-BE49-F238E27FC236}">
                <a16:creationId xmlns:a16="http://schemas.microsoft.com/office/drawing/2014/main" id="{E6D9F245-DB71-0049-8C1B-16C1F214FB62}"/>
              </a:ext>
            </a:extLst>
          </p:cNvPr>
          <p:cNvSpPr/>
          <p:nvPr/>
        </p:nvSpPr>
        <p:spPr>
          <a:xfrm>
            <a:off x="5642287" y="4982988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1" name="Rounded Rectangle 75">
            <a:extLst>
              <a:ext uri="{FF2B5EF4-FFF2-40B4-BE49-F238E27FC236}">
                <a16:creationId xmlns:a16="http://schemas.microsoft.com/office/drawing/2014/main" id="{CAFCACDC-3E48-D34A-895A-67B3DBCB8609}"/>
              </a:ext>
            </a:extLst>
          </p:cNvPr>
          <p:cNvSpPr/>
          <p:nvPr/>
        </p:nvSpPr>
        <p:spPr>
          <a:xfrm>
            <a:off x="5794687" y="5135388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2" name="Rounded Rectangle 76">
            <a:extLst>
              <a:ext uri="{FF2B5EF4-FFF2-40B4-BE49-F238E27FC236}">
                <a16:creationId xmlns:a16="http://schemas.microsoft.com/office/drawing/2014/main" id="{1D95E0E4-3624-DD45-BEF9-1C27336FCDB0}"/>
              </a:ext>
            </a:extLst>
          </p:cNvPr>
          <p:cNvSpPr/>
          <p:nvPr/>
        </p:nvSpPr>
        <p:spPr>
          <a:xfrm>
            <a:off x="5947087" y="5287788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3" name="Rounded Rectangle 77">
            <a:extLst>
              <a:ext uri="{FF2B5EF4-FFF2-40B4-BE49-F238E27FC236}">
                <a16:creationId xmlns:a16="http://schemas.microsoft.com/office/drawing/2014/main" id="{52CDABD1-59F7-6849-8EDA-7082E3E47F5B}"/>
              </a:ext>
            </a:extLst>
          </p:cNvPr>
          <p:cNvSpPr/>
          <p:nvPr/>
        </p:nvSpPr>
        <p:spPr>
          <a:xfrm>
            <a:off x="6099487" y="5440188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4" name="Rounded Rectangle 78">
            <a:extLst>
              <a:ext uri="{FF2B5EF4-FFF2-40B4-BE49-F238E27FC236}">
                <a16:creationId xmlns:a16="http://schemas.microsoft.com/office/drawing/2014/main" id="{6ED20E5E-DC96-5A4B-B9CD-F0ADDEAF3BA2}"/>
              </a:ext>
            </a:extLst>
          </p:cNvPr>
          <p:cNvSpPr/>
          <p:nvPr/>
        </p:nvSpPr>
        <p:spPr>
          <a:xfrm>
            <a:off x="6251887" y="5592588"/>
            <a:ext cx="520997" cy="332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VNF</a:t>
            </a:r>
            <a:endParaRPr lang="en-US" dirty="0"/>
          </a:p>
        </p:txBody>
      </p:sp>
      <p:sp>
        <p:nvSpPr>
          <p:cNvPr id="35" name="Rounded Rectangle 80">
            <a:extLst>
              <a:ext uri="{FF2B5EF4-FFF2-40B4-BE49-F238E27FC236}">
                <a16:creationId xmlns:a16="http://schemas.microsoft.com/office/drawing/2014/main" id="{CF077B97-ECAA-A845-BFA0-15291B297A45}"/>
              </a:ext>
            </a:extLst>
          </p:cNvPr>
          <p:cNvSpPr/>
          <p:nvPr/>
        </p:nvSpPr>
        <p:spPr>
          <a:xfrm>
            <a:off x="7109729" y="2659786"/>
            <a:ext cx="1195619" cy="509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App-C / GNF-C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627E1A0-B49D-6847-B086-698726BBABF9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619836" y="4950636"/>
            <a:ext cx="408612" cy="798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4DE1F18-E530-0541-B558-819169D261EB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6359985" y="4684811"/>
            <a:ext cx="34339" cy="620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87">
            <a:extLst>
              <a:ext uri="{FF2B5EF4-FFF2-40B4-BE49-F238E27FC236}">
                <a16:creationId xmlns:a16="http://schemas.microsoft.com/office/drawing/2014/main" id="{E8D94FB5-1EC4-3044-AB0D-84DE9EED1812}"/>
              </a:ext>
            </a:extLst>
          </p:cNvPr>
          <p:cNvSpPr txBox="1"/>
          <p:nvPr/>
        </p:nvSpPr>
        <p:spPr>
          <a:xfrm>
            <a:off x="7639781" y="3416724"/>
            <a:ext cx="77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SOL002</a:t>
            </a:r>
            <a:r>
              <a:rPr lang="en-US" dirty="0"/>
              <a:t> </a:t>
            </a:r>
          </a:p>
        </p:txBody>
      </p:sp>
      <p:sp>
        <p:nvSpPr>
          <p:cNvPr id="39" name="TextBox 88">
            <a:extLst>
              <a:ext uri="{FF2B5EF4-FFF2-40B4-BE49-F238E27FC236}">
                <a16:creationId xmlns:a16="http://schemas.microsoft.com/office/drawing/2014/main" id="{3F8112FD-07C8-F146-9CD2-27FD0469D0BB}"/>
              </a:ext>
            </a:extLst>
          </p:cNvPr>
          <p:cNvSpPr txBox="1"/>
          <p:nvPr/>
        </p:nvSpPr>
        <p:spPr>
          <a:xfrm>
            <a:off x="4781525" y="5131012"/>
            <a:ext cx="77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SOL002</a:t>
            </a:r>
            <a:r>
              <a:rPr lang="en-US" dirty="0"/>
              <a:t> </a:t>
            </a:r>
          </a:p>
        </p:txBody>
      </p:sp>
      <p:sp>
        <p:nvSpPr>
          <p:cNvPr id="40" name="TextBox 89">
            <a:extLst>
              <a:ext uri="{FF2B5EF4-FFF2-40B4-BE49-F238E27FC236}">
                <a16:creationId xmlns:a16="http://schemas.microsoft.com/office/drawing/2014/main" id="{7153C8B0-A4E4-424E-8898-BB7E3DE5BDE7}"/>
              </a:ext>
            </a:extLst>
          </p:cNvPr>
          <p:cNvSpPr txBox="1"/>
          <p:nvPr/>
        </p:nvSpPr>
        <p:spPr>
          <a:xfrm>
            <a:off x="6367098" y="4887575"/>
            <a:ext cx="77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SOL002</a:t>
            </a:r>
            <a:r>
              <a:rPr lang="en-US" dirty="0"/>
              <a:t> </a:t>
            </a:r>
          </a:p>
        </p:txBody>
      </p:sp>
      <p:sp>
        <p:nvSpPr>
          <p:cNvPr id="41" name="Rounded Rectangle 95">
            <a:extLst>
              <a:ext uri="{FF2B5EF4-FFF2-40B4-BE49-F238E27FC236}">
                <a16:creationId xmlns:a16="http://schemas.microsoft.com/office/drawing/2014/main" id="{02C27032-9FDB-134C-96E0-2F547F410B67}"/>
              </a:ext>
            </a:extLst>
          </p:cNvPr>
          <p:cNvSpPr/>
          <p:nvPr/>
        </p:nvSpPr>
        <p:spPr>
          <a:xfrm>
            <a:off x="4924415" y="762643"/>
            <a:ext cx="1422523" cy="428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Legacy OSS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40BF52D-F29E-7B44-8FA8-D77813914D90}"/>
              </a:ext>
            </a:extLst>
          </p:cNvPr>
          <p:cNvCxnSpPr>
            <a:cxnSpLocks/>
            <a:stCxn id="41" idx="2"/>
            <a:endCxn id="4" idx="0"/>
          </p:cNvCxnSpPr>
          <p:nvPr/>
        </p:nvCxnSpPr>
        <p:spPr>
          <a:xfrm>
            <a:off x="5635677" y="1190906"/>
            <a:ext cx="1794" cy="428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03">
            <a:extLst>
              <a:ext uri="{FF2B5EF4-FFF2-40B4-BE49-F238E27FC236}">
                <a16:creationId xmlns:a16="http://schemas.microsoft.com/office/drawing/2014/main" id="{690552B5-50D7-B84F-A593-DA5036A09F37}"/>
              </a:ext>
            </a:extLst>
          </p:cNvPr>
          <p:cNvSpPr txBox="1"/>
          <p:nvPr/>
        </p:nvSpPr>
        <p:spPr>
          <a:xfrm>
            <a:off x="5757109" y="1225362"/>
            <a:ext cx="909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 005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4BD931-83F7-8242-A224-74347F21950C}"/>
              </a:ext>
            </a:extLst>
          </p:cNvPr>
          <p:cNvCxnSpPr/>
          <p:nvPr/>
        </p:nvCxnSpPr>
        <p:spPr>
          <a:xfrm>
            <a:off x="4924415" y="1619169"/>
            <a:ext cx="42211" cy="1608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BE48FE5-A761-684B-AA36-BBFF2CC593F4}"/>
              </a:ext>
            </a:extLst>
          </p:cNvPr>
          <p:cNvCxnSpPr>
            <a:cxnSpLocks/>
            <a:stCxn id="41" idx="2"/>
            <a:endCxn id="16" idx="3"/>
          </p:cNvCxnSpPr>
          <p:nvPr/>
        </p:nvCxnSpPr>
        <p:spPr>
          <a:xfrm flipH="1">
            <a:off x="3143246" y="1190906"/>
            <a:ext cx="2492431" cy="509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16">
            <a:extLst>
              <a:ext uri="{FF2B5EF4-FFF2-40B4-BE49-F238E27FC236}">
                <a16:creationId xmlns:a16="http://schemas.microsoft.com/office/drawing/2014/main" id="{DAA05A75-FB5E-8C4B-9B46-65534AE5B973}"/>
              </a:ext>
            </a:extLst>
          </p:cNvPr>
          <p:cNvSpPr txBox="1"/>
          <p:nvPr/>
        </p:nvSpPr>
        <p:spPr>
          <a:xfrm>
            <a:off x="3638926" y="1144777"/>
            <a:ext cx="1133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SOL001 NS-D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1D2715B-EA98-4EE8-A1AE-1F797CDBF759}"/>
              </a:ext>
            </a:extLst>
          </p:cNvPr>
          <p:cNvGrpSpPr/>
          <p:nvPr/>
        </p:nvGrpSpPr>
        <p:grpSpPr>
          <a:xfrm>
            <a:off x="-5269" y="-13353"/>
            <a:ext cx="9149269" cy="6865687"/>
            <a:chOff x="-5269" y="-13353"/>
            <a:chExt cx="9149269" cy="6865687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2FF69E4-AD89-450B-98AE-992E3E6E3079}"/>
                </a:ext>
              </a:extLst>
            </p:cNvPr>
            <p:cNvSpPr/>
            <p:nvPr/>
          </p:nvSpPr>
          <p:spPr>
            <a:xfrm>
              <a:off x="0" y="5666"/>
              <a:ext cx="9144000" cy="475615"/>
            </a:xfrm>
            <a:prstGeom prst="rect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CEB982E-F8B7-47C6-9F8D-98867C800D38}"/>
                </a:ext>
              </a:extLst>
            </p:cNvPr>
            <p:cNvSpPr txBox="1"/>
            <p:nvPr/>
          </p:nvSpPr>
          <p:spPr>
            <a:xfrm>
              <a:off x="2177102" y="-13353"/>
              <a:ext cx="47692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Nokia Pure Headline" pitchFamily="34" charset="0"/>
                </a:rPr>
                <a:t>ETSI SOL Standards Alignment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34F1DE5-8753-4F7E-A08C-708C6BE0004F}"/>
                </a:ext>
              </a:extLst>
            </p:cNvPr>
            <p:cNvSpPr/>
            <p:nvPr/>
          </p:nvSpPr>
          <p:spPr>
            <a:xfrm>
              <a:off x="-5269" y="5666"/>
              <a:ext cx="9149269" cy="6846668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3475877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6F811-3C00-467A-B8F3-65D320DE7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69" y="321896"/>
            <a:ext cx="7937997" cy="4814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VNFD/PNFD/NSD properties alignment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29852CB-0D9E-41ED-BB46-3DEF2F5CB0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7552" y="2174814"/>
          <a:ext cx="8396655" cy="29872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39687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1464801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1729862">
                  <a:extLst>
                    <a:ext uri="{9D8B030D-6E8A-4147-A177-3AD203B41FA5}">
                      <a16:colId xmlns:a16="http://schemas.microsoft.com/office/drawing/2014/main" val="799723579"/>
                    </a:ext>
                  </a:extLst>
                </a:gridCol>
                <a:gridCol w="3362305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16002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100" dirty="0">
                          <a:effectLst/>
                        </a:rPr>
                        <a:t>PNFD</a:t>
                      </a:r>
                      <a:endParaRPr lang="sv-SE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VNFD</a:t>
                      </a:r>
                      <a:endParaRPr lang="sv-SE" sz="11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9" marR="27998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NSD</a:t>
                      </a:r>
                      <a:endParaRPr lang="sv-SE" sz="110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9" marR="27998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100" b="1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Comments</a:t>
                      </a:r>
                    </a:p>
                  </a:txBody>
                  <a:tcPr marL="7259" marR="27998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15548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9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descriptor_id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1554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version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Proposed new name in PNFD: </a:t>
                      </a:r>
                      <a:r>
                        <a:rPr lang="en-GB" sz="9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1554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provider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1554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ame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product_info_name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Better to be aligned. Proposed new name in VNFD: name</a:t>
                      </a: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14573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9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9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in PNFD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Better to align with VNFD. VNFD uses </a:t>
                      </a:r>
                      <a:r>
                        <a:rPr lang="en-GB" sz="9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9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for only software change. </a:t>
                      </a:r>
                      <a:r>
                        <a:rPr lang="en-US" sz="9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descriptor_id</a:t>
                      </a:r>
                      <a:r>
                        <a:rPr lang="en-US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might be changed    </a:t>
                      </a: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only due to descriptor evolution itself like security adding. </a:t>
                      </a: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Long-term view, it would be useful to upgrade PNF software.</a:t>
                      </a:r>
                      <a:endParaRPr lang="sv-SE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It is also useful for service provider to get such information for </a:t>
                      </a: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OAM view like trouble-shooting, service checking, PNF </a:t>
                      </a: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packability checking  and so on</a:t>
                      </a:r>
                    </a:p>
                    <a:p>
                      <a:pPr lvl="0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Align with ONAP model </a:t>
                      </a:r>
                      <a:endParaRPr lang="sv-SE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sv-SE" sz="9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64007293"/>
                  </a:ext>
                </a:extLst>
              </a:tr>
              <a:tr h="3600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function_description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product_info_description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VNFD: function_description. </a:t>
                      </a:r>
                    </a:p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Add function_description into NSD</a:t>
                      </a:r>
                      <a:endParaRPr lang="sv-SE" sz="9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1554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descriptor_invariant_id</a:t>
                      </a:r>
                      <a:endParaRPr lang="sv-SE" sz="9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9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product_name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invariant_id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sv-SE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+mn-cs"/>
                        </a:rPr>
                        <a:t>Proposed new name in VNFD / PNFD: invariant_id</a:t>
                      </a:r>
                      <a:endParaRPr lang="sv-SE" sz="9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geographical_location_info</a:t>
                      </a:r>
                      <a:endParaRPr lang="sv-SE" sz="9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9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3335" marR="5143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3335" marR="51435" marT="0" marB="0"/>
                </a:tc>
                <a:extLst>
                  <a:ext uri="{0D108BD9-81ED-4DB2-BD59-A6C34878D82A}">
                    <a16:rowId xmlns:a16="http://schemas.microsoft.com/office/drawing/2014/main" val="23053393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AD8FB0D-B743-42BB-8AC0-DF2B03CE1BF9}"/>
              </a:ext>
            </a:extLst>
          </p:cNvPr>
          <p:cNvSpPr/>
          <p:nvPr/>
        </p:nvSpPr>
        <p:spPr>
          <a:xfrm>
            <a:off x="5930901" y="1434962"/>
            <a:ext cx="3105149" cy="66675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rgbClr val="FF0000"/>
                </a:solidFill>
              </a:rPr>
              <a:t>On-going ETSI discussion</a:t>
            </a:r>
          </a:p>
        </p:txBody>
      </p:sp>
    </p:spTree>
    <p:extLst>
      <p:ext uri="{BB962C8B-B14F-4D97-AF65-F5344CB8AC3E}">
        <p14:creationId xmlns:p14="http://schemas.microsoft.com/office/powerpoint/2010/main" val="375046050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81998-3D75-49C6-9801-5BFB3F383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SOL004 expanded scope option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109D3-A271-40A3-92F1-B95E18D74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5" y="2024429"/>
            <a:ext cx="8280920" cy="3636820"/>
          </a:xfrm>
        </p:spPr>
        <p:txBody>
          <a:bodyPr/>
          <a:lstStyle/>
          <a:p>
            <a:r>
              <a:rPr lang="en-US" sz="1800" u="sng" dirty="0"/>
              <a:t>Tentative </a:t>
            </a:r>
            <a:r>
              <a:rPr lang="en-US" sz="1800" u="sng" dirty="0">
                <a:solidFill>
                  <a:schemeClr val="tx1"/>
                </a:solidFill>
              </a:rPr>
              <a:t>updated SOL004 title </a:t>
            </a:r>
            <a:r>
              <a:rPr lang="en-US" sz="1800" u="sng" dirty="0"/>
              <a:t>:  </a:t>
            </a:r>
            <a:br>
              <a:rPr lang="en-US" sz="1800" u="sng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chemeClr val="tx2"/>
                </a:solidFill>
              </a:rPr>
              <a:t>“Network Functions </a:t>
            </a:r>
            <a:r>
              <a:rPr lang="en-US" sz="1800" dirty="0" err="1">
                <a:solidFill>
                  <a:schemeClr val="tx2"/>
                </a:solidFill>
              </a:rPr>
              <a:t>Virtualisation</a:t>
            </a:r>
            <a:r>
              <a:rPr lang="en-US" sz="1800" dirty="0">
                <a:solidFill>
                  <a:schemeClr val="tx2"/>
                </a:solidFill>
              </a:rPr>
              <a:t> (NFV) Release 2; Protocols and Data Models;  </a:t>
            </a:r>
            <a:r>
              <a:rPr lang="en-US" sz="1800" dirty="0">
                <a:solidFill>
                  <a:schemeClr val="tx1"/>
                </a:solidFill>
              </a:rPr>
              <a:t>V</a:t>
            </a:r>
            <a:r>
              <a:rPr lang="en-US" sz="1800" dirty="0">
                <a:solidFill>
                  <a:schemeClr val="tx2"/>
                </a:solidFill>
              </a:rPr>
              <a:t>NF Package specification </a:t>
            </a:r>
            <a:r>
              <a:rPr lang="en-US" sz="1800" dirty="0">
                <a:solidFill>
                  <a:srgbClr val="FF0000"/>
                </a:solidFill>
              </a:rPr>
              <a:t>and PNF file specification</a:t>
            </a:r>
            <a:r>
              <a:rPr lang="en-US" sz="1800" dirty="0">
                <a:solidFill>
                  <a:schemeClr val="tx2"/>
                </a:solidFill>
              </a:rPr>
              <a:t>”</a:t>
            </a:r>
          </a:p>
          <a:p>
            <a:r>
              <a:rPr lang="en-US" sz="1800" u="sng" dirty="0"/>
              <a:t>Tentative updated scope:</a:t>
            </a:r>
            <a:br>
              <a:rPr lang="en-US" sz="1800" u="sng" dirty="0"/>
            </a:br>
            <a:r>
              <a:rPr lang="en-US" sz="1800" dirty="0">
                <a:solidFill>
                  <a:schemeClr val="tx2"/>
                </a:solidFill>
              </a:rPr>
              <a:t>The present document specifies the structure and format of a </a:t>
            </a:r>
            <a:r>
              <a:rPr lang="en-US" sz="1800" strike="sngStrike" dirty="0">
                <a:solidFill>
                  <a:srgbClr val="FF0000"/>
                </a:solidFill>
              </a:rPr>
              <a:t>V</a:t>
            </a:r>
            <a:r>
              <a:rPr lang="en-US" sz="1800" dirty="0">
                <a:solidFill>
                  <a:schemeClr val="tx2"/>
                </a:solidFill>
              </a:rPr>
              <a:t>NF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2"/>
                </a:solidFill>
              </a:rPr>
              <a:t>package file and its constituents, fulfilling the requirements specified in ETSI GS NFV-IFA 011 [1] for a VNF package </a:t>
            </a:r>
            <a:r>
              <a:rPr lang="en-US" sz="1800" dirty="0">
                <a:solidFill>
                  <a:srgbClr val="FF0000"/>
                </a:solidFill>
              </a:rPr>
              <a:t>and in ETSI GS NFV-IFA 014 [x] for a PNFD</a:t>
            </a:r>
            <a:r>
              <a:rPr lang="en-US" sz="1800" dirty="0"/>
              <a:t>.</a:t>
            </a:r>
          </a:p>
          <a:p>
            <a:r>
              <a:rPr lang="en-US" sz="1800" u="sng" dirty="0"/>
              <a:t>Working schedule:</a:t>
            </a:r>
          </a:p>
          <a:p>
            <a:endParaRPr lang="en-US" sz="1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C996EB-BEFD-41B9-8D31-935093A8D6E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61818" y="4221209"/>
          <a:ext cx="4152611" cy="1233234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454134">
                  <a:extLst>
                    <a:ext uri="{9D8B030D-6E8A-4147-A177-3AD203B41FA5}">
                      <a16:colId xmlns:a16="http://schemas.microsoft.com/office/drawing/2014/main" val="2864488327"/>
                    </a:ext>
                  </a:extLst>
                </a:gridCol>
                <a:gridCol w="1698477">
                  <a:extLst>
                    <a:ext uri="{9D8B030D-6E8A-4147-A177-3AD203B41FA5}">
                      <a16:colId xmlns:a16="http://schemas.microsoft.com/office/drawing/2014/main" val="1385244534"/>
                    </a:ext>
                  </a:extLst>
                </a:gridCol>
              </a:tblGrid>
              <a:tr h="222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u="sng" dirty="0">
                          <a:effectLst/>
                        </a:rPr>
                        <a:t>Milestone name</a:t>
                      </a: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 marL="50959" marR="50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u="sng" dirty="0">
                          <a:effectLst/>
                        </a:rPr>
                        <a:t>Target date</a:t>
                      </a: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 marL="50959" marR="50959" marT="0" marB="0" anchor="ctr"/>
                </a:tc>
                <a:extLst>
                  <a:ext uri="{0D108BD9-81ED-4DB2-BD59-A6C34878D82A}">
                    <a16:rowId xmlns:a16="http://schemas.microsoft.com/office/drawing/2014/main" val="3478443335"/>
                  </a:ext>
                </a:extLst>
              </a:tr>
              <a:tr h="40824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200" dirty="0">
                          <a:effectLst/>
                        </a:rPr>
                        <a:t>CR approval with expanded scope of 2.6.1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2018/12/07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extLst>
                  <a:ext uri="{0D108BD9-81ED-4DB2-BD59-A6C34878D82A}">
                    <a16:rowId xmlns:a16="http://schemas.microsoft.com/office/drawing/2014/main" val="3616250278"/>
                  </a:ext>
                </a:extLst>
              </a:tr>
              <a:tr h="197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200" dirty="0">
                          <a:effectLst/>
                        </a:rPr>
                        <a:t>Functional CRs approved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2018/12/13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extLst>
                  <a:ext uri="{0D108BD9-81ED-4DB2-BD59-A6C34878D82A}">
                    <a16:rowId xmlns:a16="http://schemas.microsoft.com/office/drawing/2014/main" val="553983158"/>
                  </a:ext>
                </a:extLst>
              </a:tr>
              <a:tr h="197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200" dirty="0">
                          <a:effectLst/>
                        </a:rPr>
                        <a:t>WG approval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2018/12/31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extLst>
                  <a:ext uri="{0D108BD9-81ED-4DB2-BD59-A6C34878D82A}">
                    <a16:rowId xmlns:a16="http://schemas.microsoft.com/office/drawing/2014/main" val="793367471"/>
                  </a:ext>
                </a:extLst>
              </a:tr>
              <a:tr h="19793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6855" algn="l"/>
                        </a:tabLst>
                      </a:pPr>
                      <a:r>
                        <a:rPr lang="en-GB" sz="1200" dirty="0">
                          <a:effectLst/>
                        </a:rPr>
                        <a:t>TB approval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2019/01/31</a:t>
                      </a:r>
                      <a:endParaRPr lang="en-US" sz="2100" dirty="0">
                        <a:effectLst/>
                        <a:latin typeface="Calibri"/>
                      </a:endParaRPr>
                    </a:p>
                  </a:txBody>
                  <a:tcPr marL="50959" marR="50959" marT="0" marB="0"/>
                </a:tc>
                <a:extLst>
                  <a:ext uri="{0D108BD9-81ED-4DB2-BD59-A6C34878D82A}">
                    <a16:rowId xmlns:a16="http://schemas.microsoft.com/office/drawing/2014/main" val="266927068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F837100-A071-461D-9551-332611E469FA}"/>
              </a:ext>
            </a:extLst>
          </p:cNvPr>
          <p:cNvSpPr/>
          <p:nvPr/>
        </p:nvSpPr>
        <p:spPr>
          <a:xfrm>
            <a:off x="5930901" y="1434962"/>
            <a:ext cx="3105149" cy="66675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rgbClr val="FF0000"/>
                </a:solidFill>
              </a:rPr>
              <a:t>On-going ETSI discussion</a:t>
            </a:r>
          </a:p>
        </p:txBody>
      </p:sp>
    </p:spTree>
    <p:extLst>
      <p:ext uri="{BB962C8B-B14F-4D97-AF65-F5344CB8AC3E}">
        <p14:creationId xmlns:p14="http://schemas.microsoft.com/office/powerpoint/2010/main" val="12479354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AE0A6E-78E2-484C-A05D-A19D303D6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74" y="296733"/>
            <a:ext cx="9647619" cy="5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394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59B6DC-B84F-41DE-ADE9-2C8659577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920"/>
            <a:ext cx="9619048" cy="5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5248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3D3D5B-41A2-4A01-A44B-FB047C18F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428"/>
            <a:ext cx="9628571" cy="5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6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B503918-EE57-46C0-A771-AAA15DE625AD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CEBF9C-2AED-401B-B517-1E8ABAE3D7E5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863D896-E149-489B-B03E-6E0973A14C50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CB71BE7-DCD1-449D-A8FD-42393398184A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9658918-03CB-4D4D-A146-BDC14E4163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0" name="Shape 72">
                <a:extLst>
                  <a:ext uri="{FF2B5EF4-FFF2-40B4-BE49-F238E27FC236}">
                    <a16:creationId xmlns:a16="http://schemas.microsoft.com/office/drawing/2014/main" id="{A5231B30-4661-4592-9CE4-DA45A8E50D6B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D893F1-1FC6-4B71-9664-21D57E54A351}"/>
                </a:ext>
              </a:extLst>
            </p:cNvPr>
            <p:cNvSpPr/>
            <p:nvPr/>
          </p:nvSpPr>
          <p:spPr>
            <a:xfrm>
              <a:off x="241729" y="-2880"/>
              <a:ext cx="65700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DUBLIN DEVELOPMENT STATUS</a:t>
              </a:r>
              <a:endParaRPr lang="en-US" sz="32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0A77A9-19BF-4124-B3A8-2498584997A4}"/>
              </a:ext>
            </a:extLst>
          </p:cNvPr>
          <p:cNvGrpSpPr/>
          <p:nvPr/>
        </p:nvGrpSpPr>
        <p:grpSpPr>
          <a:xfrm>
            <a:off x="7579778" y="0"/>
            <a:ext cx="1549702" cy="644263"/>
            <a:chOff x="7579778" y="0"/>
            <a:chExt cx="1549702" cy="644263"/>
          </a:xfrm>
        </p:grpSpPr>
        <p:pic>
          <p:nvPicPr>
            <p:cNvPr id="21" name="Picture 4" descr="C:\Users\cheung\AppData\Local\Temp\SNAGHTMLab552d8.PNG">
              <a:extLst>
                <a:ext uri="{FF2B5EF4-FFF2-40B4-BE49-F238E27FC236}">
                  <a16:creationId xmlns:a16="http://schemas.microsoft.com/office/drawing/2014/main" id="{B76BDA25-1191-479C-B290-AA49AAA22F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9778" y="0"/>
              <a:ext cx="642224" cy="642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06D2B79C-6F59-495A-8EEA-29994B636F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689" y="0"/>
              <a:ext cx="644419" cy="641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C:\Users\cheung\AppData\Local\Temp\SNAGHTMLb14d0a1.PNG">
              <a:extLst>
                <a:ext uri="{FF2B5EF4-FFF2-40B4-BE49-F238E27FC236}">
                  <a16:creationId xmlns:a16="http://schemas.microsoft.com/office/drawing/2014/main" id="{C5DD2689-531E-4B1D-A4A0-52BE73A5B6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8061" y="0"/>
              <a:ext cx="641419" cy="644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45" name="Content Placeholder 44">
            <a:extLst>
              <a:ext uri="{FF2B5EF4-FFF2-40B4-BE49-F238E27FC236}">
                <a16:creationId xmlns:a16="http://schemas.microsoft.com/office/drawing/2014/main" id="{768ADEBF-E5F3-47BA-857C-AE4B24B660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574516"/>
              </p:ext>
            </p:extLst>
          </p:nvPr>
        </p:nvGraphicFramePr>
        <p:xfrm>
          <a:off x="111762" y="641498"/>
          <a:ext cx="8920476" cy="5770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002">
                  <a:extLst>
                    <a:ext uri="{9D8B030D-6E8A-4147-A177-3AD203B41FA5}">
                      <a16:colId xmlns:a16="http://schemas.microsoft.com/office/drawing/2014/main" val="797375184"/>
                    </a:ext>
                  </a:extLst>
                </a:gridCol>
                <a:gridCol w="5647212">
                  <a:extLst>
                    <a:ext uri="{9D8B030D-6E8A-4147-A177-3AD203B41FA5}">
                      <a16:colId xmlns:a16="http://schemas.microsoft.com/office/drawing/2014/main" val="2604438591"/>
                    </a:ext>
                  </a:extLst>
                </a:gridCol>
                <a:gridCol w="2295262">
                  <a:extLst>
                    <a:ext uri="{9D8B030D-6E8A-4147-A177-3AD203B41FA5}">
                      <a16:colId xmlns:a16="http://schemas.microsoft.com/office/drawing/2014/main" val="2530045798"/>
                    </a:ext>
                  </a:extLst>
                </a:gridCol>
              </a:tblGrid>
              <a:tr h="375426">
                <a:tc>
                  <a:txBody>
                    <a:bodyPr/>
                    <a:lstStyle/>
                    <a:p>
                      <a:r>
                        <a:rPr lang="sv-SE" sz="1200" dirty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IMPACTS 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JIRA TICKETS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31714"/>
                  </a:ext>
                </a:extLst>
              </a:tr>
              <a:tr h="1430089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SDC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 PACKAGE FORMAT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current VNF package format constraints in SDC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 a PNF Package format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VNF and PNF package alignment</a:t>
                      </a:r>
                      <a:endParaRPr lang="en-US" sz="1400" dirty="0">
                        <a:effectLst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 MAPPING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Onboarding PNF package to internal PNF package mapping</a:t>
                      </a:r>
                      <a:endParaRPr lang="en-US" sz="1400" dirty="0">
                        <a:effectLst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PNFD MAPPING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Onboarding PNFD to internal PNFD mapping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new flow to map ETSI SOL001 PNFD in SDC AID model.</a:t>
                      </a:r>
                      <a:endParaRPr lang="en-US" sz="1400" dirty="0">
                        <a:effectLst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ARTIFACT MANAGEMENT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Design-time catalog update to associate artifacts to a PNF</a:t>
                      </a:r>
                      <a:endParaRPr lang="en-US" sz="1400" dirty="0">
                        <a:effectLst/>
                      </a:endParaRP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Run-time catalog update to associate artifacts to a PNF</a:t>
                      </a:r>
                      <a:endParaRPr lang="en-US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</a:endParaRPr>
                    </a:p>
                    <a:p>
                      <a:pPr lvl="0"/>
                      <a:r>
                        <a:rPr lang="en-US" sz="1200" dirty="0">
                          <a:effectLst/>
                          <a:hlinkClick r:id="rId8"/>
                        </a:rPr>
                        <a:t>SDC-1970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SDC-1973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SDC-1974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200" dirty="0">
                        <a:effectLst/>
                      </a:endParaRP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SDC-1975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SDC-1976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SDC-1977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SDC-1978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SDC-1979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SDC-1980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effectLst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941333"/>
                  </a:ext>
                </a:extLst>
              </a:tr>
              <a:tr h="749094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VNF 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 VERIFICATION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PNF package format verification</a:t>
                      </a:r>
                      <a:endParaRPr lang="en-US" sz="1400" dirty="0">
                        <a:effectLst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 PACKAGE FORMAT</a:t>
                      </a:r>
                      <a:endParaRPr lang="en-US" sz="1400" dirty="0">
                        <a:effectLst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 USAGE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Package for PNF Onboarding Package for use in VNF SDK</a:t>
                      </a:r>
                      <a:endParaRPr lang="en-US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VNFSDK-337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VNFSDK-338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VNFSDK-339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VNFSDK-340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VNFSDK-341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VNFSDK-342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VNFSDK-343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300212"/>
                  </a:ext>
                </a:extLst>
              </a:tr>
              <a:tr h="530068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PNFD MAPPING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Mapping Onboarded PNFD to platform PNFD mappin</a:t>
                      </a:r>
                      <a:r>
                        <a:rPr lang="en-US" sz="1400" dirty="0">
                          <a:effectLst/>
                        </a:rPr>
                        <a:t>g</a:t>
                      </a:r>
                    </a:p>
                    <a:p>
                      <a:r>
                        <a:rPr lang="en-US" sz="1400" dirty="0">
                          <a:effectLst/>
                        </a:rPr>
                        <a:t>SDC SW task but PNFD mapping &amp; part of ONAP Resource Data Model.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710525"/>
                  </a:ext>
                </a:extLst>
              </a:tr>
              <a:tr h="939955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VNF Requirements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 rtl="0" eaLnBrk="1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PACKAGE, DESCRIPTOR, ARTIFACTS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VNF requirements to cover PNF package contents and directory structures and mandatory elements.</a:t>
                      </a:r>
                    </a:p>
                    <a:p>
                      <a:pPr algn="l" defTabSz="914400" rtl="0" eaLnBrk="1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 DESCRIPTOR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Requirements for the PNF Descriptor</a:t>
                      </a:r>
                    </a:p>
                    <a:p>
                      <a:pPr algn="l" defTabSz="914400" rtl="0" eaLnBrk="1" latinLnBrk="0" hangingPunct="1"/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ARTIFACTS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Requirements for Artifacts of PNF and PNF Package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VNFRQTS-506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dirty="0">
                          <a:effectLst/>
                          <a:hlinkClick r:id="rId25"/>
                        </a:rPr>
                        <a:t>VNFRQTS-496</a:t>
                      </a:r>
                      <a:r>
                        <a:rPr lang="en-US" sz="1200" dirty="0">
                          <a:effectLst/>
                        </a:rPr>
                        <a:t>,</a:t>
                      </a:r>
                    </a:p>
                    <a:p>
                      <a:pPr lvl="0"/>
                      <a:r>
                        <a:rPr lang="en-US" sz="1200" dirty="0">
                          <a:effectLst/>
                          <a:hlinkClick r:id="rId26"/>
                        </a:rPr>
                        <a:t>VNFRQTS-497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>
                          <a:effectLst/>
                          <a:hlinkClick r:id="rId27"/>
                        </a:rPr>
                        <a:t>VNFRQTS-498</a:t>
                      </a:r>
                      <a:r>
                        <a:rPr lang="en-US" sz="1200" dirty="0">
                          <a:effectLst/>
                        </a:rPr>
                        <a:t>,</a:t>
                      </a:r>
                    </a:p>
                    <a:p>
                      <a:pPr lvl="0"/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8"/>
                        </a:rPr>
                        <a:t>VNFRQTS-499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9"/>
                        </a:rPr>
                        <a:t>VNFRQTS-505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200" dirty="0">
                        <a:effectLst/>
                      </a:endParaRPr>
                    </a:p>
                    <a:p>
                      <a:pPr lvl="0"/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0"/>
                        </a:rPr>
                        <a:t>VNFRQTS-507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1"/>
                        </a:rPr>
                        <a:t>VNFRQTS-508</a:t>
                      </a:r>
                      <a:endParaRPr lang="en-US" sz="12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438225"/>
                  </a:ext>
                </a:extLst>
              </a:tr>
              <a:tr h="375426">
                <a:tc>
                  <a:txBody>
                    <a:bodyPr/>
                    <a:lstStyle/>
                    <a:p>
                      <a:r>
                        <a:rPr lang="sv-SE" sz="1400" dirty="0"/>
                        <a:t>RT </a:t>
                      </a:r>
                      <a:r>
                        <a:rPr lang="sv-SE" sz="1400" dirty="0" err="1"/>
                        <a:t>Comp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Grant </a:t>
                      </a:r>
                      <a:r>
                        <a:rPr lang="sv-SE" sz="1400" dirty="0" err="1"/>
                        <a:t>backward</a:t>
                      </a:r>
                      <a:r>
                        <a:rPr lang="sv-SE" sz="1400" dirty="0"/>
                        <a:t> </a:t>
                      </a:r>
                      <a:r>
                        <a:rPr lang="en-US" sz="1400" noProof="0" dirty="0"/>
                        <a:t>compatibility</a:t>
                      </a:r>
                      <a:r>
                        <a:rPr lang="sv-SE" sz="1400" dirty="0"/>
                        <a:t> </a:t>
                      </a:r>
                      <a:r>
                        <a:rPr lang="en-US" sz="1400" noProof="0" dirty="0"/>
                        <a:t>use</a:t>
                      </a:r>
                      <a:r>
                        <a:rPr lang="sv-SE" sz="1400" dirty="0"/>
                        <a:t> </a:t>
                      </a:r>
                      <a:r>
                        <a:rPr lang="en-US" sz="1400" noProof="0" dirty="0"/>
                        <a:t>cases</a:t>
                      </a:r>
                      <a:r>
                        <a:rPr lang="sv-SE" sz="1400" dirty="0"/>
                        <a:t> on ONAP RT Components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52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4608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5CF070-8FDF-44C4-97C3-270E3626A0A0}"/>
              </a:ext>
            </a:extLst>
          </p:cNvPr>
          <p:cNvSpPr txBox="1"/>
          <p:nvPr/>
        </p:nvSpPr>
        <p:spPr>
          <a:xfrm>
            <a:off x="1006997" y="1099595"/>
            <a:ext cx="654403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Just in time instantiation of resources</a:t>
            </a:r>
          </a:p>
          <a:p>
            <a:r>
              <a:rPr lang="en-US" dirty="0"/>
              <a:t>VNFD </a:t>
            </a:r>
          </a:p>
          <a:p>
            <a:r>
              <a:rPr lang="en-US" dirty="0"/>
              <a:t>U/C deploy VNFC in K8S dynamically provision the platform.</a:t>
            </a:r>
          </a:p>
          <a:p>
            <a:r>
              <a:rPr lang="en-US" dirty="0" err="1"/>
              <a:t>NFIaaS</a:t>
            </a:r>
            <a:r>
              <a:rPr lang="en-US" dirty="0"/>
              <a:t> </a:t>
            </a:r>
          </a:p>
          <a:p>
            <a:r>
              <a:rPr lang="en-US" dirty="0"/>
              <a:t>Inventory; order, capacity</a:t>
            </a:r>
          </a:p>
          <a:p>
            <a:r>
              <a:rPr lang="en-US" dirty="0"/>
              <a:t>RACK of H/W</a:t>
            </a:r>
          </a:p>
          <a:p>
            <a:r>
              <a:rPr lang="en-US" dirty="0" err="1"/>
              <a:t>redfishAPI</a:t>
            </a:r>
            <a:r>
              <a:rPr lang="en-US" dirty="0"/>
              <a:t>, </a:t>
            </a:r>
            <a:r>
              <a:rPr lang="en-US" dirty="0" err="1"/>
              <a:t>RestFUL</a:t>
            </a:r>
            <a:r>
              <a:rPr lang="en-US" dirty="0"/>
              <a:t> API envelope of specification (TOSCA)</a:t>
            </a:r>
          </a:p>
          <a:p>
            <a:r>
              <a:rPr lang="en-US" dirty="0"/>
              <a:t>Declarative,</a:t>
            </a:r>
          </a:p>
          <a:p>
            <a:r>
              <a:rPr lang="en-US" dirty="0"/>
              <a:t>Physical infrastructure manager</a:t>
            </a:r>
          </a:p>
          <a:p>
            <a:r>
              <a:rPr lang="en-US" dirty="0" err="1"/>
              <a:t>Multicloud</a:t>
            </a:r>
            <a:r>
              <a:rPr lang="en-US" dirty="0"/>
              <a:t> layer</a:t>
            </a:r>
          </a:p>
          <a:p>
            <a:r>
              <a:rPr lang="en-US" dirty="0"/>
              <a:t>IaaS , Service based style-guide</a:t>
            </a:r>
          </a:p>
          <a:p>
            <a:r>
              <a:rPr lang="en-US" dirty="0"/>
              <a:t>Aws azure </a:t>
            </a:r>
          </a:p>
          <a:p>
            <a:r>
              <a:rPr lang="en-US" dirty="0"/>
              <a:t>PNF Box, NF, composition API dynamically created.</a:t>
            </a:r>
          </a:p>
          <a:p>
            <a:r>
              <a:rPr lang="en-US" dirty="0"/>
              <a:t>Scarce res composable infrastructure multi-</a:t>
            </a:r>
            <a:r>
              <a:rPr lang="en-US" dirty="0" err="1"/>
              <a:t>tenacy</a:t>
            </a:r>
            <a:r>
              <a:rPr lang="en-US" dirty="0"/>
              <a:t>. Compose/resize.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0FDEAF-D081-4484-95DC-42C9BA5E1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905" y="3223253"/>
            <a:ext cx="2238095" cy="3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997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218F4CC-FE72-4D9B-8A3D-18B7D0B786A8}"/>
              </a:ext>
            </a:extLst>
          </p:cNvPr>
          <p:cNvSpPr/>
          <p:nvPr/>
        </p:nvSpPr>
        <p:spPr>
          <a:xfrm>
            <a:off x="6123144" y="2477946"/>
            <a:ext cx="1466656" cy="914302"/>
          </a:xfrm>
          <a:prstGeom prst="round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7C8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045C61-3C8F-49B3-B70C-906F9283A9D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2744827"/>
            <a:ext cx="283820" cy="3690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CCFE8C-136C-4BC9-BC11-8630D382E6A0}"/>
              </a:ext>
            </a:extLst>
          </p:cNvPr>
          <p:cNvSpPr txBox="1"/>
          <p:nvPr/>
        </p:nvSpPr>
        <p:spPr>
          <a:xfrm>
            <a:off x="6234764" y="2501985"/>
            <a:ext cx="1119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TOSCA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Metadata</a:t>
            </a:r>
          </a:p>
          <a:p>
            <a:r>
              <a:rPr lang="en-US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CC"/>
                  </a:outerShdw>
                </a:effectLst>
              </a:rPr>
              <a:t>(SDC)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7D05AF-7B1A-45C7-BE3B-EAF07EC87723}"/>
              </a:ext>
            </a:extLst>
          </p:cNvPr>
          <p:cNvSpPr/>
          <p:nvPr/>
        </p:nvSpPr>
        <p:spPr>
          <a:xfrm>
            <a:off x="5786581" y="2087881"/>
            <a:ext cx="1846599" cy="3741420"/>
          </a:xfrm>
          <a:prstGeom prst="roundRect">
            <a:avLst>
              <a:gd name="adj" fmla="val 3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885E26-2928-4AB9-B30A-015777B6CD65}"/>
              </a:ext>
            </a:extLst>
          </p:cNvPr>
          <p:cNvGrpSpPr/>
          <p:nvPr/>
        </p:nvGrpSpPr>
        <p:grpSpPr>
          <a:xfrm>
            <a:off x="5829743" y="3421906"/>
            <a:ext cx="1769527" cy="947369"/>
            <a:chOff x="5805033" y="1845486"/>
            <a:chExt cx="1769527" cy="94736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DA2E498-5A55-4C63-8BAF-1CB95F3A4A13}"/>
                </a:ext>
              </a:extLst>
            </p:cNvPr>
            <p:cNvSpPr/>
            <p:nvPr/>
          </p:nvSpPr>
          <p:spPr>
            <a:xfrm>
              <a:off x="6107904" y="1845486"/>
              <a:ext cx="1466656" cy="914302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C2067DE-4DA5-4B6A-BB6D-EE0D5EB63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A88FEC4-DD51-4315-875B-044C9AA0BBB8}"/>
                </a:ext>
              </a:extLst>
            </p:cNvPr>
            <p:cNvSpPr txBox="1"/>
            <p:nvPr/>
          </p:nvSpPr>
          <p:spPr>
            <a:xfrm>
              <a:off x="6219524" y="1869525"/>
              <a:ext cx="11769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TOSCA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Descriptor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(SDC)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EAE410-01A3-41DC-BD03-0C2E5A6ECC40}"/>
              </a:ext>
            </a:extLst>
          </p:cNvPr>
          <p:cNvGrpSpPr/>
          <p:nvPr/>
        </p:nvGrpSpPr>
        <p:grpSpPr>
          <a:xfrm>
            <a:off x="5829743" y="4371355"/>
            <a:ext cx="1769527" cy="675990"/>
            <a:chOff x="5805033" y="1950036"/>
            <a:chExt cx="1769527" cy="67599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77CD75D-40C5-497C-9948-9FEAF3F8F0C3}"/>
                </a:ext>
              </a:extLst>
            </p:cNvPr>
            <p:cNvSpPr/>
            <p:nvPr/>
          </p:nvSpPr>
          <p:spPr>
            <a:xfrm>
              <a:off x="6107904" y="1950036"/>
              <a:ext cx="1466656" cy="67598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7471872-4867-4FBE-B8D0-940FCCA9B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3067E4-0124-4F3E-9117-8DAD31866336}"/>
                </a:ext>
              </a:extLst>
            </p:cNvPr>
            <p:cNvSpPr txBox="1"/>
            <p:nvPr/>
          </p:nvSpPr>
          <p:spPr>
            <a:xfrm>
              <a:off x="6219524" y="1979695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X License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Model Files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DECC96B-2034-435E-A233-5B17199F0047}"/>
              </a:ext>
            </a:extLst>
          </p:cNvPr>
          <p:cNvGrpSpPr/>
          <p:nvPr/>
        </p:nvGrpSpPr>
        <p:grpSpPr>
          <a:xfrm>
            <a:off x="5829743" y="5071476"/>
            <a:ext cx="1769527" cy="682380"/>
            <a:chOff x="5805033" y="1943646"/>
            <a:chExt cx="1769527" cy="68238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453F2B56-67CB-4252-8F44-4DC21E29EEB2}"/>
                </a:ext>
              </a:extLst>
            </p:cNvPr>
            <p:cNvSpPr/>
            <p:nvPr/>
          </p:nvSpPr>
          <p:spPr>
            <a:xfrm>
              <a:off x="6107904" y="1943646"/>
              <a:ext cx="1466656" cy="682380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7C8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458F397-D743-4CE0-AED7-0F322561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05033" y="2112367"/>
              <a:ext cx="283820" cy="36909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F21CF4-48E8-45D4-A049-36D9CA7A5656}"/>
                </a:ext>
              </a:extLst>
            </p:cNvPr>
            <p:cNvSpPr txBox="1"/>
            <p:nvPr/>
          </p:nvSpPr>
          <p:spPr>
            <a:xfrm>
              <a:off x="6219524" y="1979695"/>
              <a:ext cx="1180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Additional</a:t>
              </a:r>
            </a:p>
            <a:p>
              <a:r>
                <a:rPr lang="en-US" b="1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rgbClr val="0000CC"/>
                    </a:outerShdw>
                  </a:effectLst>
                </a:rPr>
                <a:t>Artifacts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5C7075CC-DCDD-4D7A-A3C3-DB65E62314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0273" y="2146694"/>
            <a:ext cx="283820" cy="36909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D586301-8D9F-487E-AF2B-E7CE29AAF9D4}"/>
              </a:ext>
            </a:extLst>
          </p:cNvPr>
          <p:cNvSpPr txBox="1"/>
          <p:nvPr/>
        </p:nvSpPr>
        <p:spPr>
          <a:xfrm>
            <a:off x="6098180" y="2170889"/>
            <a:ext cx="1514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UUID Metadata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FE0B74-53D7-40AD-B397-F00165CFED21}"/>
              </a:ext>
            </a:extLst>
          </p:cNvPr>
          <p:cNvSpPr txBox="1"/>
          <p:nvPr/>
        </p:nvSpPr>
        <p:spPr>
          <a:xfrm>
            <a:off x="5654674" y="1771944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SDC Internal Package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118D819-3116-4E4C-8AD3-103B73D26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853" y="550836"/>
            <a:ext cx="2504762" cy="4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68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5D8D5C-28E8-4768-9395-41CC5B17B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107"/>
            <a:ext cx="9144000" cy="587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07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5329</TotalTime>
  <Words>5402</Words>
  <Application>Microsoft Office PowerPoint</Application>
  <PresentationFormat>On-screen Show (4:3)</PresentationFormat>
  <Paragraphs>1964</Paragraphs>
  <Slides>81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4" baseType="lpstr">
      <vt:lpstr>MS PGothic</vt:lpstr>
      <vt:lpstr>SimSun</vt:lpstr>
      <vt:lpstr>SimSun</vt:lpstr>
      <vt:lpstr>.AppleSystemUIFont</vt:lpstr>
      <vt:lpstr>Arial</vt:lpstr>
      <vt:lpstr>Calibri</vt:lpstr>
      <vt:lpstr>Calibri Light</vt:lpstr>
      <vt:lpstr>Ericsson Hilda</vt:lpstr>
      <vt:lpstr>Nokia Pure Headline</vt:lpstr>
      <vt:lpstr>Nokia Pure Text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NFV Release 2: stage 2 and stage 3 specification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VNFD/PNFD/NSD properties alignment</vt:lpstr>
      <vt:lpstr>SOL004 expanded scope option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Cheung, Ben (Nokia - US/Murray Hill)</cp:lastModifiedBy>
  <cp:revision>287</cp:revision>
  <dcterms:created xsi:type="dcterms:W3CDTF">2018-11-05T14:19:16Z</dcterms:created>
  <dcterms:modified xsi:type="dcterms:W3CDTF">2019-05-13T12:40:35Z</dcterms:modified>
</cp:coreProperties>
</file>