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71" r:id="rId4"/>
    <p:sldId id="278" r:id="rId5"/>
    <p:sldId id="274" r:id="rId6"/>
    <p:sldId id="275" r:id="rId7"/>
    <p:sldId id="276" r:id="rId8"/>
    <p:sldId id="277" r:id="rId9"/>
    <p:sldId id="279" r:id="rId10"/>
    <p:sldId id="272" r:id="rId11"/>
    <p:sldId id="266" r:id="rId12"/>
    <p:sldId id="267" r:id="rId13"/>
    <p:sldId id="268" r:id="rId14"/>
    <p:sldId id="269" r:id="rId15"/>
    <p:sldId id="270" r:id="rId16"/>
    <p:sldId id="280" r:id="rId17"/>
    <p:sldId id="264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98D4"/>
    <a:srgbClr val="F8AF39"/>
    <a:srgbClr val="B1ED67"/>
    <a:srgbClr val="73973E"/>
    <a:srgbClr val="BDFC6E"/>
    <a:srgbClr val="013B74"/>
    <a:srgbClr val="1E98C9"/>
    <a:srgbClr val="4EB7C5"/>
    <a:srgbClr val="1E988A"/>
    <a:srgbClr val="B0E1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4490"/>
  </p:normalViewPr>
  <p:slideViewPr>
    <p:cSldViewPr snapToGrid="0" snapToObjects="1">
      <p:cViewPr varScale="1">
        <p:scale>
          <a:sx n="155" d="100"/>
          <a:sy n="155" d="100"/>
        </p:scale>
        <p:origin x="92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082495" y="4470167"/>
            <a:ext cx="2150469" cy="403106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@</a:t>
            </a:r>
            <a:r>
              <a:rPr lang="en-CA" dirty="0" err="1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2283218"/>
            <a:ext cx="5793079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690060"/>
            <a:ext cx="3026003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9" y="172432"/>
            <a:ext cx="2867527" cy="175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5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27" y="207252"/>
            <a:ext cx="4198347" cy="25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848412"/>
            <a:ext cx="9144000" cy="40572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441" y="31519"/>
            <a:ext cx="8389903" cy="800739"/>
          </a:xfrm>
        </p:spPr>
        <p:txBody>
          <a:bodyPr>
            <a:normAutofit/>
          </a:bodyPr>
          <a:lstStyle>
            <a:lvl1pPr algn="l">
              <a:defRPr sz="3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1951" y="1200151"/>
            <a:ext cx="7280107" cy="3394472"/>
          </a:xfrm>
        </p:spPr>
        <p:txBody>
          <a:bodyPr/>
          <a:lstStyle>
            <a:lvl1pPr>
              <a:buClr>
                <a:srgbClr val="2398D4"/>
              </a:buClr>
              <a:defRPr sz="2800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24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000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2" y="4946754"/>
            <a:ext cx="9144002" cy="196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4909885"/>
            <a:ext cx="9144002" cy="51095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94" y="59455"/>
            <a:ext cx="1216112" cy="7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9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8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2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5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56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52616" y="1911071"/>
            <a:ext cx="7438767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sz="4000" dirty="0"/>
              <a:t>CNF Model, Package and Orchestration Architecture</a:t>
            </a:r>
            <a:endParaRPr lang="en-US" sz="4000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361036"/>
            <a:ext cx="3026003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28768" y="4077730"/>
            <a:ext cx="4951685" cy="79554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en-CA" sz="1600" dirty="0">
                <a:solidFill>
                  <a:schemeClr val="bg1"/>
                </a:solidFill>
              </a:rPr>
              <a:t>@</a:t>
            </a:r>
            <a:r>
              <a:rPr lang="en-US" sz="1600" dirty="0">
                <a:solidFill>
                  <a:schemeClr val="bg1"/>
                </a:solidFill>
              </a:rPr>
              <a:t>Fred Oliveira (Verizon)</a:t>
            </a:r>
          </a:p>
          <a:p>
            <a:pPr marL="0" lv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@Byung-Woo Jun, Marian </a:t>
            </a:r>
            <a:r>
              <a:rPr lang="en-US" sz="1600" dirty="0" err="1">
                <a:solidFill>
                  <a:schemeClr val="bg1"/>
                </a:solidFill>
              </a:rPr>
              <a:t>Darula</a:t>
            </a:r>
            <a:r>
              <a:rPr lang="en-US" sz="1600" dirty="0">
                <a:solidFill>
                  <a:schemeClr val="bg1"/>
                </a:solidFill>
              </a:rPr>
              <a:t>, Cristina </a:t>
            </a:r>
            <a:r>
              <a:rPr lang="en-US" sz="1600" dirty="0" err="1">
                <a:solidFill>
                  <a:schemeClr val="bg1"/>
                </a:solidFill>
              </a:rPr>
              <a:t>Badulescu</a:t>
            </a:r>
            <a:r>
              <a:rPr lang="en-US" sz="1600" dirty="0">
                <a:solidFill>
                  <a:schemeClr val="bg1"/>
                </a:solidFill>
              </a:rPr>
              <a:t> (Ericsson)</a:t>
            </a:r>
          </a:p>
          <a:p>
            <a:pPr marL="0" lv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@</a:t>
            </a:r>
            <a:r>
              <a:rPr lang="en-US" sz="1600" dirty="0" err="1">
                <a:solidFill>
                  <a:schemeClr val="bg1"/>
                </a:solidFill>
              </a:rPr>
              <a:t>Thinh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Nguyenphu</a:t>
            </a:r>
            <a:r>
              <a:rPr lang="en-US" sz="1600" dirty="0">
                <a:solidFill>
                  <a:schemeClr val="bg1"/>
                </a:solidFill>
              </a:rPr>
              <a:t>, Marge Hills, Martins, Joao (Nokia)</a:t>
            </a:r>
          </a:p>
          <a:p>
            <a:pPr marL="0" lv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@</a:t>
            </a:r>
            <a:r>
              <a:rPr lang="en-US" sz="1600" dirty="0" err="1">
                <a:solidFill>
                  <a:schemeClr val="bg1"/>
                </a:solidFill>
              </a:rPr>
              <a:t>Seshu</a:t>
            </a:r>
            <a:r>
              <a:rPr lang="en-US" sz="1600" dirty="0">
                <a:solidFill>
                  <a:schemeClr val="bg1"/>
                </a:solidFill>
              </a:rPr>
              <a:t> Kumar (Huawei)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05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ASD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441" y="1031140"/>
            <a:ext cx="7821488" cy="3394472"/>
          </a:xfrm>
        </p:spPr>
        <p:txBody>
          <a:bodyPr>
            <a:normAutofit fontScale="92500" lnSpcReduction="10000"/>
          </a:bodyPr>
          <a:lstStyle/>
          <a:p>
            <a:r>
              <a:rPr lang="en-US" sz="1300" dirty="0"/>
              <a:t>Rationale</a:t>
            </a:r>
          </a:p>
          <a:p>
            <a:pPr lvl="1"/>
            <a:r>
              <a:rPr lang="en-US" sz="1300" dirty="0"/>
              <a:t>ETSI SOL001 VNFD/CNFD includes duplicated attributes/properties which are defined in Helm Charts.</a:t>
            </a:r>
          </a:p>
          <a:p>
            <a:pPr lvl="1"/>
            <a:r>
              <a:rPr lang="en-US" sz="1300" dirty="0"/>
              <a:t>The VNFD/CNFD definitions could conflict with the Helm Chart definitions, which can cause orchestration confusion and/or failure</a:t>
            </a:r>
          </a:p>
          <a:p>
            <a:pPr lvl="1"/>
            <a:r>
              <a:rPr lang="en-US" sz="1300" dirty="0"/>
              <a:t>Non-ETSI-based CNF model and orchestration desire simplified CNF descriptor</a:t>
            </a:r>
          </a:p>
          <a:p>
            <a:r>
              <a:rPr lang="en-US" sz="1300" dirty="0"/>
              <a:t>Objective</a:t>
            </a:r>
          </a:p>
          <a:p>
            <a:pPr lvl="1"/>
            <a:r>
              <a:rPr lang="en-US" sz="1300" dirty="0"/>
              <a:t>Remove duplicated attributes/properties between ASD and Helm Charts</a:t>
            </a:r>
          </a:p>
          <a:p>
            <a:pPr lvl="1"/>
            <a:r>
              <a:rPr lang="en-US" sz="1300" dirty="0"/>
              <a:t>Define functional purposes between ASD and Helm Charts</a:t>
            </a:r>
          </a:p>
          <a:p>
            <a:pPr lvl="2"/>
            <a:r>
              <a:rPr lang="en-US" sz="1300" dirty="0"/>
              <a:t>ASD focuses on Service/Resource level models and </a:t>
            </a:r>
          </a:p>
          <a:p>
            <a:pPr lvl="2"/>
            <a:r>
              <a:rPr lang="en-US" sz="1300" dirty="0"/>
              <a:t>ASD delegates Cloud-Native CNF orchestration description to Helm Charts</a:t>
            </a:r>
          </a:p>
          <a:p>
            <a:r>
              <a:rPr lang="en-US" sz="1300" dirty="0"/>
              <a:t>Open Issues</a:t>
            </a:r>
          </a:p>
          <a:p>
            <a:pPr lvl="1"/>
            <a:r>
              <a:rPr lang="en-US" sz="1300" dirty="0"/>
              <a:t>Format/language of descriptor (Simple YAML, TOSCA, YANG, etc.)?</a:t>
            </a:r>
          </a:p>
          <a:p>
            <a:pPr lvl="1"/>
            <a:r>
              <a:rPr lang="en-US" sz="1300" dirty="0"/>
              <a:t>How much does NFVO/SMO need to read and understand the Helm Charts?</a:t>
            </a:r>
          </a:p>
          <a:p>
            <a:pPr lvl="2"/>
            <a:r>
              <a:rPr lang="en-US" sz="1300" dirty="0"/>
              <a:t>Do we allow some minimum attributes/properties duplications to minimalize impacts to NFVO and SMO?</a:t>
            </a:r>
          </a:p>
          <a:p>
            <a:pPr lvl="2"/>
            <a:r>
              <a:rPr lang="en-US" sz="1300" dirty="0"/>
              <a:t>How do we handle failure in Kubernetes environment due to inaccurate resource descriptions? </a:t>
            </a:r>
          </a:p>
          <a:p>
            <a:pPr marL="457200" lvl="1" indent="0">
              <a:buNone/>
            </a:pPr>
            <a:endParaRPr lang="en-CA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2B967FD-6F2F-2141-9BE3-F193BBA80090}"/>
              </a:ext>
            </a:extLst>
          </p:cNvPr>
          <p:cNvGrpSpPr/>
          <p:nvPr/>
        </p:nvGrpSpPr>
        <p:grpSpPr>
          <a:xfrm>
            <a:off x="7724791" y="4324865"/>
            <a:ext cx="1261137" cy="425612"/>
            <a:chOff x="6985964" y="4236861"/>
            <a:chExt cx="1958760" cy="52529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6674544-3076-0F4A-A701-62BA1ABDA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85964" y="4337097"/>
              <a:ext cx="951905" cy="36345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3CA3EA6-2A6A-E54D-A197-90A1B06603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474" y="4236861"/>
              <a:ext cx="445357" cy="52529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7FBA289-3E9A-E148-95BD-22B03F929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95698" y="4361204"/>
              <a:ext cx="649026" cy="3634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948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ASD Model and Packaging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1286" y="1043632"/>
            <a:ext cx="2899719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The proposed solution: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400" dirty="0"/>
              <a:t>Use CSAR packaging for bundling metadata and cloud-native artifacts in a single package. Describe the application using a lightweight, ETSI-compatible Application Service Descriptor.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400" dirty="0"/>
              <a:t>Choose Helm v3 as the primary cloud-native tool to embed in the orchestrator.</a:t>
            </a:r>
          </a:p>
          <a:p>
            <a:pPr lvl="1"/>
            <a:endParaRPr lang="en-CA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6229A3-F0D9-FA40-9C30-B2C0605D0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41" y="1043632"/>
            <a:ext cx="5833316" cy="286110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2B967FD-6F2F-2141-9BE3-F193BBA80090}"/>
              </a:ext>
            </a:extLst>
          </p:cNvPr>
          <p:cNvGrpSpPr/>
          <p:nvPr/>
        </p:nvGrpSpPr>
        <p:grpSpPr>
          <a:xfrm>
            <a:off x="7724791" y="4324865"/>
            <a:ext cx="1261137" cy="425612"/>
            <a:chOff x="6985964" y="4236861"/>
            <a:chExt cx="1958760" cy="52529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6674544-3076-0F4A-A701-62BA1ABDA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85964" y="4337097"/>
              <a:ext cx="951905" cy="36345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3CA3EA6-2A6A-E54D-A197-90A1B06603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09474" y="4236861"/>
              <a:ext cx="445357" cy="52529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7FBA289-3E9A-E148-95BD-22B03F929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95698" y="4361204"/>
              <a:ext cx="649026" cy="3634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8578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ASD Proposal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11" y="4236861"/>
            <a:ext cx="4952159" cy="52529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4000" dirty="0"/>
              <a:t>As an alternative to “parent” or “umbrella” charts, we propose a means to structure and sequence multiple Helm charts that is easily expressed inside the ASD, using the </a:t>
            </a:r>
            <a:r>
              <a:rPr lang="en-US" sz="4000" dirty="0" err="1"/>
              <a:t>DeploymentItem</a:t>
            </a:r>
            <a:r>
              <a:rPr lang="en-US" sz="4000" dirty="0"/>
              <a:t> construct (see also next slide).</a:t>
            </a:r>
          </a:p>
          <a:p>
            <a:pPr lvl="1"/>
            <a:endParaRPr lang="en-CA" sz="2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0563984-235E-AA4E-A782-FAE05F1175F8}"/>
              </a:ext>
            </a:extLst>
          </p:cNvPr>
          <p:cNvGrpSpPr/>
          <p:nvPr/>
        </p:nvGrpSpPr>
        <p:grpSpPr>
          <a:xfrm>
            <a:off x="7724791" y="4349578"/>
            <a:ext cx="1261137" cy="400899"/>
            <a:chOff x="6985964" y="4236861"/>
            <a:chExt cx="1958760" cy="5252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D26D273-B05F-7747-BC74-503CAC665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85964" y="4337097"/>
              <a:ext cx="951905" cy="36345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B0AFF22-8674-C24F-93B5-2463EA9DA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474" y="4236861"/>
              <a:ext cx="445357" cy="52529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4B3E9EA-8B3F-134D-AD37-B971CDB1D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95698" y="4361204"/>
              <a:ext cx="649026" cy="363455"/>
            </a:xfrm>
            <a:prstGeom prst="rect">
              <a:avLst/>
            </a:prstGeom>
          </p:spPr>
        </p:pic>
      </p:grp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1BB55990-1AD8-FC49-AF25-8D2F7C2583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34983"/>
              </p:ext>
            </p:extLst>
          </p:nvPr>
        </p:nvGraphicFramePr>
        <p:xfrm>
          <a:off x="111211" y="940158"/>
          <a:ext cx="8921578" cy="3126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557">
                  <a:extLst>
                    <a:ext uri="{9D8B030D-6E8A-4147-A177-3AD203B41FA5}">
                      <a16:colId xmlns:a16="http://schemas.microsoft.com/office/drawing/2014/main" val="2576125138"/>
                    </a:ext>
                  </a:extLst>
                </a:gridCol>
                <a:gridCol w="568410">
                  <a:extLst>
                    <a:ext uri="{9D8B030D-6E8A-4147-A177-3AD203B41FA5}">
                      <a16:colId xmlns:a16="http://schemas.microsoft.com/office/drawing/2014/main" val="516137388"/>
                    </a:ext>
                  </a:extLst>
                </a:gridCol>
                <a:gridCol w="650790">
                  <a:extLst>
                    <a:ext uri="{9D8B030D-6E8A-4147-A177-3AD203B41FA5}">
                      <a16:colId xmlns:a16="http://schemas.microsoft.com/office/drawing/2014/main" val="419435096"/>
                    </a:ext>
                  </a:extLst>
                </a:gridCol>
                <a:gridCol w="815546">
                  <a:extLst>
                    <a:ext uri="{9D8B030D-6E8A-4147-A177-3AD203B41FA5}">
                      <a16:colId xmlns:a16="http://schemas.microsoft.com/office/drawing/2014/main" val="2989353536"/>
                    </a:ext>
                  </a:extLst>
                </a:gridCol>
                <a:gridCol w="5655275">
                  <a:extLst>
                    <a:ext uri="{9D8B030D-6E8A-4147-A177-3AD203B41FA5}">
                      <a16:colId xmlns:a16="http://schemas.microsoft.com/office/drawing/2014/main" val="2629561587"/>
                    </a:ext>
                  </a:extLst>
                </a:gridCol>
              </a:tblGrid>
              <a:tr h="187420">
                <a:tc>
                  <a:txBody>
                    <a:bodyPr/>
                    <a:lstStyle/>
                    <a:p>
                      <a:r>
                        <a:rPr lang="en-US" sz="700" b="0" dirty="0"/>
                        <a:t>Attribute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/>
                        <a:t>Qualifier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/>
                        <a:t>Cardinality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/>
                        <a:t>Content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186152"/>
                  </a:ext>
                </a:extLst>
              </a:tr>
              <a:tr h="294517">
                <a:tc>
                  <a:txBody>
                    <a:bodyPr/>
                    <a:lstStyle/>
                    <a:p>
                      <a:r>
                        <a:rPr lang="en-US" sz="700" dirty="0" err="1"/>
                        <a:t>asdId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Identifier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Identifier of this ASD information element. This attribute shall be globally unique. The format will be defined in the data model specification phase.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737549"/>
                  </a:ext>
                </a:extLst>
              </a:tr>
              <a:tr h="187420">
                <a:tc>
                  <a:txBody>
                    <a:bodyPr/>
                    <a:lstStyle/>
                    <a:p>
                      <a:r>
                        <a:rPr lang="en-US" sz="700" dirty="0" err="1"/>
                        <a:t>asdSchemaVersion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Version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Specifies the version of the ASD’s schema (if we modify an ASD field definition, add/remove field definitions, etc.).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9674848"/>
                  </a:ext>
                </a:extLst>
              </a:tr>
              <a:tr h="187420">
                <a:tc>
                  <a:txBody>
                    <a:bodyPr/>
                    <a:lstStyle/>
                    <a:p>
                      <a:r>
                        <a:rPr lang="en-US" sz="700" dirty="0" err="1"/>
                        <a:t>asdProvider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String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Provider of the AS and of the ASD.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7033135"/>
                  </a:ext>
                </a:extLst>
              </a:tr>
              <a:tr h="187420">
                <a:tc>
                  <a:txBody>
                    <a:bodyPr/>
                    <a:lstStyle/>
                    <a:p>
                      <a:r>
                        <a:rPr lang="en-US" sz="700" dirty="0" err="1"/>
                        <a:t>asdApplicationName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String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 to identify the Application Service. Invariant for the AS lifetime.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060684"/>
                  </a:ext>
                </a:extLst>
              </a:tr>
              <a:tr h="294517">
                <a:tc>
                  <a:txBody>
                    <a:bodyPr/>
                    <a:lstStyle/>
                    <a:p>
                      <a:r>
                        <a:rPr lang="en-US" sz="700" dirty="0" err="1"/>
                        <a:t>asdApplicationVersion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Version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Specifies the version of the Application (so, if software, </a:t>
                      </a:r>
                    </a:p>
                    <a:p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DeploymentArtifacts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 ASD values, ... change, this changes).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6699614"/>
                  </a:ext>
                </a:extLst>
              </a:tr>
              <a:tr h="187420">
                <a:tc>
                  <a:txBody>
                    <a:bodyPr/>
                    <a:lstStyle/>
                    <a:p>
                      <a:r>
                        <a:rPr lang="en-US" sz="700" dirty="0" err="1"/>
                        <a:t>asdApplicationInfoName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0..1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String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 readable name for the Application service. Can change during the AS lifetime.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8206823"/>
                  </a:ext>
                </a:extLst>
              </a:tr>
              <a:tr h="187420">
                <a:tc>
                  <a:txBody>
                    <a:bodyPr/>
                    <a:lstStyle/>
                    <a:p>
                      <a:r>
                        <a:rPr lang="en-US" sz="700" dirty="0" err="1"/>
                        <a:t>asdInfoDescription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0..1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String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 readable description of the AS. Can change during the AS lifetime.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760507"/>
                  </a:ext>
                </a:extLst>
              </a:tr>
              <a:tr h="294517">
                <a:tc>
                  <a:txBody>
                    <a:bodyPr/>
                    <a:lstStyle/>
                    <a:p>
                      <a:r>
                        <a:rPr lang="en-US" sz="700" dirty="0" err="1"/>
                        <a:t>asdExtCpd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0..N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err="1"/>
                        <a:t>Tbd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Describes external interface(s) exposed by this AS enabling connection with a VL. (Similar to </a:t>
                      </a:r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VnfExtCpd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VNF-D, but only describing L3 and above interfaces, since K8S can’t do &lt;L3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274889"/>
                  </a:ext>
                </a:extLst>
              </a:tr>
              <a:tr h="187420">
                <a:tc>
                  <a:txBody>
                    <a:bodyPr/>
                    <a:lstStyle/>
                    <a:p>
                      <a:r>
                        <a:rPr lang="en-US" sz="700" dirty="0" err="1"/>
                        <a:t>extraServiceRequirements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0..N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err="1"/>
                        <a:t>Tbd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(include here Kubernetes NFDs) &lt; - a flat list from Helm charts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0799567"/>
                  </a:ext>
                </a:extLst>
              </a:tr>
              <a:tr h="204065">
                <a:tc>
                  <a:txBody>
                    <a:bodyPr/>
                    <a:lstStyle/>
                    <a:p>
                      <a:r>
                        <a:rPr lang="en-US" sz="700" dirty="0" err="1"/>
                        <a:t>enhancedClusterCapabilities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0..N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err="1"/>
                        <a:t>Tbd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Describes expected capabilities of the target Kubernetes cluster to aid placement of the application service on a suitable cluster. Examples of capabilities are required networking characteristics, Kubernetes API extensions or quantifiable node specific resources. This attribute can contain information complementing information provided in the referenced </a:t>
                      </a:r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DeploymentArtifacts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Note: Modeling of </a:t>
                      </a:r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enhancedClusterCapabilities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subject to standardization but is ffs. Alignment between O2-IMS and O2-DMS of these values is required.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3952507"/>
                  </a:ext>
                </a:extLst>
              </a:tr>
              <a:tr h="210943">
                <a:tc>
                  <a:txBody>
                    <a:bodyPr/>
                    <a:lstStyle/>
                    <a:p>
                      <a:r>
                        <a:rPr lang="en-US" sz="700" dirty="0" err="1"/>
                        <a:t>deploymentItems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1..N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err="1"/>
                        <a:t>DeploymentItem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Deployment artifacts (see next slide)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174522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1C715B7-DADD-D349-A4E8-0E9EFF621E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8739" y="4139818"/>
            <a:ext cx="2179943" cy="745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64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err="1"/>
              <a:t>DeploymentItem</a:t>
            </a:r>
            <a:r>
              <a:rPr lang="en-CA" dirty="0"/>
              <a:t> Proposal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11" y="2378330"/>
            <a:ext cx="4263081" cy="1781779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4800" dirty="0"/>
              <a:t>In order to support complex applications that require multiple artifacts (like Helm charts) to be installed in a particular order, the orchestrator must support an easy method of chaining these artifacts – including dependency relationships.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4800" dirty="0"/>
              <a:t>As show, items are given a deployment order. Items with the same order are deployed in parallel; items in different orders are deployed in sequence.</a:t>
            </a:r>
          </a:p>
          <a:p>
            <a:pPr lvl="1"/>
            <a:endParaRPr lang="en-CA" sz="2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0563984-235E-AA4E-A782-FAE05F1175F8}"/>
              </a:ext>
            </a:extLst>
          </p:cNvPr>
          <p:cNvGrpSpPr/>
          <p:nvPr/>
        </p:nvGrpSpPr>
        <p:grpSpPr>
          <a:xfrm>
            <a:off x="7724791" y="4248536"/>
            <a:ext cx="1261137" cy="501941"/>
            <a:chOff x="6985964" y="4236861"/>
            <a:chExt cx="1958760" cy="5252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D26D273-B05F-7747-BC74-503CAC665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85964" y="4337097"/>
              <a:ext cx="951905" cy="36345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B0AFF22-8674-C24F-93B5-2463EA9DA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474" y="4236861"/>
              <a:ext cx="445357" cy="52529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4B3E9EA-8B3F-134D-AD37-B971CDB1D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95698" y="4361204"/>
              <a:ext cx="649026" cy="363455"/>
            </a:xfrm>
            <a:prstGeom prst="rect">
              <a:avLst/>
            </a:prstGeom>
          </p:spPr>
        </p:pic>
      </p:grp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1BB55990-1AD8-FC49-AF25-8D2F7C2583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662507"/>
              </p:ext>
            </p:extLst>
          </p:nvPr>
        </p:nvGraphicFramePr>
        <p:xfrm>
          <a:off x="111211" y="956634"/>
          <a:ext cx="892157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557">
                  <a:extLst>
                    <a:ext uri="{9D8B030D-6E8A-4147-A177-3AD203B41FA5}">
                      <a16:colId xmlns:a16="http://schemas.microsoft.com/office/drawing/2014/main" val="2576125138"/>
                    </a:ext>
                  </a:extLst>
                </a:gridCol>
                <a:gridCol w="568410">
                  <a:extLst>
                    <a:ext uri="{9D8B030D-6E8A-4147-A177-3AD203B41FA5}">
                      <a16:colId xmlns:a16="http://schemas.microsoft.com/office/drawing/2014/main" val="516137388"/>
                    </a:ext>
                  </a:extLst>
                </a:gridCol>
                <a:gridCol w="650790">
                  <a:extLst>
                    <a:ext uri="{9D8B030D-6E8A-4147-A177-3AD203B41FA5}">
                      <a16:colId xmlns:a16="http://schemas.microsoft.com/office/drawing/2014/main" val="419435096"/>
                    </a:ext>
                  </a:extLst>
                </a:gridCol>
                <a:gridCol w="815546">
                  <a:extLst>
                    <a:ext uri="{9D8B030D-6E8A-4147-A177-3AD203B41FA5}">
                      <a16:colId xmlns:a16="http://schemas.microsoft.com/office/drawing/2014/main" val="2989353536"/>
                    </a:ext>
                  </a:extLst>
                </a:gridCol>
                <a:gridCol w="5655275">
                  <a:extLst>
                    <a:ext uri="{9D8B030D-6E8A-4147-A177-3AD203B41FA5}">
                      <a16:colId xmlns:a16="http://schemas.microsoft.com/office/drawing/2014/main" val="2629561587"/>
                    </a:ext>
                  </a:extLst>
                </a:gridCol>
              </a:tblGrid>
              <a:tr h="187420">
                <a:tc>
                  <a:txBody>
                    <a:bodyPr/>
                    <a:lstStyle/>
                    <a:p>
                      <a:r>
                        <a:rPr lang="en-US" sz="800" b="0" dirty="0"/>
                        <a:t>Attribute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/>
                        <a:t>Qualifier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/>
                        <a:t>Cardinality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/>
                        <a:t>Content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186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deploymentItemId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Identifier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identifier of this deployment item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7375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dirty="0" err="1"/>
                        <a:t>artifactId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Identifier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Reference to a </a:t>
                      </a:r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DeploymentArtifact</a:t>
                      </a:r>
                      <a:endParaRPr lang="en-US" sz="7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9674848"/>
                  </a:ext>
                </a:extLst>
              </a:tr>
              <a:tr h="187420">
                <a:tc>
                  <a:txBody>
                    <a:bodyPr/>
                    <a:lstStyle/>
                    <a:p>
                      <a:r>
                        <a:rPr lang="en-US" sz="700" dirty="0" err="1"/>
                        <a:t>deploymentOrder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0..1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Integer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Specifies the deployment stage that the </a:t>
                      </a:r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DeploymentArtifact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belongs to. A lower value specifies that the </a:t>
                      </a:r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DeploymentArtifact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belongs to an earlier deployment stage, i.e., needs to be installed prior to </a:t>
                      </a:r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DeploymentArtifact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higher </a:t>
                      </a:r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deploymentOrder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values.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7033135"/>
                  </a:ext>
                </a:extLst>
              </a:tr>
              <a:tr h="187420">
                <a:tc>
                  <a:txBody>
                    <a:bodyPr/>
                    <a:lstStyle/>
                    <a:p>
                      <a:r>
                        <a:rPr lang="en-US" sz="700" dirty="0" err="1"/>
                        <a:t>lifecycleParamerters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err="1"/>
                        <a:t>Tbd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err="1"/>
                        <a:t>tbd</a:t>
                      </a:r>
                      <a:endParaRPr lang="en-US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err="1"/>
                        <a:t>tbd</a:t>
                      </a:r>
                      <a:r>
                        <a:rPr lang="en-US" sz="7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 of parameters that can be overridden at deployment time (e.g., values for </a:t>
                      </a:r>
                      <a:r>
                        <a:rPr lang="en-US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values.yaml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the chart this item references)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060684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510730F7-10C5-7847-A3C4-C4C49828F3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6261" y="2273783"/>
            <a:ext cx="4711507" cy="188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84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ETSI-Compliant Packaging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5582" y="1337080"/>
            <a:ext cx="5020962" cy="2188715"/>
          </a:xfrm>
        </p:spPr>
        <p:txBody>
          <a:bodyPr>
            <a:normAutofit fontScale="25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5600" dirty="0"/>
              <a:t>The proposal for packaging is to continue to rely on CSAR.</a:t>
            </a:r>
          </a:p>
          <a:p>
            <a:pPr marL="0" indent="0">
              <a:spcAft>
                <a:spcPts val="600"/>
              </a:spcAft>
              <a:buNone/>
            </a:pPr>
            <a:endParaRPr lang="en-US" sz="56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4800" dirty="0"/>
              <a:t>Recommend to standardize:</a:t>
            </a:r>
          </a:p>
          <a:p>
            <a:pPr indent="-334963">
              <a:spcAft>
                <a:spcPts val="600"/>
              </a:spcAft>
              <a:buClr>
                <a:schemeClr val="tx1"/>
              </a:buClr>
              <a:buFont typeface="+mj-lt"/>
              <a:buAutoNum type="alphaLcParenR"/>
            </a:pPr>
            <a:r>
              <a:rPr lang="en-US" sz="4800" dirty="0"/>
              <a:t>The Packaging of containerized applications, the ASD itself, and the usage of ASD as a top-level artifact for a CSAR.</a:t>
            </a:r>
          </a:p>
          <a:p>
            <a:pPr indent="-334963">
              <a:spcAft>
                <a:spcPts val="600"/>
              </a:spcAft>
              <a:buClr>
                <a:schemeClr val="tx1"/>
              </a:buClr>
              <a:buFont typeface="+mj-lt"/>
              <a:buAutoNum type="alphaLcParenR"/>
            </a:pPr>
            <a:r>
              <a:rPr lang="en-US" sz="4800" dirty="0"/>
              <a:t>The use of Helm as the cloud-native artifact for describing (pieces of) the application </a:t>
            </a:r>
          </a:p>
          <a:p>
            <a:pPr indent="-334963">
              <a:spcAft>
                <a:spcPts val="600"/>
              </a:spcAft>
              <a:buClr>
                <a:schemeClr val="tx1"/>
              </a:buClr>
              <a:buFont typeface="+mj-lt"/>
              <a:buAutoNum type="alphaLcParenR"/>
            </a:pPr>
            <a:r>
              <a:rPr lang="en-US" sz="4800" dirty="0"/>
              <a:t>Adopt SOL004, adding the possibility to include an ASD instead of a VNFD as a top-level artifact</a:t>
            </a:r>
          </a:p>
          <a:p>
            <a:pPr lvl="1"/>
            <a:endParaRPr lang="en-CA" sz="2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0563984-235E-AA4E-A782-FAE05F1175F8}"/>
              </a:ext>
            </a:extLst>
          </p:cNvPr>
          <p:cNvGrpSpPr/>
          <p:nvPr/>
        </p:nvGrpSpPr>
        <p:grpSpPr>
          <a:xfrm>
            <a:off x="7724791" y="4248536"/>
            <a:ext cx="1261137" cy="501941"/>
            <a:chOff x="6985964" y="4236861"/>
            <a:chExt cx="1958760" cy="5252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D26D273-B05F-7747-BC74-503CAC665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85964" y="4337097"/>
              <a:ext cx="951905" cy="36345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B0AFF22-8674-C24F-93B5-2463EA9DA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474" y="4236861"/>
              <a:ext cx="445357" cy="52529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4B3E9EA-8B3F-134D-AD37-B971CDB1D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95698" y="4361204"/>
              <a:ext cx="649026" cy="363455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A12812D-02A0-4A49-9C9D-B55DF56E4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464" y="1186569"/>
            <a:ext cx="18161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89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ASD with NSD (Optional)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372" y="1040517"/>
            <a:ext cx="3185478" cy="3208019"/>
          </a:xfrm>
        </p:spPr>
        <p:txBody>
          <a:bodyPr>
            <a:normAutofit fontScale="47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400" dirty="0"/>
              <a:t>Containerized Application Service Descriptor</a:t>
            </a:r>
          </a:p>
          <a:p>
            <a:pPr marL="228600" indent="-228600">
              <a:spcAft>
                <a:spcPts val="600"/>
              </a:spcAft>
            </a:pPr>
            <a:r>
              <a:rPr lang="en-US" sz="3000" dirty="0"/>
              <a:t>The ASD is a descriptor with the minimum information for the NFVO, and pointers to K8S-native tooling for the LCM implementation. Can describe a complete NF, or parts of a NF.</a:t>
            </a:r>
          </a:p>
          <a:p>
            <a:pPr marL="228600" indent="-228600">
              <a:spcAft>
                <a:spcPts val="600"/>
              </a:spcAft>
            </a:pPr>
            <a:r>
              <a:rPr lang="en-US" sz="3000" dirty="0"/>
              <a:t>If needed, NSDs can be used to perform this composition, by referring to multiple ASDs; just like they are used today to describe complex multi-VNF services today.</a:t>
            </a:r>
          </a:p>
          <a:p>
            <a:pPr lvl="1"/>
            <a:endParaRPr lang="en-CA" sz="2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0563984-235E-AA4E-A782-FAE05F1175F8}"/>
              </a:ext>
            </a:extLst>
          </p:cNvPr>
          <p:cNvGrpSpPr/>
          <p:nvPr/>
        </p:nvGrpSpPr>
        <p:grpSpPr>
          <a:xfrm>
            <a:off x="7724791" y="4248536"/>
            <a:ext cx="1261137" cy="501941"/>
            <a:chOff x="6985964" y="4236861"/>
            <a:chExt cx="1958760" cy="5252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D26D273-B05F-7747-BC74-503CAC665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85964" y="4337097"/>
              <a:ext cx="951905" cy="36345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B0AFF22-8674-C24F-93B5-2463EA9DA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474" y="4236861"/>
              <a:ext cx="445357" cy="52529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4B3E9EA-8B3F-134D-AD37-B971CDB1D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95698" y="4361204"/>
              <a:ext cx="649026" cy="363455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AA6DF43-771F-B34E-8FBD-F28E9959A215}"/>
              </a:ext>
            </a:extLst>
          </p:cNvPr>
          <p:cNvGrpSpPr/>
          <p:nvPr/>
        </p:nvGrpSpPr>
        <p:grpSpPr>
          <a:xfrm>
            <a:off x="3310950" y="1040517"/>
            <a:ext cx="5748228" cy="2345541"/>
            <a:chOff x="3310950" y="1040517"/>
            <a:chExt cx="5748228" cy="234554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0E097E8-ACF0-8D49-B6EC-ADEDD87652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10950" y="1040517"/>
              <a:ext cx="5748228" cy="234554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1235EED-B776-7D46-AE4F-9463499FE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37983" y="2645892"/>
              <a:ext cx="1484472" cy="7219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5329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References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372" y="1040517"/>
            <a:ext cx="8433684" cy="3208019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400" dirty="0"/>
              <a:t>x</a:t>
            </a:r>
            <a:endParaRPr lang="en-US" sz="3000" dirty="0"/>
          </a:p>
          <a:p>
            <a:pPr lvl="1"/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774104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259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CNF Model and Package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951" y="1200151"/>
            <a:ext cx="8389903" cy="3394472"/>
          </a:xfrm>
        </p:spPr>
        <p:txBody>
          <a:bodyPr>
            <a:normAutofit/>
          </a:bodyPr>
          <a:lstStyle/>
          <a:p>
            <a:pPr lvl="0"/>
            <a:r>
              <a:rPr lang="en-CA" sz="2000" b="1" dirty="0"/>
              <a:t>ETSI SOL001 VNFD/CNFD Model and Package</a:t>
            </a:r>
          </a:p>
          <a:p>
            <a:pPr lvl="1"/>
            <a:r>
              <a:rPr lang="en-CA" sz="2000" dirty="0"/>
              <a:t>Proposal: ETSI NFV SOL004 Packaging &amp;</a:t>
            </a:r>
            <a:br>
              <a:rPr lang="en-CA" sz="2000" dirty="0"/>
            </a:br>
            <a:r>
              <a:rPr lang="en-CA" sz="2000" dirty="0"/>
              <a:t>SOL001 CNFD Models for ONAP and ORAN</a:t>
            </a:r>
          </a:p>
          <a:p>
            <a:pPr lvl="0"/>
            <a:r>
              <a:rPr lang="en-CA" sz="2000" b="1" dirty="0"/>
              <a:t>Application Service Descriptor (ASD) Model and Package</a:t>
            </a:r>
          </a:p>
          <a:p>
            <a:pPr lvl="1"/>
            <a:r>
              <a:rPr lang="en-CA" sz="2000" dirty="0"/>
              <a:t>Mission Statement</a:t>
            </a:r>
          </a:p>
          <a:p>
            <a:pPr lvl="1"/>
            <a:r>
              <a:rPr lang="en-CA" sz="2000" dirty="0"/>
              <a:t>Proposals</a:t>
            </a:r>
          </a:p>
          <a:p>
            <a:r>
              <a:rPr lang="en-CA" sz="2000" b="1" dirty="0"/>
              <a:t>Two model Analysis and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16801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003" y="2008600"/>
            <a:ext cx="8389903" cy="800739"/>
          </a:xfrm>
        </p:spPr>
        <p:txBody>
          <a:bodyPr>
            <a:noAutofit/>
          </a:bodyPr>
          <a:lstStyle/>
          <a:p>
            <a:pPr algn="ctr"/>
            <a:r>
              <a:rPr lang="en-CA" sz="2800" dirty="0">
                <a:solidFill>
                  <a:schemeClr val="accent1"/>
                </a:solidFill>
              </a:rPr>
              <a:t>ETSI NFV SOL004 Packaging &amp;</a:t>
            </a:r>
            <a:br>
              <a:rPr lang="en-CA" sz="2800" dirty="0">
                <a:solidFill>
                  <a:schemeClr val="accent1"/>
                </a:solidFill>
              </a:rPr>
            </a:br>
            <a:r>
              <a:rPr lang="en-CA" sz="2800" dirty="0">
                <a:solidFill>
                  <a:schemeClr val="accent1"/>
                </a:solidFill>
              </a:rPr>
              <a:t>SOL001 CNFD Models for ONAP and ORAN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315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48" y="0"/>
            <a:ext cx="8389903" cy="800739"/>
          </a:xfrm>
        </p:spPr>
        <p:txBody>
          <a:bodyPr>
            <a:noAutofit/>
          </a:bodyPr>
          <a:lstStyle/>
          <a:p>
            <a:r>
              <a:rPr lang="en-CA" sz="2800" dirty="0"/>
              <a:t>Proposal: ETSI NFV SOL004 Packaging &amp;</a:t>
            </a:r>
            <a:br>
              <a:rPr lang="en-CA" sz="2800" dirty="0"/>
            </a:br>
            <a:r>
              <a:rPr lang="en-CA" sz="2800" dirty="0"/>
              <a:t>SOL001 CNFD Models for ONAP and ORAN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441" y="1031140"/>
            <a:ext cx="7821488" cy="3394472"/>
          </a:xfrm>
        </p:spPr>
        <p:txBody>
          <a:bodyPr>
            <a:normAutofit/>
          </a:bodyPr>
          <a:lstStyle/>
          <a:p>
            <a:r>
              <a:rPr lang="en-US" sz="2000" dirty="0"/>
              <a:t>ETSI SOL001 Aligned Proposal</a:t>
            </a:r>
          </a:p>
          <a:p>
            <a:r>
              <a:rPr lang="en-US" sz="2000" dirty="0"/>
              <a:t>ETSI SOL004 Containerized VNF Packaging</a:t>
            </a:r>
          </a:p>
          <a:p>
            <a:r>
              <a:rPr lang="en-US" sz="2000" dirty="0"/>
              <a:t>SOL001 Descriptor Proposal for Containerized RAN NFs, </a:t>
            </a:r>
            <a:r>
              <a:rPr lang="en-US" sz="2000" dirty="0" err="1"/>
              <a:t>xApps</a:t>
            </a:r>
            <a:r>
              <a:rPr lang="en-US" sz="2000" dirty="0"/>
              <a:t> and </a:t>
            </a:r>
            <a:r>
              <a:rPr lang="en-US" sz="2000" dirty="0" err="1"/>
              <a:t>rApps</a:t>
            </a:r>
            <a:endParaRPr lang="en-US" sz="2000" dirty="0"/>
          </a:p>
          <a:p>
            <a:r>
              <a:rPr lang="en-US" sz="2000" dirty="0"/>
              <a:t>ETSI Aligned Container VNFD Changes</a:t>
            </a:r>
          </a:p>
          <a:p>
            <a:pPr lvl="1"/>
            <a:r>
              <a:rPr lang="en-US" sz="2000" dirty="0" err="1"/>
              <a:t>Mciop</a:t>
            </a:r>
            <a:endParaRPr lang="en-US" sz="2000" dirty="0"/>
          </a:p>
          <a:p>
            <a:pPr lvl="1"/>
            <a:r>
              <a:rPr lang="en-US" sz="2000" dirty="0" err="1"/>
              <a:t>Vdu.OsContainerDeployableUnit</a:t>
            </a:r>
            <a:endParaRPr lang="en-US" sz="2000" dirty="0"/>
          </a:p>
          <a:p>
            <a:pPr lvl="1"/>
            <a:r>
              <a:rPr lang="en-US" sz="2000" dirty="0" err="1"/>
              <a:t>Vdu.OsContainer</a:t>
            </a:r>
            <a:endParaRPr lang="en-US" sz="2000" dirty="0"/>
          </a:p>
          <a:p>
            <a:pPr lvl="1"/>
            <a:r>
              <a:rPr lang="en-US" sz="2000" dirty="0" err="1"/>
              <a:t>VirtualCp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51391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BF378BA-21A8-1449-8987-D80D44F6F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15" y="949260"/>
            <a:ext cx="5779881" cy="37513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dirty="0"/>
              <a:t>ETSI SOL001 Aligned Proposal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8792" y="1031140"/>
            <a:ext cx="3395208" cy="3394472"/>
          </a:xfrm>
        </p:spPr>
        <p:txBody>
          <a:bodyPr>
            <a:normAutofit fontScale="40000" lnSpcReduction="20000"/>
          </a:bodyPr>
          <a:lstStyle/>
          <a:p>
            <a:pPr marL="285750" indent="-285750">
              <a:buFont typeface="+mj-lt"/>
              <a:buAutoNum type="arabicPeriod"/>
            </a:pPr>
            <a:r>
              <a:rPr lang="en-US" sz="3000" dirty="0"/>
              <a:t>ETSI NFV SOL004 CSAR Packaging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3000" dirty="0"/>
              <a:t>ETSI SOL001 (4.2.1) TOSCA VNF Descriptor with container support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3000" dirty="0"/>
              <a:t>Leverage same Orchestrator as for VM based VNFs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3000" dirty="0"/>
              <a:t>Leverage industry standard Helm and/or K8S for NF LCM/SOL018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3000" dirty="0"/>
              <a:t>Provide enough information in the Descriptor for the Orchestrator to:</a:t>
            </a:r>
          </a:p>
          <a:p>
            <a:pPr marL="573088" lvl="1" indent="-287338">
              <a:buFont typeface="+mj-lt"/>
              <a:buAutoNum type="alphaLcPeriod"/>
            </a:pPr>
            <a:r>
              <a:rPr lang="en-US" sz="3000" dirty="0"/>
              <a:t>Enable Network Service Design</a:t>
            </a:r>
          </a:p>
          <a:p>
            <a:pPr marL="573088" lvl="1" indent="-287338">
              <a:buFont typeface="+mj-lt"/>
              <a:buAutoNum type="alphaLcPeriod"/>
            </a:pPr>
            <a:r>
              <a:rPr lang="en-US" sz="3000" dirty="0"/>
              <a:t>LCM Images/Artifacts</a:t>
            </a:r>
          </a:p>
          <a:p>
            <a:pPr marL="573088" lvl="1" indent="-287338">
              <a:buFont typeface="+mj-lt"/>
              <a:buAutoNum type="alphaLcPeriod"/>
            </a:pPr>
            <a:r>
              <a:rPr lang="en-US" sz="3000" dirty="0"/>
              <a:t>Evaluate </a:t>
            </a:r>
            <a:r>
              <a:rPr lang="en-US" sz="3000" dirty="0" err="1"/>
              <a:t>xNF</a:t>
            </a:r>
            <a:r>
              <a:rPr lang="en-US" sz="3000" dirty="0"/>
              <a:t> </a:t>
            </a:r>
            <a:r>
              <a:rPr lang="en-US" sz="3000" dirty="0" err="1"/>
              <a:t>deployability</a:t>
            </a:r>
            <a:endParaRPr lang="en-US" sz="3000" dirty="0"/>
          </a:p>
          <a:p>
            <a:pPr marL="573088" lvl="1" indent="-287338">
              <a:buFont typeface="+mj-lt"/>
              <a:buAutoNum type="alphaLcPeriod"/>
            </a:pPr>
            <a:r>
              <a:rPr lang="en-US" sz="3000" dirty="0"/>
              <a:t>Select IaaS/</a:t>
            </a:r>
            <a:r>
              <a:rPr lang="en-US" sz="3000" dirty="0" err="1"/>
              <a:t>Paas</a:t>
            </a:r>
            <a:r>
              <a:rPr lang="en-US" sz="3000" dirty="0"/>
              <a:t> instance(s)</a:t>
            </a:r>
          </a:p>
          <a:p>
            <a:pPr marL="573088" lvl="1" indent="-287338">
              <a:buFont typeface="+mj-lt"/>
              <a:buAutoNum type="alphaLcPeriod"/>
            </a:pPr>
            <a:r>
              <a:rPr lang="en-US" sz="3000" dirty="0"/>
              <a:t>Allocate Resource quotas</a:t>
            </a:r>
          </a:p>
          <a:p>
            <a:pPr marL="573088" lvl="1" indent="-287338">
              <a:buFont typeface="+mj-lt"/>
              <a:buAutoNum type="alphaLcPeriod"/>
            </a:pPr>
            <a:r>
              <a:rPr lang="en-US" sz="3000" dirty="0"/>
              <a:t>Deploy </a:t>
            </a:r>
            <a:r>
              <a:rPr lang="en-US" sz="3000" dirty="0" err="1"/>
              <a:t>xNFs</a:t>
            </a:r>
            <a:r>
              <a:rPr lang="en-US" sz="3000" dirty="0"/>
              <a:t> in appropriate IaaS</a:t>
            </a:r>
          </a:p>
          <a:p>
            <a:pPr marL="573088" lvl="1" indent="-287338">
              <a:buFont typeface="+mj-lt"/>
              <a:buAutoNum type="alphaLcPeriod"/>
            </a:pPr>
            <a:r>
              <a:rPr lang="en-US" sz="3000" dirty="0"/>
              <a:t>Configure and Monitor </a:t>
            </a:r>
            <a:r>
              <a:rPr lang="en-US" sz="3000" dirty="0" err="1"/>
              <a:t>xNFs</a:t>
            </a:r>
            <a:endParaRPr lang="en-US" sz="3000" dirty="0"/>
          </a:p>
          <a:p>
            <a:pPr marL="573088" lvl="1" indent="-287338">
              <a:buFont typeface="+mj-lt"/>
              <a:buAutoNum type="alphaLcPeriod"/>
            </a:pPr>
            <a:r>
              <a:rPr lang="en-US" sz="3000" dirty="0"/>
              <a:t>Upgrade </a:t>
            </a:r>
            <a:r>
              <a:rPr lang="en-US" sz="3000" dirty="0" err="1"/>
              <a:t>xNFs</a:t>
            </a:r>
            <a:endParaRPr lang="en-US" sz="3000" dirty="0"/>
          </a:p>
          <a:p>
            <a:pPr lvl="1"/>
            <a:endParaRPr lang="en-US" sz="2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915DF0B-D67A-EC4D-B61F-FCBEEFDD60E9}"/>
              </a:ext>
            </a:extLst>
          </p:cNvPr>
          <p:cNvSpPr txBox="1">
            <a:spLocks/>
          </p:cNvSpPr>
          <p:nvPr/>
        </p:nvSpPr>
        <p:spPr>
          <a:xfrm>
            <a:off x="94015" y="3053241"/>
            <a:ext cx="2319671" cy="1764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–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Font typeface="+mj-lt"/>
              <a:buAutoNum type="arabicPeriod"/>
            </a:pPr>
            <a:r>
              <a:rPr lang="en-US" sz="1000" dirty="0"/>
              <a:t>Standard packaging format (based on TOSCA CSAR)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00" dirty="0"/>
              <a:t>Enhanced SOL001 VNF Descriptor supporting containers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00" dirty="0"/>
              <a:t>Support for Helm Chart Artifacts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00" dirty="0"/>
              <a:t>Container Images can be included in the package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00" dirty="0"/>
              <a:t>Additional Artifacts</a:t>
            </a:r>
          </a:p>
        </p:txBody>
      </p:sp>
    </p:spTree>
    <p:extLst>
      <p:ext uri="{BB962C8B-B14F-4D97-AF65-F5344CB8AC3E}">
        <p14:creationId xmlns:p14="http://schemas.microsoft.com/office/powerpoint/2010/main" val="1558433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dirty="0"/>
              <a:t>SOL001 Descriptor Proposal for Containerized</a:t>
            </a:r>
            <a:br>
              <a:rPr lang="en-CA" sz="2800" dirty="0"/>
            </a:br>
            <a:r>
              <a:rPr lang="en-CA" sz="2800" dirty="0"/>
              <a:t>RAN NFs, </a:t>
            </a:r>
            <a:r>
              <a:rPr lang="en-CA" sz="2800" dirty="0" err="1"/>
              <a:t>xApps</a:t>
            </a:r>
            <a:r>
              <a:rPr lang="en-CA" sz="2800" dirty="0"/>
              <a:t> and </a:t>
            </a:r>
            <a:r>
              <a:rPr lang="en-CA" sz="2800" dirty="0" err="1"/>
              <a:t>rApps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441" y="1245324"/>
            <a:ext cx="7357608" cy="339447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What is available today in ETSI:</a:t>
            </a:r>
          </a:p>
          <a:p>
            <a:pPr lvl="1" indent="-342900"/>
            <a:r>
              <a:rPr lang="en-US" dirty="0"/>
              <a:t>TOSCA based VNF descriptors</a:t>
            </a:r>
          </a:p>
          <a:p>
            <a:pPr lvl="1" indent="-342900"/>
            <a:r>
              <a:rPr lang="en-US" dirty="0"/>
              <a:t>Yang based VNF descriptors</a:t>
            </a:r>
          </a:p>
          <a:p>
            <a:r>
              <a:rPr lang="en-US" dirty="0"/>
              <a:t>What is being added in SOL001 v4.2.1 specs:</a:t>
            </a:r>
          </a:p>
          <a:p>
            <a:pPr lvl="1"/>
            <a:r>
              <a:rPr lang="en-US" dirty="0"/>
              <a:t>TOSCA based CNF (ETSI term: containerized VNF) descriptors</a:t>
            </a:r>
          </a:p>
          <a:p>
            <a:pPr lvl="1"/>
            <a:r>
              <a:rPr lang="en-US" dirty="0"/>
              <a:t>Corrections and enhancements from SOL001 v3.5.1</a:t>
            </a:r>
          </a:p>
          <a:p>
            <a:pPr lvl="1"/>
            <a:r>
              <a:rPr lang="en-US" dirty="0"/>
              <a:t>Major contributors: Verizon, Ericsson, Orange, Huawei, Nokia, Docomo</a:t>
            </a:r>
          </a:p>
          <a:p>
            <a:r>
              <a:rPr lang="en-US" dirty="0"/>
              <a:t>Justification to use SOL001 TOSCA VNF descriptors:</a:t>
            </a:r>
          </a:p>
          <a:p>
            <a:pPr lvl="1"/>
            <a:r>
              <a:rPr lang="en-US" dirty="0"/>
              <a:t>Alignment with ETSI Industry Standard</a:t>
            </a:r>
          </a:p>
          <a:p>
            <a:pPr lvl="1"/>
            <a:r>
              <a:rPr lang="en-US" dirty="0"/>
              <a:t>Abstract definition for isolation from execution environment</a:t>
            </a:r>
          </a:p>
          <a:p>
            <a:pPr lvl="1"/>
            <a:r>
              <a:rPr lang="en-US" dirty="0"/>
              <a:t>Common Orchestration enablement for VM and container-based Network Functions</a:t>
            </a:r>
          </a:p>
          <a:p>
            <a:pPr lvl="1"/>
            <a:r>
              <a:rPr lang="en-US" dirty="0"/>
              <a:t>Easier integration into Service Design framework for design of Network Services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5693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dirty="0"/>
              <a:t>ETSI Aligned Container VNFD Changes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5051" y="992660"/>
            <a:ext cx="3980094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Container based VNF descriptor includes:</a:t>
            </a:r>
          </a:p>
          <a:p>
            <a:pPr>
              <a:buClr>
                <a:schemeClr val="tx1"/>
              </a:buClr>
            </a:pPr>
            <a:r>
              <a:rPr lang="en-US" sz="1400" dirty="0" err="1"/>
              <a:t>mciop</a:t>
            </a:r>
            <a:r>
              <a:rPr lang="en-US" sz="1400" dirty="0"/>
              <a:t>(Managed Container Infrastructure Object Package)</a:t>
            </a:r>
          </a:p>
          <a:p>
            <a:pPr>
              <a:buClr>
                <a:schemeClr val="tx1"/>
              </a:buClr>
            </a:pPr>
            <a:r>
              <a:rPr lang="en-US" sz="1400" dirty="0" err="1"/>
              <a:t>Vdu.OsContainerDeployableUnit</a:t>
            </a:r>
            <a:endParaRPr lang="en-US" sz="1400" dirty="0"/>
          </a:p>
          <a:p>
            <a:pPr>
              <a:buClr>
                <a:schemeClr val="tx1"/>
              </a:buClr>
            </a:pPr>
            <a:r>
              <a:rPr lang="en-US" sz="1400" dirty="0" err="1"/>
              <a:t>Vdu.OsContainer</a:t>
            </a:r>
            <a:endParaRPr lang="en-US" sz="1400" dirty="0"/>
          </a:p>
          <a:p>
            <a:pPr>
              <a:buClr>
                <a:schemeClr val="tx1"/>
              </a:buClr>
            </a:pPr>
            <a:r>
              <a:rPr lang="en-US" sz="1400" dirty="0" err="1"/>
              <a:t>VirtualCp</a:t>
            </a:r>
            <a:r>
              <a:rPr lang="en-US" sz="1400" dirty="0"/>
              <a:t> (</a:t>
            </a:r>
            <a:r>
              <a:rPr lang="en-US" sz="1400" dirty="0" err="1"/>
              <a:t>uService</a:t>
            </a:r>
            <a:r>
              <a:rPr lang="en-US" sz="1400" dirty="0"/>
              <a:t> Connection Points)</a:t>
            </a:r>
          </a:p>
          <a:p>
            <a:pPr lvl="1"/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B11D3A-A91C-9648-9296-7AD927D52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55" y="992660"/>
            <a:ext cx="4893484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801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2AF46E-9218-4B45-97C7-FA4DA2FE8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64" y="2444037"/>
            <a:ext cx="3896497" cy="11391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dirty="0"/>
              <a:t>VNFD Change Details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515A6A-0732-5B45-A7B4-36E68A374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58" y="1031469"/>
            <a:ext cx="1765393" cy="89512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4703" y="1088399"/>
            <a:ext cx="2677297" cy="1078163"/>
          </a:xfrm>
        </p:spPr>
        <p:txBody>
          <a:bodyPr>
            <a:normAutofit fontScale="92500" lnSpcReduction="20000"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US" sz="1100" dirty="0" err="1"/>
              <a:t>Mciop</a:t>
            </a:r>
            <a:r>
              <a:rPr lang="en-US" sz="1100" dirty="0"/>
              <a:t> describes deployment artifacts</a:t>
            </a:r>
          </a:p>
          <a:p>
            <a:pPr>
              <a:buClr>
                <a:schemeClr val="tx1"/>
              </a:buClr>
            </a:pPr>
            <a:r>
              <a:rPr lang="en-US" sz="1100" dirty="0"/>
              <a:t>References the Helm Charts (in package or external) </a:t>
            </a:r>
          </a:p>
          <a:p>
            <a:pPr>
              <a:buClr>
                <a:schemeClr val="tx1"/>
              </a:buClr>
            </a:pPr>
            <a:r>
              <a:rPr lang="en-US" sz="1100" dirty="0"/>
              <a:t>Identifies the VDUs/Pods affected by each Chart</a:t>
            </a:r>
          </a:p>
          <a:p>
            <a:pPr>
              <a:buClr>
                <a:schemeClr val="tx1"/>
              </a:buClr>
            </a:pPr>
            <a:r>
              <a:rPr lang="en-US" sz="1100" dirty="0"/>
              <a:t>Indicates the Deployment Order for the Charts</a:t>
            </a:r>
          </a:p>
          <a:p>
            <a:pPr lvl="1"/>
            <a:endParaRPr lang="en-US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D1A02F-C6FB-8843-B4D4-EA6C7ACF6495}"/>
              </a:ext>
            </a:extLst>
          </p:cNvPr>
          <p:cNvSpPr/>
          <p:nvPr/>
        </p:nvSpPr>
        <p:spPr>
          <a:xfrm>
            <a:off x="78260" y="984451"/>
            <a:ext cx="4407243" cy="1255915"/>
          </a:xfrm>
          <a:prstGeom prst="rect">
            <a:avLst/>
          </a:prstGeom>
          <a:noFill/>
          <a:ln w="158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6B26F77-881E-BD49-AE70-7A4DC9B1D36A}"/>
              </a:ext>
            </a:extLst>
          </p:cNvPr>
          <p:cNvSpPr txBox="1">
            <a:spLocks/>
          </p:cNvSpPr>
          <p:nvPr/>
        </p:nvSpPr>
        <p:spPr>
          <a:xfrm>
            <a:off x="4378043" y="2411740"/>
            <a:ext cx="4378779" cy="1139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–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000" dirty="0" err="1"/>
              <a:t>Vdu.OsContainerDeployableUnit</a:t>
            </a:r>
            <a:r>
              <a:rPr lang="en-US" sz="1000" dirty="0"/>
              <a:t> describes a Deployment Unit (K8S Pod)</a:t>
            </a:r>
          </a:p>
          <a:p>
            <a:r>
              <a:rPr lang="en-US" sz="1000" dirty="0"/>
              <a:t>Describes monitoring parameters and scaling </a:t>
            </a:r>
          </a:p>
          <a:p>
            <a:r>
              <a:rPr lang="en-US" sz="1000" dirty="0"/>
              <a:t>Describes configurable parameters (Substituted</a:t>
            </a:r>
          </a:p>
          <a:p>
            <a:r>
              <a:rPr lang="en-US" sz="1000" dirty="0" err="1"/>
              <a:t>Values.yaml</a:t>
            </a:r>
            <a:r>
              <a:rPr lang="en-US" sz="1000" dirty="0"/>
              <a:t>)</a:t>
            </a:r>
          </a:p>
          <a:p>
            <a:r>
              <a:rPr lang="en-US" sz="1000" dirty="0"/>
              <a:t>Describes Persistent Storage </a:t>
            </a:r>
          </a:p>
          <a:p>
            <a:r>
              <a:rPr lang="en-US" sz="1000" dirty="0"/>
              <a:t>List of the constituent </a:t>
            </a:r>
            <a:r>
              <a:rPr lang="en-US" sz="1000" dirty="0" err="1"/>
              <a:t>OsContainers</a:t>
            </a:r>
            <a:endParaRPr lang="en-US" sz="1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D52962-DA1F-EA4B-9989-F64721A8763E}"/>
              </a:ext>
            </a:extLst>
          </p:cNvPr>
          <p:cNvSpPr/>
          <p:nvPr/>
        </p:nvSpPr>
        <p:spPr>
          <a:xfrm>
            <a:off x="78260" y="2327249"/>
            <a:ext cx="8948419" cy="1255915"/>
          </a:xfrm>
          <a:prstGeom prst="rect">
            <a:avLst/>
          </a:prstGeom>
          <a:noFill/>
          <a:ln w="158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34B7AB6-ECAE-FC42-B0FC-00FFACC99BFA}"/>
              </a:ext>
            </a:extLst>
          </p:cNvPr>
          <p:cNvSpPr txBox="1">
            <a:spLocks/>
          </p:cNvSpPr>
          <p:nvPr/>
        </p:nvSpPr>
        <p:spPr>
          <a:xfrm>
            <a:off x="4378043" y="3851464"/>
            <a:ext cx="4065741" cy="55577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–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 err="1"/>
              <a:t>Vdu.OsContainer</a:t>
            </a:r>
            <a:r>
              <a:rPr lang="en-US" sz="1400" dirty="0"/>
              <a:t> describes each Container</a:t>
            </a:r>
          </a:p>
          <a:p>
            <a:r>
              <a:rPr lang="en-US" sz="1400" dirty="0"/>
              <a:t>CPU, Memory, Storage Requests and Limits</a:t>
            </a:r>
          </a:p>
          <a:p>
            <a:r>
              <a:rPr lang="en-US" sz="1400" dirty="0" err="1"/>
              <a:t>SwImage</a:t>
            </a:r>
            <a:r>
              <a:rPr lang="en-US" sz="1400" dirty="0"/>
              <a:t> artifact that references the container image</a:t>
            </a:r>
          </a:p>
          <a:p>
            <a:pPr lvl="1"/>
            <a:endParaRPr lang="en-US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5DBEE0-07F7-6944-A0B2-B72DC38C3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64" y="3734652"/>
            <a:ext cx="3321097" cy="97091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338F876-756B-0747-B27E-21F65CA3A0D5}"/>
              </a:ext>
            </a:extLst>
          </p:cNvPr>
          <p:cNvSpPr/>
          <p:nvPr/>
        </p:nvSpPr>
        <p:spPr>
          <a:xfrm>
            <a:off x="78260" y="3677703"/>
            <a:ext cx="8948419" cy="1084811"/>
          </a:xfrm>
          <a:prstGeom prst="rect">
            <a:avLst/>
          </a:prstGeom>
          <a:noFill/>
          <a:ln w="158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E146F2-DDDF-7142-ABA5-C11C1CDC0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437" y="1031426"/>
            <a:ext cx="1552781" cy="1211332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1AD8ADE2-FB46-5D47-8C78-019198F94B9E}"/>
              </a:ext>
            </a:extLst>
          </p:cNvPr>
          <p:cNvSpPr txBox="1">
            <a:spLocks/>
          </p:cNvSpPr>
          <p:nvPr/>
        </p:nvSpPr>
        <p:spPr>
          <a:xfrm>
            <a:off x="6172219" y="1088399"/>
            <a:ext cx="2732884" cy="100401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–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2398D4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500" dirty="0" err="1"/>
              <a:t>VirtualCp</a:t>
            </a:r>
            <a:r>
              <a:rPr lang="en-US" sz="2500" dirty="0"/>
              <a:t> describes </a:t>
            </a:r>
            <a:r>
              <a:rPr lang="en-US" sz="2500" dirty="0" err="1"/>
              <a:t>IP:Port</a:t>
            </a:r>
            <a:r>
              <a:rPr lang="en-US" sz="2500" dirty="0"/>
              <a:t> to Service mapping</a:t>
            </a:r>
          </a:p>
          <a:p>
            <a:pPr marL="171450" indent="-171450"/>
            <a:r>
              <a:rPr lang="en-US" sz="2500" dirty="0"/>
              <a:t>List of Ports/</a:t>
            </a:r>
            <a:r>
              <a:rPr lang="en-US" sz="2500" dirty="0" err="1"/>
              <a:t>uServices</a:t>
            </a:r>
            <a:endParaRPr lang="en-US" sz="2500" dirty="0"/>
          </a:p>
          <a:p>
            <a:pPr marL="171450" indent="-171450"/>
            <a:r>
              <a:rPr lang="en-US" sz="2500" dirty="0"/>
              <a:t>Target references the service VDU(s)</a:t>
            </a:r>
          </a:p>
          <a:p>
            <a:pPr marL="171450" indent="-171450"/>
            <a:r>
              <a:rPr lang="en-US" sz="2500" dirty="0"/>
              <a:t>Link to External CP (Ingress Gateway IP)</a:t>
            </a:r>
          </a:p>
          <a:p>
            <a:pPr lvl="1"/>
            <a:endParaRPr lang="en-US" sz="2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01701F9-A4A4-B34C-89D5-70F1ABBE03F1}"/>
              </a:ext>
            </a:extLst>
          </p:cNvPr>
          <p:cNvSpPr/>
          <p:nvPr/>
        </p:nvSpPr>
        <p:spPr>
          <a:xfrm>
            <a:off x="4619437" y="982061"/>
            <a:ext cx="4407243" cy="1255915"/>
          </a:xfrm>
          <a:prstGeom prst="rect">
            <a:avLst/>
          </a:prstGeom>
          <a:noFill/>
          <a:ln w="158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7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48" y="2025076"/>
            <a:ext cx="8389903" cy="800739"/>
          </a:xfrm>
        </p:spPr>
        <p:txBody>
          <a:bodyPr>
            <a:noAutofit/>
          </a:bodyPr>
          <a:lstStyle/>
          <a:p>
            <a:pPr algn="ctr"/>
            <a:r>
              <a:rPr lang="en-CA" sz="2800" dirty="0">
                <a:solidFill>
                  <a:schemeClr val="accent1"/>
                </a:solidFill>
              </a:rPr>
              <a:t>Application Service Descriptor (ASD)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661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3193</TotalTime>
  <Words>1415</Words>
  <Application>Microsoft Macintosh PowerPoint</Application>
  <PresentationFormat>On-screen Show (16:9)</PresentationFormat>
  <Paragraphs>205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Helvetica Neue Light</vt:lpstr>
      <vt:lpstr>Office Theme</vt:lpstr>
      <vt:lpstr>PowerPoint Presentation</vt:lpstr>
      <vt:lpstr>CNF Model and Package Options</vt:lpstr>
      <vt:lpstr>ETSI NFV SOL004 Packaging &amp; SOL001 CNFD Models for ONAP and ORAN</vt:lpstr>
      <vt:lpstr>Proposal: ETSI NFV SOL004 Packaging &amp; SOL001 CNFD Models for ONAP and ORAN</vt:lpstr>
      <vt:lpstr>ETSI SOL001 Aligned Proposal</vt:lpstr>
      <vt:lpstr>SOL001 Descriptor Proposal for Containerized RAN NFs, xApps and rApps</vt:lpstr>
      <vt:lpstr>ETSI Aligned Container VNFD Changes</vt:lpstr>
      <vt:lpstr>VNFD Change Details</vt:lpstr>
      <vt:lpstr>Application Service Descriptor (ASD)</vt:lpstr>
      <vt:lpstr>ASD Models</vt:lpstr>
      <vt:lpstr>ASD Model and Packaging</vt:lpstr>
      <vt:lpstr>ASD Proposal</vt:lpstr>
      <vt:lpstr>DeploymentItem Proposal</vt:lpstr>
      <vt:lpstr>ETSI-Compliant Packaging</vt:lpstr>
      <vt:lpstr>ASD with NSD (Optional)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Byung-Woo Jun</cp:lastModifiedBy>
  <cp:revision>67</cp:revision>
  <dcterms:created xsi:type="dcterms:W3CDTF">2015-04-06T18:30:18Z</dcterms:created>
  <dcterms:modified xsi:type="dcterms:W3CDTF">2021-06-03T01:38:05Z</dcterms:modified>
</cp:coreProperties>
</file>