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327" r:id="rId5"/>
    <p:sldId id="390" r:id="rId6"/>
    <p:sldId id="357" r:id="rId7"/>
    <p:sldId id="429" r:id="rId8"/>
    <p:sldId id="430" r:id="rId9"/>
    <p:sldId id="416" r:id="rId10"/>
    <p:sldId id="428" r:id="rId11"/>
    <p:sldId id="418" r:id="rId12"/>
    <p:sldId id="426" r:id="rId13"/>
    <p:sldId id="413" r:id="rId14"/>
    <p:sldId id="421" r:id="rId15"/>
    <p:sldId id="422" r:id="rId16"/>
    <p:sldId id="424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5433433-8E32-44FA-9F70-085991FA6C74}">
          <p14:sldIdLst>
            <p14:sldId id="327"/>
            <p14:sldId id="390"/>
            <p14:sldId id="357"/>
            <p14:sldId id="429"/>
            <p14:sldId id="430"/>
            <p14:sldId id="416"/>
            <p14:sldId id="428"/>
            <p14:sldId id="418"/>
            <p14:sldId id="426"/>
            <p14:sldId id="413"/>
            <p14:sldId id="421"/>
            <p14:sldId id="422"/>
            <p14:sldId id="4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5B9BD5"/>
    <a:srgbClr val="8CCBE2"/>
    <a:srgbClr val="96D3EA"/>
    <a:srgbClr val="99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8" autoAdjust="0"/>
    <p:restoredTop sz="97352" autoAdjust="0"/>
  </p:normalViewPr>
  <p:slideViewPr>
    <p:cSldViewPr>
      <p:cViewPr varScale="1">
        <p:scale>
          <a:sx n="117" d="100"/>
          <a:sy n="117" d="100"/>
        </p:scale>
        <p:origin x="106" y="470"/>
      </p:cViewPr>
      <p:guideLst>
        <p:guide orient="horz" pos="2523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520A7-51DD-4A15-8606-D3247AE7B0C5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A1D32-998A-4DCE-BFBA-50D414C8B6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14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ja-JP"/>
              <a:t>Copyright FUJITSU LIMITED 2020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ADC6F5-07B7-4780-8B41-575FB86DF86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87227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Copyright FUJITSU LIMITED 2020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80F5F-F392-44E6-8054-82736A05727A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381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Copyright FUJITSU LIMITED 2020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80F5F-F392-44E6-8054-82736A05727A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054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Copyright FUJITSU LIMITED 2020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80F5F-F392-44E6-8054-82736A05727A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601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BPMN</a:t>
            </a:r>
            <a:r>
              <a:rPr kumimoji="1" lang="ja-JP" altLang="en-US" dirty="0"/>
              <a:t>フローのなかの</a:t>
            </a:r>
            <a:r>
              <a:rPr kumimoji="1" lang="en-US" altLang="ja-JP" dirty="0" err="1"/>
              <a:t>cnf</a:t>
            </a:r>
            <a:r>
              <a:rPr kumimoji="1" lang="en-US" altLang="ja-JP" dirty="0"/>
              <a:t>-adapter</a:t>
            </a:r>
            <a:r>
              <a:rPr kumimoji="1" lang="ja-JP" altLang="en-US" dirty="0"/>
              <a:t>のところは調べておく必要あり。</a:t>
            </a:r>
            <a:endParaRPr kumimoji="1" lang="en-US" altLang="ja-JP" dirty="0"/>
          </a:p>
          <a:p>
            <a:r>
              <a:rPr kumimoji="1" lang="en-US" altLang="ja-JP" dirty="0"/>
              <a:t>CPU</a:t>
            </a:r>
            <a:r>
              <a:rPr kumimoji="1" lang="ja-JP" altLang="en-US" dirty="0"/>
              <a:t>とか</a:t>
            </a:r>
            <a:r>
              <a:rPr kumimoji="1" lang="en-US" altLang="ja-JP" dirty="0"/>
              <a:t>memory</a:t>
            </a:r>
            <a:r>
              <a:rPr kumimoji="1" lang="ja-JP" altLang="en-US" dirty="0"/>
              <a:t>とか見る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562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0"/>
            <a:ext cx="12198370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8875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8072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683701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41625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/>
              <a:t>Copyright FUJITSU LIMITED 2020</a:t>
            </a:r>
            <a:endParaRPr lang="de-DE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fld id="{72E657AC-4808-49C2-85C9-9B8A09B04136}" type="slidenum">
              <a:rPr lang="de-DE" altLang="ja-JP"/>
              <a:pPr/>
              <a:t>‹#›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115101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Copyright FUJITSU LIMITED 2020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0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kumimoji="1"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kumimoji="1"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000" dirty="0"/>
              <a:t>Dynamic CNF Migration w/ Control-Loop</a:t>
            </a:r>
            <a:endParaRPr lang="ja-JP" altLang="en-US" sz="40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366522" y="4554182"/>
            <a:ext cx="4008788" cy="94607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sz="2400" dirty="0"/>
              <a:t>Jan. 26, 2021</a:t>
            </a:r>
          </a:p>
          <a:p>
            <a:r>
              <a:rPr kumimoji="1" lang="en-US" altLang="ja-JP" sz="2400" dirty="0"/>
              <a:t>Satoshi Fujii</a:t>
            </a:r>
          </a:p>
          <a:p>
            <a:r>
              <a:rPr kumimoji="1" lang="en-US" altLang="ja-JP" sz="2400" dirty="0"/>
              <a:t>Fujitsu Ltd.</a:t>
            </a:r>
          </a:p>
        </p:txBody>
      </p:sp>
      <p:grpSp>
        <p:nvGrpSpPr>
          <p:cNvPr id="7" name="Group 19">
            <a:extLst>
              <a:ext uri="{FF2B5EF4-FFF2-40B4-BE49-F238E27FC236}">
                <a16:creationId xmlns:a16="http://schemas.microsoft.com/office/drawing/2014/main" id="{DC800D29-F62A-4B32-8F78-69101F87B3E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83462" y="78052"/>
            <a:ext cx="3311203" cy="1849413"/>
            <a:chOff x="4969" y="50"/>
            <a:chExt cx="741" cy="414"/>
          </a:xfrm>
        </p:grpSpPr>
        <p:sp>
          <p:nvSpPr>
            <p:cNvPr id="8" name="AutoShape 18">
              <a:extLst>
                <a:ext uri="{FF2B5EF4-FFF2-40B4-BE49-F238E27FC236}">
                  <a16:creationId xmlns:a16="http://schemas.microsoft.com/office/drawing/2014/main" id="{8A6C2B20-7A0E-48B9-92AA-54B12487D51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gray">
            <a:xfrm>
              <a:off x="4969" y="50"/>
              <a:ext cx="741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D2552AB6-011B-47E0-B1F6-1BD871F329CA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334" y="121"/>
              <a:ext cx="94" cy="72"/>
            </a:xfrm>
            <a:custGeom>
              <a:avLst/>
              <a:gdLst>
                <a:gd name="T0" fmla="*/ 961 w 2365"/>
                <a:gd name="T1" fmla="*/ 764 h 1825"/>
                <a:gd name="T2" fmla="*/ 599 w 2365"/>
                <a:gd name="T3" fmla="*/ 642 h 1825"/>
                <a:gd name="T4" fmla="*/ 1 w 2365"/>
                <a:gd name="T5" fmla="*/ 1235 h 1825"/>
                <a:gd name="T6" fmla="*/ 599 w 2365"/>
                <a:gd name="T7" fmla="*/ 1825 h 1825"/>
                <a:gd name="T8" fmla="*/ 1053 w 2365"/>
                <a:gd name="T9" fmla="*/ 1619 h 1825"/>
                <a:gd name="T10" fmla="*/ 1053 w 2365"/>
                <a:gd name="T11" fmla="*/ 1293 h 1825"/>
                <a:gd name="T12" fmla="*/ 771 w 2365"/>
                <a:gd name="T13" fmla="*/ 1568 h 1825"/>
                <a:gd name="T14" fmla="*/ 599 w 2365"/>
                <a:gd name="T15" fmla="*/ 1604 h 1825"/>
                <a:gd name="T16" fmla="*/ 225 w 2365"/>
                <a:gd name="T17" fmla="*/ 1235 h 1825"/>
                <a:gd name="T18" fmla="*/ 599 w 2365"/>
                <a:gd name="T19" fmla="*/ 863 h 1825"/>
                <a:gd name="T20" fmla="*/ 861 w 2365"/>
                <a:gd name="T21" fmla="*/ 972 h 1825"/>
                <a:gd name="T22" fmla="*/ 1093 w 2365"/>
                <a:gd name="T23" fmla="*/ 1239 h 1825"/>
                <a:gd name="T24" fmla="*/ 1630 w 2365"/>
                <a:gd name="T25" fmla="*/ 1473 h 1825"/>
                <a:gd name="T26" fmla="*/ 2365 w 2365"/>
                <a:gd name="T27" fmla="*/ 741 h 1825"/>
                <a:gd name="T28" fmla="*/ 1630 w 2365"/>
                <a:gd name="T29" fmla="*/ 0 h 1825"/>
                <a:gd name="T30" fmla="*/ 1053 w 2365"/>
                <a:gd name="T31" fmla="*/ 295 h 1825"/>
                <a:gd name="T32" fmla="*/ 1053 w 2365"/>
                <a:gd name="T33" fmla="*/ 735 h 1825"/>
                <a:gd name="T34" fmla="*/ 1630 w 2365"/>
                <a:gd name="T35" fmla="*/ 232 h 1825"/>
                <a:gd name="T36" fmla="*/ 2134 w 2365"/>
                <a:gd name="T37" fmla="*/ 741 h 1825"/>
                <a:gd name="T38" fmla="*/ 1630 w 2365"/>
                <a:gd name="T39" fmla="*/ 1245 h 1825"/>
                <a:gd name="T40" fmla="*/ 1303 w 2365"/>
                <a:gd name="T41" fmla="*/ 1125 h 1825"/>
                <a:gd name="T42" fmla="*/ 961 w 2365"/>
                <a:gd name="T43" fmla="*/ 764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5" h="1825">
                  <a:moveTo>
                    <a:pt x="961" y="764"/>
                  </a:moveTo>
                  <a:cubicBezTo>
                    <a:pt x="875" y="688"/>
                    <a:pt x="736" y="643"/>
                    <a:pt x="599" y="642"/>
                  </a:cubicBezTo>
                  <a:cubicBezTo>
                    <a:pt x="270" y="641"/>
                    <a:pt x="2" y="900"/>
                    <a:pt x="1" y="1235"/>
                  </a:cubicBezTo>
                  <a:cubicBezTo>
                    <a:pt x="0" y="1563"/>
                    <a:pt x="270" y="1824"/>
                    <a:pt x="599" y="1825"/>
                  </a:cubicBezTo>
                  <a:cubicBezTo>
                    <a:pt x="783" y="1825"/>
                    <a:pt x="943" y="1751"/>
                    <a:pt x="1053" y="1619"/>
                  </a:cubicBezTo>
                  <a:cubicBezTo>
                    <a:pt x="1053" y="1293"/>
                    <a:pt x="1053" y="1293"/>
                    <a:pt x="1053" y="1293"/>
                  </a:cubicBezTo>
                  <a:cubicBezTo>
                    <a:pt x="994" y="1394"/>
                    <a:pt x="877" y="1524"/>
                    <a:pt x="771" y="1568"/>
                  </a:cubicBezTo>
                  <a:cubicBezTo>
                    <a:pt x="717" y="1590"/>
                    <a:pt x="662" y="1604"/>
                    <a:pt x="599" y="1604"/>
                  </a:cubicBezTo>
                  <a:cubicBezTo>
                    <a:pt x="394" y="1604"/>
                    <a:pt x="225" y="1445"/>
                    <a:pt x="225" y="1235"/>
                  </a:cubicBezTo>
                  <a:cubicBezTo>
                    <a:pt x="225" y="1041"/>
                    <a:pt x="380" y="862"/>
                    <a:pt x="599" y="863"/>
                  </a:cubicBezTo>
                  <a:cubicBezTo>
                    <a:pt x="701" y="863"/>
                    <a:pt x="793" y="905"/>
                    <a:pt x="861" y="972"/>
                  </a:cubicBezTo>
                  <a:cubicBezTo>
                    <a:pt x="931" y="1040"/>
                    <a:pt x="1041" y="1183"/>
                    <a:pt x="1093" y="1239"/>
                  </a:cubicBezTo>
                  <a:cubicBezTo>
                    <a:pt x="1227" y="1383"/>
                    <a:pt x="1419" y="1473"/>
                    <a:pt x="1630" y="1473"/>
                  </a:cubicBezTo>
                  <a:cubicBezTo>
                    <a:pt x="2036" y="1474"/>
                    <a:pt x="2365" y="1146"/>
                    <a:pt x="2365" y="741"/>
                  </a:cubicBezTo>
                  <a:cubicBezTo>
                    <a:pt x="2365" y="336"/>
                    <a:pt x="2035" y="0"/>
                    <a:pt x="1630" y="0"/>
                  </a:cubicBezTo>
                  <a:cubicBezTo>
                    <a:pt x="1395" y="0"/>
                    <a:pt x="1187" y="122"/>
                    <a:pt x="1053" y="295"/>
                  </a:cubicBezTo>
                  <a:cubicBezTo>
                    <a:pt x="1053" y="735"/>
                    <a:pt x="1053" y="735"/>
                    <a:pt x="1053" y="735"/>
                  </a:cubicBezTo>
                  <a:cubicBezTo>
                    <a:pt x="1155" y="455"/>
                    <a:pt x="1340" y="232"/>
                    <a:pt x="1630" y="232"/>
                  </a:cubicBezTo>
                  <a:cubicBezTo>
                    <a:pt x="1909" y="232"/>
                    <a:pt x="2135" y="463"/>
                    <a:pt x="2134" y="741"/>
                  </a:cubicBezTo>
                  <a:cubicBezTo>
                    <a:pt x="2134" y="1020"/>
                    <a:pt x="1909" y="1246"/>
                    <a:pt x="1630" y="1245"/>
                  </a:cubicBezTo>
                  <a:cubicBezTo>
                    <a:pt x="1506" y="1244"/>
                    <a:pt x="1391" y="1199"/>
                    <a:pt x="1303" y="1125"/>
                  </a:cubicBezTo>
                  <a:cubicBezTo>
                    <a:pt x="1194" y="1040"/>
                    <a:pt x="1074" y="860"/>
                    <a:pt x="961" y="764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FE031550-A115-4F23-8838-AA2F1DBB3262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180" y="200"/>
              <a:ext cx="65" cy="106"/>
            </a:xfrm>
            <a:custGeom>
              <a:avLst/>
              <a:gdLst>
                <a:gd name="T0" fmla="*/ 0 w 1624"/>
                <a:gd name="T1" fmla="*/ 0 h 2651"/>
                <a:gd name="T2" fmla="*/ 1624 w 1624"/>
                <a:gd name="T3" fmla="*/ 0 h 2651"/>
                <a:gd name="T4" fmla="*/ 1624 w 1624"/>
                <a:gd name="T5" fmla="*/ 452 h 2651"/>
                <a:gd name="T6" fmla="*/ 1365 w 1624"/>
                <a:gd name="T7" fmla="*/ 273 h 2651"/>
                <a:gd name="T8" fmla="*/ 613 w 1624"/>
                <a:gd name="T9" fmla="*/ 273 h 2651"/>
                <a:gd name="T10" fmla="*/ 613 w 1624"/>
                <a:gd name="T11" fmla="*/ 1053 h 2651"/>
                <a:gd name="T12" fmla="*/ 1428 w 1624"/>
                <a:gd name="T13" fmla="*/ 1053 h 2651"/>
                <a:gd name="T14" fmla="*/ 1428 w 1624"/>
                <a:gd name="T15" fmla="*/ 1467 h 2651"/>
                <a:gd name="T16" fmla="*/ 1205 w 1624"/>
                <a:gd name="T17" fmla="*/ 1335 h 2651"/>
                <a:gd name="T18" fmla="*/ 613 w 1624"/>
                <a:gd name="T19" fmla="*/ 1335 h 2651"/>
                <a:gd name="T20" fmla="*/ 613 w 1624"/>
                <a:gd name="T21" fmla="*/ 2401 h 2651"/>
                <a:gd name="T22" fmla="*/ 784 w 1624"/>
                <a:gd name="T23" fmla="*/ 2651 h 2651"/>
                <a:gd name="T24" fmla="*/ 11 w 1624"/>
                <a:gd name="T25" fmla="*/ 2651 h 2651"/>
                <a:gd name="T26" fmla="*/ 173 w 1624"/>
                <a:gd name="T27" fmla="*/ 2401 h 2651"/>
                <a:gd name="T28" fmla="*/ 173 w 1624"/>
                <a:gd name="T29" fmla="*/ 278 h 2651"/>
                <a:gd name="T30" fmla="*/ 0 w 1624"/>
                <a:gd name="T31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4" h="2651">
                  <a:moveTo>
                    <a:pt x="0" y="0"/>
                  </a:moveTo>
                  <a:cubicBezTo>
                    <a:pt x="1624" y="0"/>
                    <a:pt x="1624" y="0"/>
                    <a:pt x="1624" y="0"/>
                  </a:cubicBezTo>
                  <a:cubicBezTo>
                    <a:pt x="1624" y="452"/>
                    <a:pt x="1624" y="452"/>
                    <a:pt x="1624" y="452"/>
                  </a:cubicBezTo>
                  <a:cubicBezTo>
                    <a:pt x="1624" y="452"/>
                    <a:pt x="1540" y="274"/>
                    <a:pt x="1365" y="273"/>
                  </a:cubicBezTo>
                  <a:cubicBezTo>
                    <a:pt x="613" y="273"/>
                    <a:pt x="613" y="273"/>
                    <a:pt x="613" y="273"/>
                  </a:cubicBezTo>
                  <a:cubicBezTo>
                    <a:pt x="613" y="1053"/>
                    <a:pt x="613" y="1053"/>
                    <a:pt x="613" y="1053"/>
                  </a:cubicBezTo>
                  <a:cubicBezTo>
                    <a:pt x="1428" y="1053"/>
                    <a:pt x="1428" y="1053"/>
                    <a:pt x="1428" y="1053"/>
                  </a:cubicBezTo>
                  <a:cubicBezTo>
                    <a:pt x="1428" y="1467"/>
                    <a:pt x="1428" y="1467"/>
                    <a:pt x="1428" y="1467"/>
                  </a:cubicBezTo>
                  <a:cubicBezTo>
                    <a:pt x="1428" y="1467"/>
                    <a:pt x="1402" y="1335"/>
                    <a:pt x="1205" y="1335"/>
                  </a:cubicBezTo>
                  <a:cubicBezTo>
                    <a:pt x="613" y="1335"/>
                    <a:pt x="613" y="1335"/>
                    <a:pt x="613" y="1335"/>
                  </a:cubicBezTo>
                  <a:cubicBezTo>
                    <a:pt x="613" y="2401"/>
                    <a:pt x="613" y="2401"/>
                    <a:pt x="613" y="2401"/>
                  </a:cubicBezTo>
                  <a:cubicBezTo>
                    <a:pt x="613" y="2558"/>
                    <a:pt x="784" y="2651"/>
                    <a:pt x="784" y="2651"/>
                  </a:cubicBezTo>
                  <a:cubicBezTo>
                    <a:pt x="11" y="2651"/>
                    <a:pt x="11" y="2651"/>
                    <a:pt x="11" y="2651"/>
                  </a:cubicBezTo>
                  <a:cubicBezTo>
                    <a:pt x="11" y="2651"/>
                    <a:pt x="173" y="2569"/>
                    <a:pt x="173" y="2401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73" y="9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436238D5-23EB-4C99-8DD8-55A9FFD90123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333" y="200"/>
              <a:ext cx="43" cy="148"/>
            </a:xfrm>
            <a:custGeom>
              <a:avLst/>
              <a:gdLst>
                <a:gd name="T0" fmla="*/ 246 w 1072"/>
                <a:gd name="T1" fmla="*/ 0 h 3696"/>
                <a:gd name="T2" fmla="*/ 1072 w 1072"/>
                <a:gd name="T3" fmla="*/ 0 h 3696"/>
                <a:gd name="T4" fmla="*/ 887 w 1072"/>
                <a:gd name="T5" fmla="*/ 230 h 3696"/>
                <a:gd name="T6" fmla="*/ 887 w 1072"/>
                <a:gd name="T7" fmla="*/ 2717 h 3696"/>
                <a:gd name="T8" fmla="*/ 0 w 1072"/>
                <a:gd name="T9" fmla="*/ 3693 h 3696"/>
                <a:gd name="T10" fmla="*/ 423 w 1072"/>
                <a:gd name="T11" fmla="*/ 2717 h 3696"/>
                <a:gd name="T12" fmla="*/ 423 w 1072"/>
                <a:gd name="T13" fmla="*/ 230 h 3696"/>
                <a:gd name="T14" fmla="*/ 246 w 1072"/>
                <a:gd name="T15" fmla="*/ 0 h 3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2" h="3696">
                  <a:moveTo>
                    <a:pt x="246" y="0"/>
                  </a:moveTo>
                  <a:cubicBezTo>
                    <a:pt x="1072" y="0"/>
                    <a:pt x="1072" y="0"/>
                    <a:pt x="1072" y="0"/>
                  </a:cubicBezTo>
                  <a:cubicBezTo>
                    <a:pt x="1072" y="0"/>
                    <a:pt x="887" y="87"/>
                    <a:pt x="887" y="230"/>
                  </a:cubicBezTo>
                  <a:cubicBezTo>
                    <a:pt x="887" y="2717"/>
                    <a:pt x="887" y="2717"/>
                    <a:pt x="887" y="2717"/>
                  </a:cubicBezTo>
                  <a:cubicBezTo>
                    <a:pt x="887" y="3558"/>
                    <a:pt x="44" y="3696"/>
                    <a:pt x="0" y="3693"/>
                  </a:cubicBezTo>
                  <a:cubicBezTo>
                    <a:pt x="72" y="3647"/>
                    <a:pt x="422" y="3349"/>
                    <a:pt x="423" y="2717"/>
                  </a:cubicBezTo>
                  <a:cubicBezTo>
                    <a:pt x="423" y="230"/>
                    <a:pt x="423" y="230"/>
                    <a:pt x="423" y="230"/>
                  </a:cubicBezTo>
                  <a:cubicBezTo>
                    <a:pt x="424" y="96"/>
                    <a:pt x="246" y="0"/>
                    <a:pt x="24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6A3E30B3-682B-4139-8723-1A877DC47A28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380" y="200"/>
              <a:ext cx="33" cy="106"/>
            </a:xfrm>
            <a:custGeom>
              <a:avLst/>
              <a:gdLst>
                <a:gd name="T0" fmla="*/ 0 w 828"/>
                <a:gd name="T1" fmla="*/ 0 h 2653"/>
                <a:gd name="T2" fmla="*/ 828 w 828"/>
                <a:gd name="T3" fmla="*/ 0 h 2653"/>
                <a:gd name="T4" fmla="*/ 645 w 828"/>
                <a:gd name="T5" fmla="*/ 235 h 2653"/>
                <a:gd name="T6" fmla="*/ 645 w 828"/>
                <a:gd name="T7" fmla="*/ 2401 h 2653"/>
                <a:gd name="T8" fmla="*/ 828 w 828"/>
                <a:gd name="T9" fmla="*/ 2653 h 2653"/>
                <a:gd name="T10" fmla="*/ 0 w 828"/>
                <a:gd name="T11" fmla="*/ 2653 h 2653"/>
                <a:gd name="T12" fmla="*/ 184 w 828"/>
                <a:gd name="T13" fmla="*/ 2401 h 2653"/>
                <a:gd name="T14" fmla="*/ 184 w 828"/>
                <a:gd name="T15" fmla="*/ 235 h 2653"/>
                <a:gd name="T16" fmla="*/ 0 w 828"/>
                <a:gd name="T17" fmla="*/ 0 h 2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8" h="2653">
                  <a:moveTo>
                    <a:pt x="0" y="0"/>
                  </a:moveTo>
                  <a:cubicBezTo>
                    <a:pt x="828" y="0"/>
                    <a:pt x="828" y="0"/>
                    <a:pt x="828" y="0"/>
                  </a:cubicBezTo>
                  <a:cubicBezTo>
                    <a:pt x="828" y="0"/>
                    <a:pt x="645" y="89"/>
                    <a:pt x="645" y="235"/>
                  </a:cubicBezTo>
                  <a:cubicBezTo>
                    <a:pt x="645" y="2401"/>
                    <a:pt x="645" y="2401"/>
                    <a:pt x="645" y="2401"/>
                  </a:cubicBezTo>
                  <a:cubicBezTo>
                    <a:pt x="645" y="2556"/>
                    <a:pt x="828" y="2653"/>
                    <a:pt x="828" y="2653"/>
                  </a:cubicBezTo>
                  <a:cubicBezTo>
                    <a:pt x="0" y="2653"/>
                    <a:pt x="0" y="2653"/>
                    <a:pt x="0" y="2653"/>
                  </a:cubicBezTo>
                  <a:cubicBezTo>
                    <a:pt x="0" y="2653"/>
                    <a:pt x="184" y="2557"/>
                    <a:pt x="184" y="2401"/>
                  </a:cubicBezTo>
                  <a:cubicBezTo>
                    <a:pt x="184" y="235"/>
                    <a:pt x="184" y="235"/>
                    <a:pt x="184" y="235"/>
                  </a:cubicBezTo>
                  <a:cubicBezTo>
                    <a:pt x="184" y="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27080C8D-C1E4-467A-9188-DFDEF0FBC7C7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414" y="200"/>
              <a:ext cx="79" cy="106"/>
            </a:xfrm>
            <a:custGeom>
              <a:avLst/>
              <a:gdLst>
                <a:gd name="T0" fmla="*/ 161 w 1984"/>
                <a:gd name="T1" fmla="*/ 0 h 2651"/>
                <a:gd name="T2" fmla="*/ 1984 w 1984"/>
                <a:gd name="T3" fmla="*/ 0 h 2651"/>
                <a:gd name="T4" fmla="*/ 1829 w 1984"/>
                <a:gd name="T5" fmla="*/ 482 h 2651"/>
                <a:gd name="T6" fmla="*/ 1607 w 1984"/>
                <a:gd name="T7" fmla="*/ 279 h 2651"/>
                <a:gd name="T8" fmla="*/ 1229 w 1984"/>
                <a:gd name="T9" fmla="*/ 279 h 2651"/>
                <a:gd name="T10" fmla="*/ 1229 w 1984"/>
                <a:gd name="T11" fmla="*/ 2401 h 2651"/>
                <a:gd name="T12" fmla="*/ 1407 w 1984"/>
                <a:gd name="T13" fmla="*/ 2651 h 2651"/>
                <a:gd name="T14" fmla="*/ 595 w 1984"/>
                <a:gd name="T15" fmla="*/ 2651 h 2651"/>
                <a:gd name="T16" fmla="*/ 771 w 1984"/>
                <a:gd name="T17" fmla="*/ 2401 h 2651"/>
                <a:gd name="T18" fmla="*/ 771 w 1984"/>
                <a:gd name="T19" fmla="*/ 279 h 2651"/>
                <a:gd name="T20" fmla="*/ 315 w 1984"/>
                <a:gd name="T21" fmla="*/ 279 h 2651"/>
                <a:gd name="T22" fmla="*/ 0 w 1984"/>
                <a:gd name="T23" fmla="*/ 522 h 2651"/>
                <a:gd name="T24" fmla="*/ 161 w 1984"/>
                <a:gd name="T25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4" h="2651">
                  <a:moveTo>
                    <a:pt x="161" y="0"/>
                  </a:moveTo>
                  <a:cubicBezTo>
                    <a:pt x="1984" y="0"/>
                    <a:pt x="1984" y="0"/>
                    <a:pt x="1984" y="0"/>
                  </a:cubicBezTo>
                  <a:cubicBezTo>
                    <a:pt x="1829" y="482"/>
                    <a:pt x="1829" y="482"/>
                    <a:pt x="1829" y="482"/>
                  </a:cubicBezTo>
                  <a:cubicBezTo>
                    <a:pt x="1829" y="482"/>
                    <a:pt x="1783" y="279"/>
                    <a:pt x="1607" y="279"/>
                  </a:cubicBezTo>
                  <a:cubicBezTo>
                    <a:pt x="1229" y="279"/>
                    <a:pt x="1229" y="279"/>
                    <a:pt x="1229" y="279"/>
                  </a:cubicBezTo>
                  <a:cubicBezTo>
                    <a:pt x="1229" y="2401"/>
                    <a:pt x="1229" y="2401"/>
                    <a:pt x="1229" y="2401"/>
                  </a:cubicBezTo>
                  <a:cubicBezTo>
                    <a:pt x="1229" y="2535"/>
                    <a:pt x="1407" y="2651"/>
                    <a:pt x="1407" y="2651"/>
                  </a:cubicBezTo>
                  <a:cubicBezTo>
                    <a:pt x="595" y="2651"/>
                    <a:pt x="595" y="2651"/>
                    <a:pt x="595" y="2651"/>
                  </a:cubicBezTo>
                  <a:cubicBezTo>
                    <a:pt x="595" y="2651"/>
                    <a:pt x="771" y="2547"/>
                    <a:pt x="771" y="2401"/>
                  </a:cubicBezTo>
                  <a:cubicBezTo>
                    <a:pt x="771" y="279"/>
                    <a:pt x="771" y="279"/>
                    <a:pt x="771" y="279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185" y="280"/>
                    <a:pt x="0" y="522"/>
                    <a:pt x="0" y="522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8A30D705-0259-495C-A227-E7706BDFDF14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558" y="200"/>
              <a:ext cx="88" cy="107"/>
            </a:xfrm>
            <a:custGeom>
              <a:avLst/>
              <a:gdLst>
                <a:gd name="T0" fmla="*/ 1420 w 2219"/>
                <a:gd name="T1" fmla="*/ 0 h 2693"/>
                <a:gd name="T2" fmla="*/ 2219 w 2219"/>
                <a:gd name="T3" fmla="*/ 0 h 2693"/>
                <a:gd name="T4" fmla="*/ 2048 w 2219"/>
                <a:gd name="T5" fmla="*/ 234 h 2693"/>
                <a:gd name="T6" fmla="*/ 2048 w 2219"/>
                <a:gd name="T7" fmla="*/ 1840 h 2693"/>
                <a:gd name="T8" fmla="*/ 1131 w 2219"/>
                <a:gd name="T9" fmla="*/ 2693 h 2693"/>
                <a:gd name="T10" fmla="*/ 176 w 2219"/>
                <a:gd name="T11" fmla="*/ 1840 h 2693"/>
                <a:gd name="T12" fmla="*/ 176 w 2219"/>
                <a:gd name="T13" fmla="*/ 234 h 2693"/>
                <a:gd name="T14" fmla="*/ 0 w 2219"/>
                <a:gd name="T15" fmla="*/ 0 h 2693"/>
                <a:gd name="T16" fmla="*/ 821 w 2219"/>
                <a:gd name="T17" fmla="*/ 0 h 2693"/>
                <a:gd name="T18" fmla="*/ 638 w 2219"/>
                <a:gd name="T19" fmla="*/ 234 h 2693"/>
                <a:gd name="T20" fmla="*/ 638 w 2219"/>
                <a:gd name="T21" fmla="*/ 1840 h 2693"/>
                <a:gd name="T22" fmla="*/ 1131 w 2219"/>
                <a:gd name="T23" fmla="*/ 2406 h 2693"/>
                <a:gd name="T24" fmla="*/ 1601 w 2219"/>
                <a:gd name="T25" fmla="*/ 1840 h 2693"/>
                <a:gd name="T26" fmla="*/ 1601 w 2219"/>
                <a:gd name="T27" fmla="*/ 234 h 2693"/>
                <a:gd name="T28" fmla="*/ 1420 w 2219"/>
                <a:gd name="T29" fmla="*/ 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9" h="2693">
                  <a:moveTo>
                    <a:pt x="1420" y="0"/>
                  </a:moveTo>
                  <a:cubicBezTo>
                    <a:pt x="2219" y="0"/>
                    <a:pt x="2219" y="0"/>
                    <a:pt x="2219" y="0"/>
                  </a:cubicBezTo>
                  <a:cubicBezTo>
                    <a:pt x="2219" y="0"/>
                    <a:pt x="2048" y="91"/>
                    <a:pt x="2048" y="234"/>
                  </a:cubicBezTo>
                  <a:cubicBezTo>
                    <a:pt x="2048" y="1840"/>
                    <a:pt x="2048" y="1840"/>
                    <a:pt x="2048" y="1840"/>
                  </a:cubicBezTo>
                  <a:cubicBezTo>
                    <a:pt x="2047" y="2492"/>
                    <a:pt x="1506" y="2693"/>
                    <a:pt x="1131" y="2693"/>
                  </a:cubicBezTo>
                  <a:cubicBezTo>
                    <a:pt x="759" y="2693"/>
                    <a:pt x="175" y="2490"/>
                    <a:pt x="176" y="1840"/>
                  </a:cubicBezTo>
                  <a:cubicBezTo>
                    <a:pt x="176" y="234"/>
                    <a:pt x="176" y="234"/>
                    <a:pt x="176" y="234"/>
                  </a:cubicBezTo>
                  <a:cubicBezTo>
                    <a:pt x="176" y="91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8" y="88"/>
                    <a:pt x="638" y="234"/>
                  </a:cubicBezTo>
                  <a:cubicBezTo>
                    <a:pt x="638" y="1840"/>
                    <a:pt x="638" y="1840"/>
                    <a:pt x="638" y="1840"/>
                  </a:cubicBezTo>
                  <a:cubicBezTo>
                    <a:pt x="638" y="2182"/>
                    <a:pt x="865" y="2406"/>
                    <a:pt x="1131" y="2406"/>
                  </a:cubicBezTo>
                  <a:cubicBezTo>
                    <a:pt x="1397" y="2406"/>
                    <a:pt x="1600" y="2173"/>
                    <a:pt x="1601" y="1840"/>
                  </a:cubicBezTo>
                  <a:cubicBezTo>
                    <a:pt x="1601" y="234"/>
                    <a:pt x="1601" y="234"/>
                    <a:pt x="1601" y="234"/>
                  </a:cubicBezTo>
                  <a:cubicBezTo>
                    <a:pt x="1601" y="91"/>
                    <a:pt x="1420" y="0"/>
                    <a:pt x="142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id="{E53CA67A-C8A5-45AC-AF93-ADCBCA88813B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248" y="200"/>
              <a:ext cx="89" cy="108"/>
            </a:xfrm>
            <a:custGeom>
              <a:avLst/>
              <a:gdLst>
                <a:gd name="T0" fmla="*/ 1427 w 2240"/>
                <a:gd name="T1" fmla="*/ 0 h 2700"/>
                <a:gd name="T2" fmla="*/ 2240 w 2240"/>
                <a:gd name="T3" fmla="*/ 0 h 2700"/>
                <a:gd name="T4" fmla="*/ 2068 w 2240"/>
                <a:gd name="T5" fmla="*/ 237 h 2700"/>
                <a:gd name="T6" fmla="*/ 2067 w 2240"/>
                <a:gd name="T7" fmla="*/ 1838 h 2700"/>
                <a:gd name="T8" fmla="*/ 1122 w 2240"/>
                <a:gd name="T9" fmla="*/ 2700 h 2700"/>
                <a:gd name="T10" fmla="*/ 166 w 2240"/>
                <a:gd name="T11" fmla="*/ 1838 h 2700"/>
                <a:gd name="T12" fmla="*/ 166 w 2240"/>
                <a:gd name="T13" fmla="*/ 237 h 2700"/>
                <a:gd name="T14" fmla="*/ 0 w 2240"/>
                <a:gd name="T15" fmla="*/ 0 h 2700"/>
                <a:gd name="T16" fmla="*/ 821 w 2240"/>
                <a:gd name="T17" fmla="*/ 0 h 2700"/>
                <a:gd name="T18" fmla="*/ 631 w 2240"/>
                <a:gd name="T19" fmla="*/ 237 h 2700"/>
                <a:gd name="T20" fmla="*/ 630 w 2240"/>
                <a:gd name="T21" fmla="*/ 1838 h 2700"/>
                <a:gd name="T22" fmla="*/ 1122 w 2240"/>
                <a:gd name="T23" fmla="*/ 2413 h 2700"/>
                <a:gd name="T24" fmla="*/ 1602 w 2240"/>
                <a:gd name="T25" fmla="*/ 1838 h 2700"/>
                <a:gd name="T26" fmla="*/ 1603 w 2240"/>
                <a:gd name="T27" fmla="*/ 237 h 2700"/>
                <a:gd name="T28" fmla="*/ 1427 w 2240"/>
                <a:gd name="T29" fmla="*/ 0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0" h="2700">
                  <a:moveTo>
                    <a:pt x="1427" y="0"/>
                  </a:moveTo>
                  <a:cubicBezTo>
                    <a:pt x="2240" y="0"/>
                    <a:pt x="2240" y="0"/>
                    <a:pt x="2240" y="0"/>
                  </a:cubicBezTo>
                  <a:cubicBezTo>
                    <a:pt x="2240" y="0"/>
                    <a:pt x="2068" y="95"/>
                    <a:pt x="2068" y="237"/>
                  </a:cubicBezTo>
                  <a:cubicBezTo>
                    <a:pt x="2068" y="238"/>
                    <a:pt x="2067" y="1838"/>
                    <a:pt x="2067" y="1838"/>
                  </a:cubicBezTo>
                  <a:cubicBezTo>
                    <a:pt x="2067" y="2494"/>
                    <a:pt x="1501" y="2700"/>
                    <a:pt x="1122" y="2700"/>
                  </a:cubicBezTo>
                  <a:cubicBezTo>
                    <a:pt x="750" y="2700"/>
                    <a:pt x="166" y="2491"/>
                    <a:pt x="166" y="1838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94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1" y="94"/>
                    <a:pt x="631" y="237"/>
                  </a:cubicBezTo>
                  <a:cubicBezTo>
                    <a:pt x="630" y="1838"/>
                    <a:pt x="630" y="1838"/>
                    <a:pt x="630" y="1838"/>
                  </a:cubicBezTo>
                  <a:cubicBezTo>
                    <a:pt x="630" y="2178"/>
                    <a:pt x="856" y="2412"/>
                    <a:pt x="1122" y="2413"/>
                  </a:cubicBezTo>
                  <a:cubicBezTo>
                    <a:pt x="1388" y="2414"/>
                    <a:pt x="1602" y="2174"/>
                    <a:pt x="1602" y="1838"/>
                  </a:cubicBezTo>
                  <a:cubicBezTo>
                    <a:pt x="1603" y="237"/>
                    <a:pt x="1603" y="237"/>
                    <a:pt x="1603" y="237"/>
                  </a:cubicBezTo>
                  <a:cubicBezTo>
                    <a:pt x="1603" y="94"/>
                    <a:pt x="1427" y="0"/>
                    <a:pt x="142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id="{9A87362E-2204-4F2C-AEE5-B253C440E49E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5489" y="198"/>
              <a:ext cx="69" cy="110"/>
            </a:xfrm>
            <a:custGeom>
              <a:avLst/>
              <a:gdLst>
                <a:gd name="T0" fmla="*/ 1467 w 1707"/>
                <a:gd name="T1" fmla="*/ 479 h 2755"/>
                <a:gd name="T2" fmla="*/ 1019 w 1707"/>
                <a:gd name="T3" fmla="*/ 276 h 2755"/>
                <a:gd name="T4" fmla="*/ 504 w 1707"/>
                <a:gd name="T5" fmla="*/ 677 h 2755"/>
                <a:gd name="T6" fmla="*/ 995 w 1707"/>
                <a:gd name="T7" fmla="*/ 1174 h 2755"/>
                <a:gd name="T8" fmla="*/ 1705 w 1707"/>
                <a:gd name="T9" fmla="*/ 1974 h 2755"/>
                <a:gd name="T10" fmla="*/ 651 w 1707"/>
                <a:gd name="T11" fmla="*/ 2755 h 2755"/>
                <a:gd name="T12" fmla="*/ 155 w 1707"/>
                <a:gd name="T13" fmla="*/ 2686 h 2755"/>
                <a:gd name="T14" fmla="*/ 0 w 1707"/>
                <a:gd name="T15" fmla="*/ 2177 h 2755"/>
                <a:gd name="T16" fmla="*/ 658 w 1707"/>
                <a:gd name="T17" fmla="*/ 2466 h 2755"/>
                <a:gd name="T18" fmla="*/ 1252 w 1707"/>
                <a:gd name="T19" fmla="*/ 2030 h 2755"/>
                <a:gd name="T20" fmla="*/ 46 w 1707"/>
                <a:gd name="T21" fmla="*/ 731 h 2755"/>
                <a:gd name="T22" fmla="*/ 973 w 1707"/>
                <a:gd name="T23" fmla="*/ 0 h 2755"/>
                <a:gd name="T24" fmla="*/ 1467 w 1707"/>
                <a:gd name="T25" fmla="*/ 69 h 2755"/>
                <a:gd name="T26" fmla="*/ 1467 w 1707"/>
                <a:gd name="T27" fmla="*/ 479 h 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7" h="2755">
                  <a:moveTo>
                    <a:pt x="1467" y="479"/>
                  </a:moveTo>
                  <a:cubicBezTo>
                    <a:pt x="1467" y="479"/>
                    <a:pt x="1352" y="277"/>
                    <a:pt x="1019" y="276"/>
                  </a:cubicBezTo>
                  <a:cubicBezTo>
                    <a:pt x="686" y="275"/>
                    <a:pt x="505" y="450"/>
                    <a:pt x="504" y="677"/>
                  </a:cubicBezTo>
                  <a:cubicBezTo>
                    <a:pt x="503" y="934"/>
                    <a:pt x="696" y="1031"/>
                    <a:pt x="995" y="1174"/>
                  </a:cubicBezTo>
                  <a:cubicBezTo>
                    <a:pt x="1279" y="1311"/>
                    <a:pt x="1707" y="1499"/>
                    <a:pt x="1705" y="1974"/>
                  </a:cubicBezTo>
                  <a:cubicBezTo>
                    <a:pt x="1704" y="2399"/>
                    <a:pt x="1327" y="2755"/>
                    <a:pt x="651" y="2755"/>
                  </a:cubicBezTo>
                  <a:cubicBezTo>
                    <a:pt x="442" y="2754"/>
                    <a:pt x="155" y="2686"/>
                    <a:pt x="155" y="2686"/>
                  </a:cubicBezTo>
                  <a:cubicBezTo>
                    <a:pt x="0" y="2177"/>
                    <a:pt x="0" y="2177"/>
                    <a:pt x="0" y="2177"/>
                  </a:cubicBezTo>
                  <a:cubicBezTo>
                    <a:pt x="143" y="2316"/>
                    <a:pt x="397" y="2466"/>
                    <a:pt x="658" y="2466"/>
                  </a:cubicBezTo>
                  <a:cubicBezTo>
                    <a:pt x="929" y="2466"/>
                    <a:pt x="1252" y="2298"/>
                    <a:pt x="1252" y="2030"/>
                  </a:cubicBezTo>
                  <a:cubicBezTo>
                    <a:pt x="1252" y="1512"/>
                    <a:pt x="46" y="1598"/>
                    <a:pt x="46" y="731"/>
                  </a:cubicBezTo>
                  <a:cubicBezTo>
                    <a:pt x="46" y="433"/>
                    <a:pt x="254" y="0"/>
                    <a:pt x="973" y="0"/>
                  </a:cubicBezTo>
                  <a:cubicBezTo>
                    <a:pt x="1207" y="0"/>
                    <a:pt x="1467" y="69"/>
                    <a:pt x="1467" y="69"/>
                  </a:cubicBezTo>
                  <a:lnTo>
                    <a:pt x="1467" y="47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4110E1-D459-421C-911F-51B791669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Impacted Components</a:t>
            </a:r>
            <a:endParaRPr kumimoji="1" lang="ja-JP" alt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FE2457-6E82-4B69-A448-DAACB7594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124" y="980728"/>
            <a:ext cx="9665752" cy="543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0EC583D-37E9-441F-BEC7-6D203280F6D4}"/>
              </a:ext>
            </a:extLst>
          </p:cNvPr>
          <p:cNvSpPr/>
          <p:nvPr/>
        </p:nvSpPr>
        <p:spPr>
          <a:xfrm>
            <a:off x="3503712" y="2960948"/>
            <a:ext cx="1296144" cy="4680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DF64137-1F02-4C24-A3CD-7C22E1E94582}"/>
              </a:ext>
            </a:extLst>
          </p:cNvPr>
          <p:cNvSpPr/>
          <p:nvPr/>
        </p:nvSpPr>
        <p:spPr>
          <a:xfrm>
            <a:off x="4799856" y="2960948"/>
            <a:ext cx="792088" cy="4680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21E7BB-A208-40B9-A883-837774A3823B}"/>
              </a:ext>
            </a:extLst>
          </p:cNvPr>
          <p:cNvSpPr/>
          <p:nvPr/>
        </p:nvSpPr>
        <p:spPr>
          <a:xfrm>
            <a:off x="5591944" y="2960948"/>
            <a:ext cx="1152128" cy="4680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0A03355-5DB4-4064-B3B8-49D1BAF8C11B}"/>
              </a:ext>
            </a:extLst>
          </p:cNvPr>
          <p:cNvSpPr/>
          <p:nvPr/>
        </p:nvSpPr>
        <p:spPr>
          <a:xfrm>
            <a:off x="6744072" y="2960948"/>
            <a:ext cx="1152128" cy="4680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DE15BE-4513-4FBA-8F59-8F0AD676AD79}"/>
              </a:ext>
            </a:extLst>
          </p:cNvPr>
          <p:cNvSpPr/>
          <p:nvPr/>
        </p:nvSpPr>
        <p:spPr>
          <a:xfrm>
            <a:off x="4727848" y="3789040"/>
            <a:ext cx="1152128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7B189BD-D2DF-4029-9820-F71112459725}"/>
              </a:ext>
            </a:extLst>
          </p:cNvPr>
          <p:cNvSpPr/>
          <p:nvPr/>
        </p:nvSpPr>
        <p:spPr>
          <a:xfrm>
            <a:off x="3499355" y="3789040"/>
            <a:ext cx="1152128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470598C-7C34-4D2D-858B-5ED3223CCE9B}"/>
              </a:ext>
            </a:extLst>
          </p:cNvPr>
          <p:cNvSpPr/>
          <p:nvPr/>
        </p:nvSpPr>
        <p:spPr>
          <a:xfrm>
            <a:off x="9120336" y="3689822"/>
            <a:ext cx="1440160" cy="1712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5091C8-E50C-4391-A877-D781A43373EA}"/>
              </a:ext>
            </a:extLst>
          </p:cNvPr>
          <p:cNvSpPr/>
          <p:nvPr/>
        </p:nvSpPr>
        <p:spPr>
          <a:xfrm>
            <a:off x="9087489" y="2772080"/>
            <a:ext cx="1440160" cy="1712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CDS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2B764E1-2D1E-4174-AC4F-4B303064DBA6}"/>
              </a:ext>
            </a:extLst>
          </p:cNvPr>
          <p:cNvSpPr/>
          <p:nvPr/>
        </p:nvSpPr>
        <p:spPr>
          <a:xfrm>
            <a:off x="5879976" y="3788837"/>
            <a:ext cx="1080120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8A0F96DC-4D46-4CDD-8F95-266F40D7AA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10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2789196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09E724F-D4B1-4A7D-A35F-6125C3692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Impacted Components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3A9C18-0DDE-428C-85DF-9FC6575FB0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SDNC</a:t>
            </a:r>
          </a:p>
          <a:p>
            <a:pPr lvl="1"/>
            <a:r>
              <a:rPr lang="en-US" altLang="ja-JP" dirty="0"/>
              <a:t>Migration API</a:t>
            </a:r>
          </a:p>
          <a:p>
            <a:pPr lvl="2"/>
            <a:r>
              <a:rPr kumimoji="1" lang="en-US" altLang="ja-JP" dirty="0"/>
              <a:t>Called from </a:t>
            </a:r>
            <a:r>
              <a:rPr lang="en-US" altLang="ja-JP" dirty="0"/>
              <a:t>Policy</a:t>
            </a:r>
          </a:p>
          <a:p>
            <a:pPr lvl="2"/>
            <a:r>
              <a:rPr kumimoji="1" lang="en-US" altLang="ja-JP" dirty="0"/>
              <a:t>Call OOF-HAS </a:t>
            </a:r>
            <a:r>
              <a:rPr lang="en-US" altLang="ja-JP" dirty="0"/>
              <a:t>to decide where to move the CNF to</a:t>
            </a:r>
          </a:p>
          <a:p>
            <a:pPr lvl="2"/>
            <a:r>
              <a:rPr lang="en-US" altLang="ja-JP" dirty="0"/>
              <a:t>Call k8splugin instantiation/deletion </a:t>
            </a:r>
            <a:r>
              <a:rPr lang="en-US" altLang="ja-JP" dirty="0" err="1"/>
              <a:t>api</a:t>
            </a:r>
            <a:r>
              <a:rPr lang="en-US" altLang="ja-JP" dirty="0"/>
              <a:t> to move CNF across clouds</a:t>
            </a:r>
          </a:p>
          <a:p>
            <a:r>
              <a:rPr kumimoji="1" lang="en-US" altLang="ja-JP" dirty="0"/>
              <a:t>k8s plugin</a:t>
            </a:r>
          </a:p>
          <a:p>
            <a:pPr lvl="1"/>
            <a:r>
              <a:rPr kumimoji="1" lang="en-US" altLang="ja-JP" dirty="0"/>
              <a:t>Upgrade API</a:t>
            </a:r>
          </a:p>
          <a:p>
            <a:pPr lvl="2"/>
            <a:r>
              <a:rPr lang="en-US" altLang="ja-JP" dirty="0"/>
              <a:t>Called from SO </a:t>
            </a:r>
            <a:r>
              <a:rPr lang="en-US" altLang="ja-JP" dirty="0" err="1"/>
              <a:t>cnf</a:t>
            </a:r>
            <a:r>
              <a:rPr lang="en-US" altLang="ja-JP" dirty="0"/>
              <a:t>-adapter</a:t>
            </a:r>
          </a:p>
          <a:p>
            <a:pPr lvl="2"/>
            <a:r>
              <a:rPr lang="en-US" altLang="ja-JP" dirty="0"/>
              <a:t>Upgrade the existing instance</a:t>
            </a:r>
          </a:p>
          <a:p>
            <a:pPr lvl="3"/>
            <a:r>
              <a:rPr kumimoji="1" lang="en-US" altLang="ja-JP" dirty="0"/>
              <a:t>equivalent to ‘helm upgrade’</a:t>
            </a:r>
          </a:p>
          <a:p>
            <a:r>
              <a:rPr kumimoji="1" lang="en-US" altLang="ja-JP" dirty="0"/>
              <a:t>OOF-HAS</a:t>
            </a:r>
          </a:p>
          <a:p>
            <a:pPr lvl="1"/>
            <a:r>
              <a:rPr kumimoji="1" lang="en-US" altLang="ja-JP" dirty="0"/>
              <a:t>K8s node suggestion </a:t>
            </a:r>
            <a:r>
              <a:rPr lang="en-US" altLang="ja-JP" dirty="0"/>
              <a:t>based on resource (CPU, Memory, Network </a:t>
            </a:r>
            <a:r>
              <a:rPr lang="en-US" altLang="ja-JP" dirty="0" err="1"/>
              <a:t>etc</a:t>
            </a:r>
            <a:r>
              <a:rPr lang="en-US" altLang="ja-JP" dirty="0"/>
              <a:t>) usage (new)</a:t>
            </a:r>
          </a:p>
          <a:p>
            <a:pPr lvl="2"/>
            <a:r>
              <a:rPr kumimoji="1" lang="en-US" altLang="ja-JP" dirty="0"/>
              <a:t>Called from SO/SDNC</a:t>
            </a:r>
          </a:p>
          <a:p>
            <a:pPr lvl="2"/>
            <a:r>
              <a:rPr kumimoji="1" lang="en-US" altLang="ja-JP" dirty="0"/>
              <a:t>Return node candidates which is suitable to move CNF to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562208-AB2D-4CA2-A9DB-F8216B8A2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19922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C2D98B00-8DD3-44FE-B6DA-5B05A706E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Impacted Components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502D47-9700-4CB5-8890-CAB8CFC487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A&amp;AI</a:t>
            </a:r>
          </a:p>
          <a:p>
            <a:pPr lvl="1"/>
            <a:r>
              <a:rPr kumimoji="1" lang="en-US" altLang="ja-JP" dirty="0"/>
              <a:t>New schema for storing k8s info</a:t>
            </a:r>
          </a:p>
          <a:p>
            <a:pPr lvl="2"/>
            <a:r>
              <a:rPr kumimoji="1" lang="en-US" altLang="ja-JP" dirty="0"/>
              <a:t>k8s worker nodes (</a:t>
            </a:r>
            <a:r>
              <a:rPr kumimoji="1" lang="ja-JP" altLang="en-US" dirty="0"/>
              <a:t>←</a:t>
            </a:r>
            <a:r>
              <a:rPr kumimoji="1" lang="en-US" altLang="ja-JP" dirty="0" err="1"/>
              <a:t>pserver</a:t>
            </a:r>
            <a:r>
              <a:rPr kumimoji="1" lang="en-US" altLang="ja-JP" dirty="0"/>
              <a:t> / </a:t>
            </a:r>
            <a:r>
              <a:rPr kumimoji="1" lang="en-US" altLang="ja-JP" dirty="0" err="1"/>
              <a:t>vserver</a:t>
            </a:r>
            <a:r>
              <a:rPr kumimoji="1" lang="en-US" altLang="ja-JP" dirty="0"/>
              <a:t>?)</a:t>
            </a:r>
          </a:p>
          <a:p>
            <a:pPr lvl="2"/>
            <a:r>
              <a:rPr kumimoji="1" lang="en-US" altLang="ja-JP" dirty="0"/>
              <a:t>relationship between </a:t>
            </a:r>
            <a:r>
              <a:rPr lang="en-US" altLang="ja-JP" dirty="0"/>
              <a:t>CNF and node</a:t>
            </a:r>
          </a:p>
          <a:p>
            <a:pPr lvl="3"/>
            <a:r>
              <a:rPr lang="en-US" altLang="ja-JP" dirty="0"/>
              <a:t>to know which CNFs are affected when node down detected</a:t>
            </a:r>
          </a:p>
          <a:p>
            <a:r>
              <a:rPr kumimoji="1" lang="en-US" altLang="ja-JP" dirty="0"/>
              <a:t>DCAE</a:t>
            </a:r>
          </a:p>
          <a:p>
            <a:pPr lvl="1"/>
            <a:r>
              <a:rPr lang="en-US" altLang="ja-JP" dirty="0"/>
              <a:t>Collect k8s metrics</a:t>
            </a:r>
          </a:p>
          <a:p>
            <a:pPr lvl="2"/>
            <a:r>
              <a:rPr lang="en-US" altLang="ja-JP" dirty="0"/>
              <a:t>Connect with target k8s cluster and continuously collect node metrics</a:t>
            </a:r>
          </a:p>
          <a:p>
            <a:pPr lvl="1"/>
            <a:r>
              <a:rPr kumimoji="1" lang="en-US" altLang="ja-JP" dirty="0"/>
              <a:t>Generate </a:t>
            </a:r>
            <a:r>
              <a:rPr lang="en-US" altLang="ja-JP" dirty="0"/>
              <a:t>TCA </a:t>
            </a:r>
            <a:r>
              <a:rPr lang="ja-JP" altLang="en-US" dirty="0"/>
              <a:t>← </a:t>
            </a:r>
            <a:r>
              <a:rPr lang="en-US" altLang="ja-JP" dirty="0"/>
              <a:t>use existing</a:t>
            </a:r>
          </a:p>
          <a:p>
            <a:r>
              <a:rPr kumimoji="1" lang="en-US" altLang="ja-JP" dirty="0"/>
              <a:t>Policy</a:t>
            </a:r>
          </a:p>
          <a:p>
            <a:pPr lvl="1"/>
            <a:r>
              <a:rPr lang="en-US" altLang="ja-JP" dirty="0"/>
              <a:t>Update A&amp;AI node info</a:t>
            </a:r>
          </a:p>
          <a:p>
            <a:pPr lvl="2"/>
            <a:r>
              <a:rPr kumimoji="1" lang="en-US" altLang="ja-JP" dirty="0"/>
              <a:t>TCA raised / cleared </a:t>
            </a:r>
            <a:r>
              <a:rPr kumimoji="1" lang="ja-JP" altLang="en-US" dirty="0"/>
              <a:t>→ </a:t>
            </a:r>
            <a:r>
              <a:rPr lang="en-US" altLang="ja-JP" dirty="0"/>
              <a:t>update ‘status’ attribute </a:t>
            </a:r>
            <a:endParaRPr kumimoji="1" lang="en-US" altLang="ja-JP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3A7D86-4852-49C2-B2AC-154023E28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27070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C67CABA-69FE-4CE8-86FA-40E5AFACC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Other Considerations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F646DF-6B75-40A7-8160-8221D36720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How to detect if a node / cloud is overloaded</a:t>
            </a:r>
          </a:p>
          <a:p>
            <a:pPr lvl="1"/>
            <a:r>
              <a:rPr lang="en-US" altLang="ja-JP" dirty="0"/>
              <a:t>Basically leverage metrics collected from k8s: CPU, memory, network usage</a:t>
            </a:r>
          </a:p>
          <a:p>
            <a:pPr lvl="1"/>
            <a:r>
              <a:rPr lang="en-US" altLang="ja-JP" dirty="0"/>
              <a:t>which metrics is important depends on the application</a:t>
            </a:r>
          </a:p>
          <a:p>
            <a:pPr lvl="2"/>
            <a:r>
              <a:rPr lang="en-US" altLang="ja-JP" dirty="0"/>
              <a:t>e.g. packet forwarding app </a:t>
            </a:r>
            <a:r>
              <a:rPr lang="ja-JP" altLang="en-US" dirty="0"/>
              <a:t>→ </a:t>
            </a:r>
            <a:r>
              <a:rPr lang="en-US" altLang="ja-JP" dirty="0"/>
              <a:t>CPU &amp; network</a:t>
            </a:r>
            <a:br>
              <a:rPr lang="en-US" altLang="ja-JP" dirty="0"/>
            </a:br>
            <a:r>
              <a:rPr lang="en-US" altLang="ja-JP" dirty="0"/>
              <a:t>database app </a:t>
            </a:r>
            <a:r>
              <a:rPr lang="ja-JP" altLang="en-US" dirty="0"/>
              <a:t>→ </a:t>
            </a:r>
            <a:r>
              <a:rPr lang="en-US" altLang="ja-JP" dirty="0"/>
              <a:t>Disk I/O</a:t>
            </a:r>
          </a:p>
          <a:p>
            <a:r>
              <a:rPr lang="en-US" altLang="ja-JP" dirty="0"/>
              <a:t>How to decide which CNF to move?</a:t>
            </a:r>
          </a:p>
          <a:p>
            <a:pPr lvl="1"/>
            <a:r>
              <a:rPr lang="en-US" altLang="ja-JP" dirty="0"/>
              <a:t>and who decides that? (policy?)</a:t>
            </a:r>
          </a:p>
          <a:p>
            <a:endParaRPr lang="en-US" altLang="ja-JP" dirty="0"/>
          </a:p>
          <a:p>
            <a:r>
              <a:rPr kumimoji="1" lang="en-US" altLang="ja-JP" dirty="0"/>
              <a:t>Migrat</a:t>
            </a:r>
            <a:r>
              <a:rPr lang="en-US" altLang="ja-JP" dirty="0"/>
              <a:t>ion without suspending services</a:t>
            </a:r>
          </a:p>
          <a:p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FBB1DC-D858-438D-8A1F-F576807CC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72682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3906073-A35F-4A06-AC45-B742D8339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Background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220EA5-E924-4807-9C6D-BF6E27489C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tx1"/>
                </a:solidFill>
              </a:rPr>
              <a:t>Expecting CNF will become common in NFV and more CNF use cases will be introduced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ONAP: Need to enrich CNF related features to support the use cases</a:t>
            </a: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Fault control, Stabilization,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etc...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Proposal: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Dynamic CNF Migration w/ Control-Loop</a:t>
            </a:r>
            <a:endParaRPr lang="ja-JP" altLang="en-US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94A92A-04D6-4566-A01B-BE1FD6D5B3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8199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30B93EBF-93A3-4772-9F6D-96810F60799C}"/>
              </a:ext>
            </a:extLst>
          </p:cNvPr>
          <p:cNvSpPr/>
          <p:nvPr/>
        </p:nvSpPr>
        <p:spPr bwMode="gray">
          <a:xfrm>
            <a:off x="878119" y="3222211"/>
            <a:ext cx="2688299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72CD383-C7EA-41EC-94EE-881FAF8C3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Concept</a:t>
            </a:r>
            <a:endParaRPr kumimoji="1" lang="ja-JP" altLang="en-US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B6A09AA2-F978-44D5-ADA2-69A075A489F1}"/>
              </a:ext>
            </a:extLst>
          </p:cNvPr>
          <p:cNvSpPr/>
          <p:nvPr/>
        </p:nvSpPr>
        <p:spPr bwMode="gray">
          <a:xfrm>
            <a:off x="1131931" y="3703680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0A85A3B-FE1A-4E2F-8915-E6BF9B1EA9A0}"/>
              </a:ext>
            </a:extLst>
          </p:cNvPr>
          <p:cNvSpPr/>
          <p:nvPr/>
        </p:nvSpPr>
        <p:spPr bwMode="gray">
          <a:xfrm>
            <a:off x="1211945" y="3840676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16132AD-9613-480F-99E7-2A194E5648E9}"/>
              </a:ext>
            </a:extLst>
          </p:cNvPr>
          <p:cNvSpPr/>
          <p:nvPr/>
        </p:nvSpPr>
        <p:spPr bwMode="gray">
          <a:xfrm>
            <a:off x="1211945" y="4240277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0B55BDEC-7CC8-4F3C-AA10-38D5A22C1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19" y="3230041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図 18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AB6624E8-EF97-4F53-B8A5-DE0B7FDC2C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19" y="4646526"/>
            <a:ext cx="944261" cy="944261"/>
          </a:xfrm>
          <a:prstGeom prst="rect">
            <a:avLst/>
          </a:prstGeom>
        </p:spPr>
      </p:pic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A66BF88-5EDF-45DE-A732-94DDD5DC91CA}"/>
              </a:ext>
            </a:extLst>
          </p:cNvPr>
          <p:cNvSpPr/>
          <p:nvPr/>
        </p:nvSpPr>
        <p:spPr bwMode="gray">
          <a:xfrm>
            <a:off x="1913694" y="3684848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1F4BEBF6-9443-450D-B3E4-1809B34E15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956" y="4646526"/>
            <a:ext cx="944261" cy="944261"/>
          </a:xfrm>
          <a:prstGeom prst="rect">
            <a:avLst/>
          </a:prstGeom>
        </p:spPr>
      </p:pic>
      <p:pic>
        <p:nvPicPr>
          <p:cNvPr id="23" name="図 22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78A5160E-912F-4695-A6EB-0A2EE4CD7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0" y="4645110"/>
            <a:ext cx="944261" cy="944261"/>
          </a:xfrm>
          <a:prstGeom prst="rect">
            <a:avLst/>
          </a:prstGeom>
        </p:spPr>
      </p:pic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D7FC668D-F178-4170-A412-65C5FE0FC03B}"/>
              </a:ext>
            </a:extLst>
          </p:cNvPr>
          <p:cNvSpPr/>
          <p:nvPr/>
        </p:nvSpPr>
        <p:spPr bwMode="gray">
          <a:xfrm>
            <a:off x="2695457" y="3684848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0DC0B68C-98E5-4DEE-8E1E-5423ABE2B364}"/>
              </a:ext>
            </a:extLst>
          </p:cNvPr>
          <p:cNvSpPr/>
          <p:nvPr/>
        </p:nvSpPr>
        <p:spPr bwMode="gray">
          <a:xfrm>
            <a:off x="2006166" y="4262373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AF6621E9-D274-42FF-AE43-D6098DBF8D28}"/>
              </a:ext>
            </a:extLst>
          </p:cNvPr>
          <p:cNvSpPr/>
          <p:nvPr/>
        </p:nvSpPr>
        <p:spPr bwMode="gray">
          <a:xfrm>
            <a:off x="2006166" y="3863937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0" name="図 29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D3BB7B30-9AC3-49E9-803E-CD208F7A1A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724" y="5053859"/>
            <a:ext cx="572155" cy="572155"/>
          </a:xfrm>
          <a:prstGeom prst="rect">
            <a:avLst/>
          </a:prstGeom>
        </p:spPr>
      </p:pic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50D74D28-F4D3-4899-99C2-EAF770F5B59C}"/>
              </a:ext>
            </a:extLst>
          </p:cNvPr>
          <p:cNvCxnSpPr>
            <a:stCxn id="30" idx="0"/>
          </p:cNvCxnSpPr>
          <p:nvPr/>
        </p:nvCxnSpPr>
        <p:spPr bwMode="auto">
          <a:xfrm flipV="1">
            <a:off x="3674801" y="2828536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7384A3C-283D-41F0-B1E2-A76EDF356E84}"/>
              </a:ext>
            </a:extLst>
          </p:cNvPr>
          <p:cNvSpPr txBox="1"/>
          <p:nvPr/>
        </p:nvSpPr>
        <p:spPr>
          <a:xfrm>
            <a:off x="3678220" y="3300913"/>
            <a:ext cx="950815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Collect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metrics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(CPU, Memory,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network</a:t>
            </a:r>
          </a:p>
          <a:p>
            <a:pPr algn="l"/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etc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27374C56-068C-4C60-A6A6-33337483AEEB}"/>
              </a:ext>
            </a:extLst>
          </p:cNvPr>
          <p:cNvCxnSpPr/>
          <p:nvPr/>
        </p:nvCxnSpPr>
        <p:spPr bwMode="auto">
          <a:xfrm>
            <a:off x="2246304" y="2781803"/>
            <a:ext cx="0" cy="39522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F16CEA21-57A3-4B44-A592-27592259927E}"/>
              </a:ext>
            </a:extLst>
          </p:cNvPr>
          <p:cNvSpPr/>
          <p:nvPr/>
        </p:nvSpPr>
        <p:spPr bwMode="gray">
          <a:xfrm>
            <a:off x="2805923" y="3858329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BA471-10EB-4D9D-B3ED-50571288BA28}"/>
              </a:ext>
            </a:extLst>
          </p:cNvPr>
          <p:cNvSpPr txBox="1"/>
          <p:nvPr/>
        </p:nvSpPr>
        <p:spPr>
          <a:xfrm>
            <a:off x="878119" y="2711170"/>
            <a:ext cx="1428487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Migrate CNF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矢印: 下カーブ 38">
            <a:extLst>
              <a:ext uri="{FF2B5EF4-FFF2-40B4-BE49-F238E27FC236}">
                <a16:creationId xmlns:a16="http://schemas.microsoft.com/office/drawing/2014/main" id="{1A8EC14D-0627-4B21-BE78-F66D1CC8BAF0}"/>
              </a:ext>
            </a:extLst>
          </p:cNvPr>
          <p:cNvSpPr/>
          <p:nvPr/>
        </p:nvSpPr>
        <p:spPr bwMode="gray">
          <a:xfrm>
            <a:off x="2268819" y="3448307"/>
            <a:ext cx="837492" cy="380403"/>
          </a:xfrm>
          <a:prstGeom prst="curvedDownArrow">
            <a:avLst/>
          </a:prstGeom>
          <a:solidFill>
            <a:srgbClr val="FCE4E3"/>
          </a:solidFill>
          <a:ln w="9525" cap="flat" cmpd="sng" algn="ctr">
            <a:solidFill>
              <a:srgbClr val="B22B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C61F2881-F152-4CA5-AB9E-D91B3E883281}"/>
              </a:ext>
            </a:extLst>
          </p:cNvPr>
          <p:cNvSpPr/>
          <p:nvPr/>
        </p:nvSpPr>
        <p:spPr bwMode="gray">
          <a:xfrm>
            <a:off x="6508351" y="3158229"/>
            <a:ext cx="1804461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4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63B2AF0C-725F-4E2E-9C47-B38EA700B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949" y="3109898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81AD8B70-486F-4F04-AFD7-13327DC79E4F}"/>
              </a:ext>
            </a:extLst>
          </p:cNvPr>
          <p:cNvSpPr/>
          <p:nvPr/>
        </p:nvSpPr>
        <p:spPr bwMode="gray">
          <a:xfrm>
            <a:off x="6660089" y="3620867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7" name="図 46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A8942630-B9F3-41A7-8BB8-E451C095CF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351" y="4582544"/>
            <a:ext cx="944261" cy="944261"/>
          </a:xfrm>
          <a:prstGeom prst="rect">
            <a:avLst/>
          </a:prstGeom>
        </p:spPr>
      </p:pic>
      <p:pic>
        <p:nvPicPr>
          <p:cNvPr id="48" name="図 47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1744C8BD-A22D-4800-98B0-80D5515C0B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144" y="4581128"/>
            <a:ext cx="944261" cy="944261"/>
          </a:xfrm>
          <a:prstGeom prst="rect">
            <a:avLst/>
          </a:prstGeom>
        </p:spPr>
      </p:pic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14D50CC4-E597-46F1-8CED-76E2E88BE52E}"/>
              </a:ext>
            </a:extLst>
          </p:cNvPr>
          <p:cNvSpPr/>
          <p:nvPr/>
        </p:nvSpPr>
        <p:spPr bwMode="gray">
          <a:xfrm>
            <a:off x="7441851" y="3620867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80FE486D-C800-41EA-A0B0-4674AC25022B}"/>
              </a:ext>
            </a:extLst>
          </p:cNvPr>
          <p:cNvSpPr/>
          <p:nvPr/>
        </p:nvSpPr>
        <p:spPr bwMode="gray">
          <a:xfrm>
            <a:off x="6752561" y="4198392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C58E7CC5-1704-4226-AD88-124041D8DE6F}"/>
              </a:ext>
            </a:extLst>
          </p:cNvPr>
          <p:cNvSpPr/>
          <p:nvPr/>
        </p:nvSpPr>
        <p:spPr bwMode="gray">
          <a:xfrm>
            <a:off x="6752561" y="3799956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" name="図 5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9C8CB001-0356-473F-9A40-91DBBF518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119" y="4989877"/>
            <a:ext cx="572155" cy="572155"/>
          </a:xfrm>
          <a:prstGeom prst="rect">
            <a:avLst/>
          </a:prstGeom>
        </p:spPr>
      </p:pic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B8728AE7-A436-4E46-8DB6-375D4A1FC640}"/>
              </a:ext>
            </a:extLst>
          </p:cNvPr>
          <p:cNvCxnSpPr>
            <a:stCxn id="53" idx="0"/>
          </p:cNvCxnSpPr>
          <p:nvPr/>
        </p:nvCxnSpPr>
        <p:spPr bwMode="auto">
          <a:xfrm flipV="1">
            <a:off x="8421196" y="2764555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B571D5A6-8A6F-4E46-9666-E36CEE6CBBDC}"/>
              </a:ext>
            </a:extLst>
          </p:cNvPr>
          <p:cNvCxnSpPr/>
          <p:nvPr/>
        </p:nvCxnSpPr>
        <p:spPr bwMode="auto">
          <a:xfrm>
            <a:off x="7441851" y="2736991"/>
            <a:ext cx="0" cy="39522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E23EA27-DD78-4BBD-8597-FBA6F575C813}"/>
              </a:ext>
            </a:extLst>
          </p:cNvPr>
          <p:cNvSpPr/>
          <p:nvPr/>
        </p:nvSpPr>
        <p:spPr bwMode="gray">
          <a:xfrm>
            <a:off x="7552318" y="3794348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4E04E6F-186E-4F97-9B20-06521957062F}"/>
              </a:ext>
            </a:extLst>
          </p:cNvPr>
          <p:cNvSpPr txBox="1"/>
          <p:nvPr/>
        </p:nvSpPr>
        <p:spPr>
          <a:xfrm>
            <a:off x="5816695" y="2642331"/>
            <a:ext cx="1622560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Migrate CNF</a:t>
            </a:r>
            <a:b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to another cloud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84144978-3ED4-46F5-B40A-11D66BC8FC11}"/>
              </a:ext>
            </a:extLst>
          </p:cNvPr>
          <p:cNvSpPr txBox="1"/>
          <p:nvPr/>
        </p:nvSpPr>
        <p:spPr>
          <a:xfrm>
            <a:off x="491345" y="1082274"/>
            <a:ext cx="4759527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Case1: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Migration in Single k8s Cloud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EC5969E2-6000-49CF-A3EE-DF1106BB4E31}"/>
              </a:ext>
            </a:extLst>
          </p:cNvPr>
          <p:cNvSpPr/>
          <p:nvPr/>
        </p:nvSpPr>
        <p:spPr bwMode="gray">
          <a:xfrm>
            <a:off x="1387445" y="1942935"/>
            <a:ext cx="2977257" cy="7680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2" name="Picture 2" descr="NFV への転換には ONAP が必要か？ | Mirantis">
            <a:extLst>
              <a:ext uri="{FF2B5EF4-FFF2-40B4-BE49-F238E27FC236}">
                <a16:creationId xmlns:a16="http://schemas.microsoft.com/office/drawing/2014/main" id="{F113009F-773B-4E73-851C-300B0784D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119" y="2086309"/>
            <a:ext cx="2161294" cy="46197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544CBD66-22C7-4206-B998-9FF1A8134750}"/>
              </a:ext>
            </a:extLst>
          </p:cNvPr>
          <p:cNvSpPr/>
          <p:nvPr/>
        </p:nvSpPr>
        <p:spPr bwMode="gray">
          <a:xfrm>
            <a:off x="6539682" y="1891132"/>
            <a:ext cx="4908753" cy="7680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4" name="Picture 2" descr="NFV への転換には ONAP が必要か？ | Mirantis">
            <a:extLst>
              <a:ext uri="{FF2B5EF4-FFF2-40B4-BE49-F238E27FC236}">
                <a16:creationId xmlns:a16="http://schemas.microsoft.com/office/drawing/2014/main" id="{CCFA572F-0841-4E63-8A73-625B011AE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106" y="2055605"/>
            <a:ext cx="2161294" cy="46197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25731DAF-6E31-464B-AC2D-B2931F940C52}"/>
              </a:ext>
            </a:extLst>
          </p:cNvPr>
          <p:cNvSpPr/>
          <p:nvPr/>
        </p:nvSpPr>
        <p:spPr bwMode="gray">
          <a:xfrm>
            <a:off x="9249514" y="3128517"/>
            <a:ext cx="1804461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1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4F933B24-DBAA-414B-B717-15E1AA6EB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159" y="3052926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B0A77AEE-B8D5-450C-AD12-4A413E6B5600}"/>
              </a:ext>
            </a:extLst>
          </p:cNvPr>
          <p:cNvSpPr/>
          <p:nvPr/>
        </p:nvSpPr>
        <p:spPr bwMode="gray">
          <a:xfrm>
            <a:off x="9401251" y="3591155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3" name="図 82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47DA2550-F15A-4F56-99AE-4E7700702E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514" y="4552832"/>
            <a:ext cx="944261" cy="944261"/>
          </a:xfrm>
          <a:prstGeom prst="rect">
            <a:avLst/>
          </a:prstGeom>
        </p:spPr>
      </p:pic>
      <p:pic>
        <p:nvPicPr>
          <p:cNvPr id="84" name="図 83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B93F8DDB-C87B-4B57-B321-94ED2940A1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307" y="4551416"/>
            <a:ext cx="944261" cy="944261"/>
          </a:xfrm>
          <a:prstGeom prst="rect">
            <a:avLst/>
          </a:prstGeom>
        </p:spPr>
      </p:pic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0720F55E-99D2-4172-8F21-2A75AD52A13A}"/>
              </a:ext>
            </a:extLst>
          </p:cNvPr>
          <p:cNvSpPr/>
          <p:nvPr/>
        </p:nvSpPr>
        <p:spPr bwMode="gray">
          <a:xfrm>
            <a:off x="10183014" y="3591155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3F467A32-1BC2-4BB6-9BE7-FAF8E07F8DF2}"/>
              </a:ext>
            </a:extLst>
          </p:cNvPr>
          <p:cNvSpPr/>
          <p:nvPr/>
        </p:nvSpPr>
        <p:spPr bwMode="gray">
          <a:xfrm>
            <a:off x="9493723" y="4168680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8" name="図 87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6E8F20E5-8176-41CE-84F3-398B1A4D7F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281" y="4960165"/>
            <a:ext cx="572155" cy="572155"/>
          </a:xfrm>
          <a:prstGeom prst="rect">
            <a:avLst/>
          </a:prstGeom>
        </p:spPr>
      </p:pic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3EBBB51D-1F67-47F3-83E9-09F93C74F9A6}"/>
              </a:ext>
            </a:extLst>
          </p:cNvPr>
          <p:cNvCxnSpPr>
            <a:stCxn id="88" idx="0"/>
          </p:cNvCxnSpPr>
          <p:nvPr/>
        </p:nvCxnSpPr>
        <p:spPr bwMode="auto">
          <a:xfrm flipV="1">
            <a:off x="11162359" y="2734843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EE60493F-8CE6-4409-A3BF-ACF55171198C}"/>
              </a:ext>
            </a:extLst>
          </p:cNvPr>
          <p:cNvCxnSpPr/>
          <p:nvPr/>
        </p:nvCxnSpPr>
        <p:spPr bwMode="auto">
          <a:xfrm>
            <a:off x="7452613" y="2711021"/>
            <a:ext cx="2281249" cy="37231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92" name="四角形: 角を丸くする 91">
            <a:extLst>
              <a:ext uri="{FF2B5EF4-FFF2-40B4-BE49-F238E27FC236}">
                <a16:creationId xmlns:a16="http://schemas.microsoft.com/office/drawing/2014/main" id="{83D9ECD1-526E-4062-80B4-EF623E1DD63F}"/>
              </a:ext>
            </a:extLst>
          </p:cNvPr>
          <p:cNvSpPr/>
          <p:nvPr/>
        </p:nvSpPr>
        <p:spPr bwMode="gray">
          <a:xfrm>
            <a:off x="9505939" y="3788144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四角形: 角を丸くする 94">
            <a:extLst>
              <a:ext uri="{FF2B5EF4-FFF2-40B4-BE49-F238E27FC236}">
                <a16:creationId xmlns:a16="http://schemas.microsoft.com/office/drawing/2014/main" id="{DE72BD54-E0E4-4913-8B29-74E8AF0D500A}"/>
              </a:ext>
            </a:extLst>
          </p:cNvPr>
          <p:cNvSpPr/>
          <p:nvPr/>
        </p:nvSpPr>
        <p:spPr bwMode="gray">
          <a:xfrm>
            <a:off x="10293481" y="3800802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矢印: 下カーブ 58">
            <a:extLst>
              <a:ext uri="{FF2B5EF4-FFF2-40B4-BE49-F238E27FC236}">
                <a16:creationId xmlns:a16="http://schemas.microsoft.com/office/drawing/2014/main" id="{D522A02D-BA10-49D3-9DC7-27F87ADB2436}"/>
              </a:ext>
            </a:extLst>
          </p:cNvPr>
          <p:cNvSpPr/>
          <p:nvPr/>
        </p:nvSpPr>
        <p:spPr bwMode="gray">
          <a:xfrm>
            <a:off x="7015214" y="3384325"/>
            <a:ext cx="3557409" cy="380403"/>
          </a:xfrm>
          <a:prstGeom prst="curvedDownArrow">
            <a:avLst/>
          </a:prstGeom>
          <a:solidFill>
            <a:srgbClr val="FCE4E3"/>
          </a:solidFill>
          <a:ln w="9525" cap="flat" cmpd="sng" algn="ctr">
            <a:solidFill>
              <a:srgbClr val="B22B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67D61D6-C105-4540-A238-B7FA781E4192}"/>
              </a:ext>
            </a:extLst>
          </p:cNvPr>
          <p:cNvSpPr txBox="1"/>
          <p:nvPr/>
        </p:nvSpPr>
        <p:spPr>
          <a:xfrm>
            <a:off x="6998479" y="1075245"/>
            <a:ext cx="439243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Case2: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Migration across k8s Clouds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星: 10 pt 1">
            <a:extLst>
              <a:ext uri="{FF2B5EF4-FFF2-40B4-BE49-F238E27FC236}">
                <a16:creationId xmlns:a16="http://schemas.microsoft.com/office/drawing/2014/main" id="{24CC4CCB-C948-4EA3-BC9A-6DCDF5095DEE}"/>
              </a:ext>
            </a:extLst>
          </p:cNvPr>
          <p:cNvSpPr/>
          <p:nvPr/>
        </p:nvSpPr>
        <p:spPr bwMode="gray">
          <a:xfrm rot="20826849">
            <a:off x="1807020" y="5420638"/>
            <a:ext cx="868878" cy="504056"/>
          </a:xfrm>
          <a:prstGeom prst="star10">
            <a:avLst>
              <a:gd name="adj" fmla="val 35764"/>
              <a:gd name="hf" fmla="val 105146"/>
            </a:avLst>
          </a:prstGeom>
          <a:solidFill>
            <a:srgbClr val="FCE4E3"/>
          </a:solidFill>
          <a:ln>
            <a:solidFill>
              <a:srgbClr val="B22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solidFill>
                  <a:srgbClr val="000000"/>
                </a:solidFill>
              </a:rPr>
              <a:t>overloaded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65" name="星: 10 pt 64">
            <a:extLst>
              <a:ext uri="{FF2B5EF4-FFF2-40B4-BE49-F238E27FC236}">
                <a16:creationId xmlns:a16="http://schemas.microsoft.com/office/drawing/2014/main" id="{35F7C22F-7146-4F07-9C32-CFCE22DD5CA8}"/>
              </a:ext>
            </a:extLst>
          </p:cNvPr>
          <p:cNvSpPr/>
          <p:nvPr/>
        </p:nvSpPr>
        <p:spPr bwMode="gray">
          <a:xfrm rot="20826849">
            <a:off x="6546042" y="5380832"/>
            <a:ext cx="868878" cy="504056"/>
          </a:xfrm>
          <a:prstGeom prst="star10">
            <a:avLst>
              <a:gd name="adj" fmla="val 35764"/>
              <a:gd name="hf" fmla="val 105146"/>
            </a:avLst>
          </a:prstGeom>
          <a:solidFill>
            <a:srgbClr val="FCE4E3"/>
          </a:solidFill>
          <a:ln>
            <a:solidFill>
              <a:srgbClr val="B22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solidFill>
                  <a:srgbClr val="000000"/>
                </a:solidFill>
              </a:rPr>
              <a:t>overloaded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57D8B51-C354-40AA-92F4-4790800051B9}"/>
              </a:ext>
            </a:extLst>
          </p:cNvPr>
          <p:cNvSpPr txBox="1"/>
          <p:nvPr/>
        </p:nvSpPr>
        <p:spPr>
          <a:xfrm>
            <a:off x="11185481" y="3300913"/>
            <a:ext cx="950815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Collect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metrics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(CPU, Memory,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network</a:t>
            </a:r>
          </a:p>
          <a:p>
            <a:pPr algn="l"/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etc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1B1E5C1-ABF0-468C-9188-DB7D431D78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3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4003834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30B93EBF-93A3-4772-9F6D-96810F60799C}"/>
              </a:ext>
            </a:extLst>
          </p:cNvPr>
          <p:cNvSpPr/>
          <p:nvPr/>
        </p:nvSpPr>
        <p:spPr bwMode="gray">
          <a:xfrm>
            <a:off x="8184785" y="3222211"/>
            <a:ext cx="2688299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72CD383-C7EA-41EC-94EE-881FAF8C3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Concept – Migrating CNF to another node in single cluster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EF21E0-BBC2-4FB7-9598-A6C28C6E3F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7456708" cy="5170487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Because CPU, network and IO resources are shared in pods on the same node, container’s high load is affective to other CNF containers.</a:t>
            </a:r>
          </a:p>
          <a:p>
            <a:r>
              <a:rPr lang="en-US" altLang="ja-JP" sz="2400" dirty="0"/>
              <a:t>Container load is unpredictable and can be temporarily high, it is difficult to schedule pods properly at service creation time.</a:t>
            </a:r>
          </a:p>
          <a:p>
            <a:r>
              <a:rPr lang="en-US" altLang="ja-JP" sz="2400" dirty="0"/>
              <a:t>Dynamically migrating CNF to another worker node is one possible solution to stabilize service quality.</a:t>
            </a:r>
          </a:p>
          <a:p>
            <a:endParaRPr kumimoji="1" lang="ja-JP" altLang="en-US" sz="2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B6A09AA2-F978-44D5-ADA2-69A075A489F1}"/>
              </a:ext>
            </a:extLst>
          </p:cNvPr>
          <p:cNvSpPr/>
          <p:nvPr/>
        </p:nvSpPr>
        <p:spPr bwMode="gray">
          <a:xfrm>
            <a:off x="8438597" y="3703680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0A85A3B-FE1A-4E2F-8915-E6BF9B1EA9A0}"/>
              </a:ext>
            </a:extLst>
          </p:cNvPr>
          <p:cNvSpPr/>
          <p:nvPr/>
        </p:nvSpPr>
        <p:spPr bwMode="gray">
          <a:xfrm>
            <a:off x="8518611" y="3840676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16132AD-9613-480F-99E7-2A194E5648E9}"/>
              </a:ext>
            </a:extLst>
          </p:cNvPr>
          <p:cNvSpPr/>
          <p:nvPr/>
        </p:nvSpPr>
        <p:spPr bwMode="gray">
          <a:xfrm>
            <a:off x="8518611" y="4240277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0B55BDEC-7CC8-4F3C-AA10-38D5A22C1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785" y="3230041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図 18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AB6624E8-EF97-4F53-B8A5-DE0B7FDC2C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185" y="4646526"/>
            <a:ext cx="944261" cy="944261"/>
          </a:xfrm>
          <a:prstGeom prst="rect">
            <a:avLst/>
          </a:prstGeom>
        </p:spPr>
      </p:pic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A66BF88-5EDF-45DE-A732-94DDD5DC91CA}"/>
              </a:ext>
            </a:extLst>
          </p:cNvPr>
          <p:cNvSpPr/>
          <p:nvPr/>
        </p:nvSpPr>
        <p:spPr bwMode="gray">
          <a:xfrm>
            <a:off x="9220360" y="3684848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1F4BEBF6-9443-450D-B3E4-1809B34E15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622" y="4646526"/>
            <a:ext cx="944261" cy="944261"/>
          </a:xfrm>
          <a:prstGeom prst="rect">
            <a:avLst/>
          </a:prstGeom>
        </p:spPr>
      </p:pic>
      <p:pic>
        <p:nvPicPr>
          <p:cNvPr id="23" name="図 22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78A5160E-912F-4695-A6EB-0A2EE4CD7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4645110"/>
            <a:ext cx="944261" cy="944261"/>
          </a:xfrm>
          <a:prstGeom prst="rect">
            <a:avLst/>
          </a:prstGeom>
        </p:spPr>
      </p:pic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D7FC668D-F178-4170-A412-65C5FE0FC03B}"/>
              </a:ext>
            </a:extLst>
          </p:cNvPr>
          <p:cNvSpPr/>
          <p:nvPr/>
        </p:nvSpPr>
        <p:spPr bwMode="gray">
          <a:xfrm>
            <a:off x="10002123" y="3684848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0DC0B68C-98E5-4DEE-8E1E-5423ABE2B364}"/>
              </a:ext>
            </a:extLst>
          </p:cNvPr>
          <p:cNvSpPr/>
          <p:nvPr/>
        </p:nvSpPr>
        <p:spPr bwMode="gray">
          <a:xfrm>
            <a:off x="9312832" y="4262373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AF6621E9-D274-42FF-AE43-D6098DBF8D28}"/>
              </a:ext>
            </a:extLst>
          </p:cNvPr>
          <p:cNvSpPr/>
          <p:nvPr/>
        </p:nvSpPr>
        <p:spPr bwMode="gray">
          <a:xfrm>
            <a:off x="9312832" y="3863937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0" name="図 29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D3BB7B30-9AC3-49E9-803E-CD208F7A1A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390" y="5053859"/>
            <a:ext cx="572155" cy="572155"/>
          </a:xfrm>
          <a:prstGeom prst="rect">
            <a:avLst/>
          </a:prstGeom>
        </p:spPr>
      </p:pic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50D74D28-F4D3-4899-99C2-EAF770F5B59C}"/>
              </a:ext>
            </a:extLst>
          </p:cNvPr>
          <p:cNvCxnSpPr>
            <a:stCxn id="30" idx="0"/>
          </p:cNvCxnSpPr>
          <p:nvPr/>
        </p:nvCxnSpPr>
        <p:spPr bwMode="auto">
          <a:xfrm flipV="1">
            <a:off x="10981467" y="2828536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7384A3C-283D-41F0-B1E2-A76EDF356E84}"/>
              </a:ext>
            </a:extLst>
          </p:cNvPr>
          <p:cNvSpPr txBox="1"/>
          <p:nvPr/>
        </p:nvSpPr>
        <p:spPr>
          <a:xfrm>
            <a:off x="10984886" y="3300913"/>
            <a:ext cx="950815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Collect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metrics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(CPU, Memory,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network</a:t>
            </a:r>
          </a:p>
          <a:p>
            <a:pPr algn="l"/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etc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27374C56-068C-4C60-A6A6-33337483AEEB}"/>
              </a:ext>
            </a:extLst>
          </p:cNvPr>
          <p:cNvCxnSpPr/>
          <p:nvPr/>
        </p:nvCxnSpPr>
        <p:spPr bwMode="auto">
          <a:xfrm>
            <a:off x="9552970" y="2781803"/>
            <a:ext cx="0" cy="39522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F16CEA21-57A3-4B44-A592-27592259927E}"/>
              </a:ext>
            </a:extLst>
          </p:cNvPr>
          <p:cNvSpPr/>
          <p:nvPr/>
        </p:nvSpPr>
        <p:spPr bwMode="gray">
          <a:xfrm>
            <a:off x="10112589" y="3858329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BA471-10EB-4D9D-B3ED-50571288BA28}"/>
              </a:ext>
            </a:extLst>
          </p:cNvPr>
          <p:cNvSpPr txBox="1"/>
          <p:nvPr/>
        </p:nvSpPr>
        <p:spPr>
          <a:xfrm>
            <a:off x="8184785" y="2711170"/>
            <a:ext cx="1428487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Migrate CNF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矢印: 下カーブ 38">
            <a:extLst>
              <a:ext uri="{FF2B5EF4-FFF2-40B4-BE49-F238E27FC236}">
                <a16:creationId xmlns:a16="http://schemas.microsoft.com/office/drawing/2014/main" id="{1A8EC14D-0627-4B21-BE78-F66D1CC8BAF0}"/>
              </a:ext>
            </a:extLst>
          </p:cNvPr>
          <p:cNvSpPr/>
          <p:nvPr/>
        </p:nvSpPr>
        <p:spPr bwMode="gray">
          <a:xfrm>
            <a:off x="9575485" y="3448307"/>
            <a:ext cx="837492" cy="380403"/>
          </a:xfrm>
          <a:prstGeom prst="curvedDownArrow">
            <a:avLst/>
          </a:prstGeom>
          <a:solidFill>
            <a:srgbClr val="FCE4E3"/>
          </a:solidFill>
          <a:ln w="9525" cap="flat" cmpd="sng" algn="ctr">
            <a:solidFill>
              <a:srgbClr val="B22B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EC5969E2-6000-49CF-A3EE-DF1106BB4E31}"/>
              </a:ext>
            </a:extLst>
          </p:cNvPr>
          <p:cNvSpPr/>
          <p:nvPr/>
        </p:nvSpPr>
        <p:spPr bwMode="gray">
          <a:xfrm>
            <a:off x="8694111" y="1942935"/>
            <a:ext cx="2977257" cy="7680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2" name="Picture 2" descr="NFV への転換には ONAP が必要か？ | Mirantis">
            <a:extLst>
              <a:ext uri="{FF2B5EF4-FFF2-40B4-BE49-F238E27FC236}">
                <a16:creationId xmlns:a16="http://schemas.microsoft.com/office/drawing/2014/main" id="{F113009F-773B-4E73-851C-300B0784D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785" y="2086309"/>
            <a:ext cx="2161294" cy="46197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星: 10 pt 1">
            <a:extLst>
              <a:ext uri="{FF2B5EF4-FFF2-40B4-BE49-F238E27FC236}">
                <a16:creationId xmlns:a16="http://schemas.microsoft.com/office/drawing/2014/main" id="{24CC4CCB-C948-4EA3-BC9A-6DCDF5095DEE}"/>
              </a:ext>
            </a:extLst>
          </p:cNvPr>
          <p:cNvSpPr/>
          <p:nvPr/>
        </p:nvSpPr>
        <p:spPr bwMode="gray">
          <a:xfrm rot="20826849">
            <a:off x="9113686" y="5420638"/>
            <a:ext cx="868878" cy="504056"/>
          </a:xfrm>
          <a:prstGeom prst="star10">
            <a:avLst>
              <a:gd name="adj" fmla="val 35764"/>
              <a:gd name="hf" fmla="val 105146"/>
            </a:avLst>
          </a:prstGeom>
          <a:solidFill>
            <a:srgbClr val="FCE4E3"/>
          </a:solidFill>
          <a:ln>
            <a:solidFill>
              <a:srgbClr val="B22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solidFill>
                  <a:srgbClr val="000000"/>
                </a:solidFill>
              </a:rPr>
              <a:t>overloaded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A52D148-9AB0-4A3E-A27E-49A39704E9FC}"/>
              </a:ext>
            </a:extLst>
          </p:cNvPr>
          <p:cNvSpPr/>
          <p:nvPr/>
        </p:nvSpPr>
        <p:spPr>
          <a:xfrm>
            <a:off x="1322049" y="5003384"/>
            <a:ext cx="5517767" cy="885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/>
              <a:t>Not much valuable - </a:t>
            </a:r>
          </a:p>
          <a:p>
            <a:pPr algn="ctr"/>
            <a:r>
              <a:rPr lang="en-US" altLang="ja-JP" b="1" dirty="0"/>
              <a:t>This migration can be done by Kubernetes</a:t>
            </a:r>
            <a:r>
              <a:rPr lang="ja-JP" altLang="en-US" b="1" dirty="0"/>
              <a:t> </a:t>
            </a:r>
            <a:r>
              <a:rPr lang="en-US" altLang="ja-JP" b="1" dirty="0"/>
              <a:t>itself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57698B20-F305-4BF9-8CD6-929A8844C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07303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72CD383-C7EA-41EC-94EE-881FAF8C3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Concept - Migrating CNF to another K8s cloud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859717-A22A-4251-B6E6-3724B1C882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28007" cy="5170487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Assumption: two (or more) K8s clouds registered to ONAP</a:t>
            </a:r>
          </a:p>
          <a:p>
            <a:r>
              <a:rPr lang="en-US" altLang="ja-JP" sz="2400" dirty="0"/>
              <a:t>Worker node fault may happen in K8s cluster and the cluster will be overloaded</a:t>
            </a:r>
            <a:br>
              <a:rPr lang="en-US" altLang="ja-JP" sz="2400" dirty="0"/>
            </a:br>
            <a:r>
              <a:rPr lang="en-US" altLang="ja-JP" sz="2400" dirty="0"/>
              <a:t>or the entire cluster down</a:t>
            </a:r>
          </a:p>
          <a:p>
            <a:r>
              <a:rPr lang="en-US" altLang="ja-JP" sz="2400" dirty="0"/>
              <a:t>ONAP detects the k8s is down or overloaded from  collected KPI/metrics, then execute migrating CNF to another available cloud</a:t>
            </a:r>
          </a:p>
          <a:p>
            <a:endParaRPr kumimoji="1" lang="ja-JP" altLang="en-US" sz="2400" dirty="0"/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C61F2881-F152-4CA5-AB9E-D91B3E883281}"/>
              </a:ext>
            </a:extLst>
          </p:cNvPr>
          <p:cNvSpPr/>
          <p:nvPr/>
        </p:nvSpPr>
        <p:spPr bwMode="gray">
          <a:xfrm>
            <a:off x="6508351" y="3158229"/>
            <a:ext cx="1804461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4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63B2AF0C-725F-4E2E-9C47-B38EA700B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949" y="3109898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81AD8B70-486F-4F04-AFD7-13327DC79E4F}"/>
              </a:ext>
            </a:extLst>
          </p:cNvPr>
          <p:cNvSpPr/>
          <p:nvPr/>
        </p:nvSpPr>
        <p:spPr bwMode="gray">
          <a:xfrm>
            <a:off x="6660089" y="3620867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7" name="図 46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A8942630-B9F3-41A7-8BB8-E451C095CF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351" y="4582544"/>
            <a:ext cx="944261" cy="944261"/>
          </a:xfrm>
          <a:prstGeom prst="rect">
            <a:avLst/>
          </a:prstGeom>
        </p:spPr>
      </p:pic>
      <p:pic>
        <p:nvPicPr>
          <p:cNvPr id="48" name="図 47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1744C8BD-A22D-4800-98B0-80D5515C0B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144" y="4581128"/>
            <a:ext cx="944261" cy="944261"/>
          </a:xfrm>
          <a:prstGeom prst="rect">
            <a:avLst/>
          </a:prstGeom>
        </p:spPr>
      </p:pic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14D50CC4-E597-46F1-8CED-76E2E88BE52E}"/>
              </a:ext>
            </a:extLst>
          </p:cNvPr>
          <p:cNvSpPr/>
          <p:nvPr/>
        </p:nvSpPr>
        <p:spPr bwMode="gray">
          <a:xfrm>
            <a:off x="7441851" y="3620867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80FE486D-C800-41EA-A0B0-4674AC25022B}"/>
              </a:ext>
            </a:extLst>
          </p:cNvPr>
          <p:cNvSpPr/>
          <p:nvPr/>
        </p:nvSpPr>
        <p:spPr bwMode="gray">
          <a:xfrm>
            <a:off x="6752561" y="4198392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C58E7CC5-1704-4226-AD88-124041D8DE6F}"/>
              </a:ext>
            </a:extLst>
          </p:cNvPr>
          <p:cNvSpPr/>
          <p:nvPr/>
        </p:nvSpPr>
        <p:spPr bwMode="gray">
          <a:xfrm>
            <a:off x="6752561" y="3799956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" name="図 5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9C8CB001-0356-473F-9A40-91DBBF518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119" y="4989877"/>
            <a:ext cx="572155" cy="572155"/>
          </a:xfrm>
          <a:prstGeom prst="rect">
            <a:avLst/>
          </a:prstGeom>
        </p:spPr>
      </p:pic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B8728AE7-A436-4E46-8DB6-375D4A1FC640}"/>
              </a:ext>
            </a:extLst>
          </p:cNvPr>
          <p:cNvCxnSpPr>
            <a:stCxn id="53" idx="0"/>
          </p:cNvCxnSpPr>
          <p:nvPr/>
        </p:nvCxnSpPr>
        <p:spPr bwMode="auto">
          <a:xfrm flipV="1">
            <a:off x="8421196" y="2764555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B571D5A6-8A6F-4E46-9666-E36CEE6CBBDC}"/>
              </a:ext>
            </a:extLst>
          </p:cNvPr>
          <p:cNvCxnSpPr/>
          <p:nvPr/>
        </p:nvCxnSpPr>
        <p:spPr bwMode="auto">
          <a:xfrm>
            <a:off x="7441851" y="2736991"/>
            <a:ext cx="0" cy="39522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E23EA27-DD78-4BBD-8597-FBA6F575C813}"/>
              </a:ext>
            </a:extLst>
          </p:cNvPr>
          <p:cNvSpPr/>
          <p:nvPr/>
        </p:nvSpPr>
        <p:spPr bwMode="gray">
          <a:xfrm>
            <a:off x="7552318" y="3794348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4E04E6F-186E-4F97-9B20-06521957062F}"/>
              </a:ext>
            </a:extLst>
          </p:cNvPr>
          <p:cNvSpPr txBox="1"/>
          <p:nvPr/>
        </p:nvSpPr>
        <p:spPr>
          <a:xfrm>
            <a:off x="5816695" y="2642331"/>
            <a:ext cx="1622560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Migrate CNF</a:t>
            </a:r>
            <a:b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to another cloud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544CBD66-22C7-4206-B998-9FF1A8134750}"/>
              </a:ext>
            </a:extLst>
          </p:cNvPr>
          <p:cNvSpPr/>
          <p:nvPr/>
        </p:nvSpPr>
        <p:spPr bwMode="gray">
          <a:xfrm>
            <a:off x="6539682" y="1891132"/>
            <a:ext cx="4908753" cy="7680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4" name="Picture 2" descr="NFV への転換には ONAP が必要か？ | Mirantis">
            <a:extLst>
              <a:ext uri="{FF2B5EF4-FFF2-40B4-BE49-F238E27FC236}">
                <a16:creationId xmlns:a16="http://schemas.microsoft.com/office/drawing/2014/main" id="{CCFA572F-0841-4E63-8A73-625B011AE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106" y="2055605"/>
            <a:ext cx="2161294" cy="46197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25731DAF-6E31-464B-AC2D-B2931F940C52}"/>
              </a:ext>
            </a:extLst>
          </p:cNvPr>
          <p:cNvSpPr/>
          <p:nvPr/>
        </p:nvSpPr>
        <p:spPr bwMode="gray">
          <a:xfrm>
            <a:off x="9249514" y="3128517"/>
            <a:ext cx="1804461" cy="1424315"/>
          </a:xfrm>
          <a:prstGeom prst="roundRect">
            <a:avLst>
              <a:gd name="adj" fmla="val 9086"/>
            </a:avLst>
          </a:prstGeom>
          <a:solidFill>
            <a:srgbClr val="9CCCF4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1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4F933B24-DBAA-414B-B717-15E1AA6EB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159" y="3052926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B0A77AEE-B8D5-450C-AD12-4A413E6B5600}"/>
              </a:ext>
            </a:extLst>
          </p:cNvPr>
          <p:cNvSpPr/>
          <p:nvPr/>
        </p:nvSpPr>
        <p:spPr bwMode="gray">
          <a:xfrm>
            <a:off x="9401251" y="3591155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3" name="図 82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47DA2550-F15A-4F56-99AE-4E7700702E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514" y="4552832"/>
            <a:ext cx="944261" cy="944261"/>
          </a:xfrm>
          <a:prstGeom prst="rect">
            <a:avLst/>
          </a:prstGeom>
        </p:spPr>
      </p:pic>
      <p:pic>
        <p:nvPicPr>
          <p:cNvPr id="84" name="図 83" descr="写真, 記号, 座る, バス が含まれている画像&#10;&#10;自動的に生成された説明">
            <a:extLst>
              <a:ext uri="{FF2B5EF4-FFF2-40B4-BE49-F238E27FC236}">
                <a16:creationId xmlns:a16="http://schemas.microsoft.com/office/drawing/2014/main" id="{B93F8DDB-C87B-4B57-B321-94ED2940A1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307" y="4551416"/>
            <a:ext cx="944261" cy="944261"/>
          </a:xfrm>
          <a:prstGeom prst="rect">
            <a:avLst/>
          </a:prstGeom>
        </p:spPr>
      </p:pic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0720F55E-99D2-4172-8F21-2A75AD52A13A}"/>
              </a:ext>
            </a:extLst>
          </p:cNvPr>
          <p:cNvSpPr/>
          <p:nvPr/>
        </p:nvSpPr>
        <p:spPr bwMode="gray">
          <a:xfrm>
            <a:off x="10183014" y="3591155"/>
            <a:ext cx="676780" cy="1328304"/>
          </a:xfrm>
          <a:prstGeom prst="roundRect">
            <a:avLst>
              <a:gd name="adj" fmla="val 9086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3F467A32-1BC2-4BB6-9BE7-FAF8E07F8DF2}"/>
              </a:ext>
            </a:extLst>
          </p:cNvPr>
          <p:cNvSpPr/>
          <p:nvPr/>
        </p:nvSpPr>
        <p:spPr bwMode="gray">
          <a:xfrm>
            <a:off x="9493723" y="4168680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8" name="図 87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6E8F20E5-8176-41CE-84F3-398B1A4D7F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281" y="4960165"/>
            <a:ext cx="572155" cy="572155"/>
          </a:xfrm>
          <a:prstGeom prst="rect">
            <a:avLst/>
          </a:prstGeom>
        </p:spPr>
      </p:pic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3EBBB51D-1F67-47F3-83E9-09F93C74F9A6}"/>
              </a:ext>
            </a:extLst>
          </p:cNvPr>
          <p:cNvCxnSpPr>
            <a:stCxn id="88" idx="0"/>
          </p:cNvCxnSpPr>
          <p:nvPr/>
        </p:nvCxnSpPr>
        <p:spPr bwMode="auto">
          <a:xfrm flipV="1">
            <a:off x="11162359" y="2734843"/>
            <a:ext cx="0" cy="2225323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EE60493F-8CE6-4409-A3BF-ACF55171198C}"/>
              </a:ext>
            </a:extLst>
          </p:cNvPr>
          <p:cNvCxnSpPr/>
          <p:nvPr/>
        </p:nvCxnSpPr>
        <p:spPr bwMode="auto">
          <a:xfrm>
            <a:off x="7452613" y="2711021"/>
            <a:ext cx="2281249" cy="372311"/>
          </a:xfrm>
          <a:prstGeom prst="straightConnector1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95" name="四角形: 角を丸くする 94">
            <a:extLst>
              <a:ext uri="{FF2B5EF4-FFF2-40B4-BE49-F238E27FC236}">
                <a16:creationId xmlns:a16="http://schemas.microsoft.com/office/drawing/2014/main" id="{DE72BD54-E0E4-4913-8B29-74E8AF0D500A}"/>
              </a:ext>
            </a:extLst>
          </p:cNvPr>
          <p:cNvSpPr/>
          <p:nvPr/>
        </p:nvSpPr>
        <p:spPr bwMode="gray">
          <a:xfrm>
            <a:off x="10293481" y="3800802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矢印: 下カーブ 58">
            <a:extLst>
              <a:ext uri="{FF2B5EF4-FFF2-40B4-BE49-F238E27FC236}">
                <a16:creationId xmlns:a16="http://schemas.microsoft.com/office/drawing/2014/main" id="{D522A02D-BA10-49D3-9DC7-27F87ADB2436}"/>
              </a:ext>
            </a:extLst>
          </p:cNvPr>
          <p:cNvSpPr/>
          <p:nvPr/>
        </p:nvSpPr>
        <p:spPr bwMode="gray">
          <a:xfrm>
            <a:off x="7015214" y="3384325"/>
            <a:ext cx="3557409" cy="380403"/>
          </a:xfrm>
          <a:prstGeom prst="curvedDownArrow">
            <a:avLst/>
          </a:prstGeom>
          <a:solidFill>
            <a:srgbClr val="FCE4E3"/>
          </a:solidFill>
          <a:ln w="9525" cap="flat" cmpd="sng" algn="ctr">
            <a:solidFill>
              <a:srgbClr val="B22B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67D61D6-C105-4540-A238-B7FA781E4192}"/>
              </a:ext>
            </a:extLst>
          </p:cNvPr>
          <p:cNvSpPr txBox="1"/>
          <p:nvPr/>
        </p:nvSpPr>
        <p:spPr>
          <a:xfrm>
            <a:off x="6998479" y="1075245"/>
            <a:ext cx="439243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Case2: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Migration across k8s Clouds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57D8B51-C354-40AA-92F4-4790800051B9}"/>
              </a:ext>
            </a:extLst>
          </p:cNvPr>
          <p:cNvSpPr txBox="1"/>
          <p:nvPr/>
        </p:nvSpPr>
        <p:spPr>
          <a:xfrm>
            <a:off x="11185481" y="3300913"/>
            <a:ext cx="950815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Collect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metrics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(CPU, Memory,</a:t>
            </a: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network</a:t>
            </a:r>
          </a:p>
          <a:p>
            <a:pPr algn="l"/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etc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乗算記号 2">
            <a:extLst>
              <a:ext uri="{FF2B5EF4-FFF2-40B4-BE49-F238E27FC236}">
                <a16:creationId xmlns:a16="http://schemas.microsoft.com/office/drawing/2014/main" id="{5A2BDA3F-568E-477E-912D-05E71BF68CEF}"/>
              </a:ext>
            </a:extLst>
          </p:cNvPr>
          <p:cNvSpPr/>
          <p:nvPr/>
        </p:nvSpPr>
        <p:spPr>
          <a:xfrm>
            <a:off x="6312226" y="4761395"/>
            <a:ext cx="1360358" cy="607134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fault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1" name="星: 10 pt 60">
            <a:extLst>
              <a:ext uri="{FF2B5EF4-FFF2-40B4-BE49-F238E27FC236}">
                <a16:creationId xmlns:a16="http://schemas.microsoft.com/office/drawing/2014/main" id="{8E09E516-33DA-486E-8DE8-A8C8359F34AA}"/>
              </a:ext>
            </a:extLst>
          </p:cNvPr>
          <p:cNvSpPr/>
          <p:nvPr/>
        </p:nvSpPr>
        <p:spPr bwMode="gray">
          <a:xfrm rot="20826849">
            <a:off x="7341530" y="5280292"/>
            <a:ext cx="868878" cy="504056"/>
          </a:xfrm>
          <a:prstGeom prst="star10">
            <a:avLst>
              <a:gd name="adj" fmla="val 35764"/>
              <a:gd name="hf" fmla="val 105146"/>
            </a:avLst>
          </a:prstGeom>
          <a:solidFill>
            <a:srgbClr val="FCE4E3"/>
          </a:solidFill>
          <a:ln>
            <a:solidFill>
              <a:srgbClr val="B22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>
                <a:solidFill>
                  <a:srgbClr val="000000"/>
                </a:solidFill>
              </a:rPr>
              <a:t>overloaded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D6EE0EB9-5CA0-4A60-BC97-FB43413FCCFC}"/>
              </a:ext>
            </a:extLst>
          </p:cNvPr>
          <p:cNvSpPr/>
          <p:nvPr/>
        </p:nvSpPr>
        <p:spPr bwMode="gray">
          <a:xfrm>
            <a:off x="7552318" y="4198392"/>
            <a:ext cx="455844" cy="266945"/>
          </a:xfrm>
          <a:prstGeom prst="roundRect">
            <a:avLst>
              <a:gd name="adj" fmla="val 9086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6E885894-B351-4DDF-BB73-99A6664DC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32802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四角形: 角を丸くする 129">
            <a:extLst>
              <a:ext uri="{FF2B5EF4-FFF2-40B4-BE49-F238E27FC236}">
                <a16:creationId xmlns:a16="http://schemas.microsoft.com/office/drawing/2014/main" id="{05528A34-D628-4272-B01F-9C35BA2B38E5}"/>
              </a:ext>
            </a:extLst>
          </p:cNvPr>
          <p:cNvSpPr/>
          <p:nvPr/>
        </p:nvSpPr>
        <p:spPr bwMode="gray">
          <a:xfrm>
            <a:off x="251335" y="5467288"/>
            <a:ext cx="2256251" cy="848251"/>
          </a:xfrm>
          <a:prstGeom prst="roundRect">
            <a:avLst>
              <a:gd name="adj" fmla="val 9086"/>
            </a:avLst>
          </a:prstGeom>
          <a:solidFill>
            <a:srgbClr val="D2E8FA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1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B5EF4BB6-87EF-4C96-A29C-302459858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78" y="5634912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8BCA1F4-39E7-4C97-9078-2A6E0A5EF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Day 0/1 Flow Details</a:t>
            </a:r>
            <a:endParaRPr kumimoji="1" lang="ja-JP" altLang="en-US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05CB1FB-DA2A-4D1F-A6BD-DF8A667850BE}"/>
              </a:ext>
            </a:extLst>
          </p:cNvPr>
          <p:cNvSpPr/>
          <p:nvPr/>
        </p:nvSpPr>
        <p:spPr bwMode="gray">
          <a:xfrm>
            <a:off x="4415711" y="360559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A&amp;AI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FF6B4A3-E123-4064-8DDD-2F1606AEA0EC}"/>
              </a:ext>
            </a:extLst>
          </p:cNvPr>
          <p:cNvSpPr/>
          <p:nvPr/>
        </p:nvSpPr>
        <p:spPr bwMode="gray">
          <a:xfrm>
            <a:off x="4415711" y="2708920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OOF</a:t>
            </a:r>
          </a:p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-HAS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5B1AB3D4-0E27-4312-9D56-79E8A44FE255}"/>
              </a:ext>
            </a:extLst>
          </p:cNvPr>
          <p:cNvSpPr/>
          <p:nvPr/>
        </p:nvSpPr>
        <p:spPr bwMode="gray">
          <a:xfrm>
            <a:off x="7786174" y="320317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SDNC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43CE4DB-045F-4723-B20C-652F49679649}"/>
              </a:ext>
            </a:extLst>
          </p:cNvPr>
          <p:cNvSpPr/>
          <p:nvPr/>
        </p:nvSpPr>
        <p:spPr bwMode="gray">
          <a:xfrm>
            <a:off x="7786174" y="4145004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CDS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707AC21-4604-4D5E-BA17-1F404EE22764}"/>
              </a:ext>
            </a:extLst>
          </p:cNvPr>
          <p:cNvSpPr/>
          <p:nvPr/>
        </p:nvSpPr>
        <p:spPr bwMode="gray">
          <a:xfrm>
            <a:off x="6057934" y="1937092"/>
            <a:ext cx="2160240" cy="703704"/>
          </a:xfrm>
          <a:prstGeom prst="roundRect">
            <a:avLst>
              <a:gd name="adj" fmla="val 10003"/>
            </a:avLst>
          </a:prstGeom>
          <a:solidFill>
            <a:srgbClr val="F6F4A6"/>
          </a:solidFill>
          <a:ln w="9525" cap="flat" cmpd="sng" algn="ctr">
            <a:solidFill>
              <a:srgbClr val="6C64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SO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FA985ED-472F-4C0B-A21A-0EB7F8A377B4}"/>
              </a:ext>
            </a:extLst>
          </p:cNvPr>
          <p:cNvSpPr/>
          <p:nvPr/>
        </p:nvSpPr>
        <p:spPr bwMode="gray">
          <a:xfrm>
            <a:off x="6152699" y="2202103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adapter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21426C3-7A06-4585-8BBE-13CE8694DB75}"/>
              </a:ext>
            </a:extLst>
          </p:cNvPr>
          <p:cNvSpPr/>
          <p:nvPr/>
        </p:nvSpPr>
        <p:spPr bwMode="gray">
          <a:xfrm>
            <a:off x="7258885" y="2202103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bpmn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infra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5BA804C-F960-4F79-8D48-FBD349825A22}"/>
              </a:ext>
            </a:extLst>
          </p:cNvPr>
          <p:cNvSpPr/>
          <p:nvPr/>
        </p:nvSpPr>
        <p:spPr bwMode="gray">
          <a:xfrm>
            <a:off x="5828815" y="4392536"/>
            <a:ext cx="1430070" cy="1188781"/>
          </a:xfrm>
          <a:prstGeom prst="roundRect">
            <a:avLst>
              <a:gd name="adj" fmla="val 10003"/>
            </a:avLst>
          </a:prstGeom>
          <a:solidFill>
            <a:srgbClr val="F6F4A6"/>
          </a:solidFill>
          <a:ln w="9525" cap="flat" cmpd="sng" algn="ctr">
            <a:solidFill>
              <a:srgbClr val="6C64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Multicloud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F5CD8501-D7AA-42F0-84BF-869DC65A7716}"/>
              </a:ext>
            </a:extLst>
          </p:cNvPr>
          <p:cNvSpPr/>
          <p:nvPr/>
        </p:nvSpPr>
        <p:spPr bwMode="gray">
          <a:xfrm>
            <a:off x="6183810" y="466807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k8s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plugin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031964C-E8B0-481D-B4FB-3AFBB9706049}"/>
              </a:ext>
            </a:extLst>
          </p:cNvPr>
          <p:cNvSpPr/>
          <p:nvPr/>
        </p:nvSpPr>
        <p:spPr bwMode="gray">
          <a:xfrm>
            <a:off x="2738455" y="5036677"/>
            <a:ext cx="2256251" cy="848251"/>
          </a:xfrm>
          <a:prstGeom prst="roundRect">
            <a:avLst>
              <a:gd name="adj" fmla="val 9086"/>
            </a:avLst>
          </a:prstGeom>
          <a:solidFill>
            <a:srgbClr val="D2E8FA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4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B2E991AC-ACF4-4982-975E-C809C0045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298" y="5204301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9D63ADBB-61AC-43C4-A991-5C24D32BF8ED}"/>
              </a:ext>
            </a:extLst>
          </p:cNvPr>
          <p:cNvSpPr/>
          <p:nvPr/>
        </p:nvSpPr>
        <p:spPr bwMode="gray">
          <a:xfrm>
            <a:off x="9720300" y="246077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SDC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40D1893-81DD-4031-AA0B-2743A20111AC}"/>
              </a:ext>
            </a:extLst>
          </p:cNvPr>
          <p:cNvCxnSpPr>
            <a:cxnSpLocks/>
            <a:stCxn id="10" idx="1"/>
            <a:endCxn id="13" idx="3"/>
          </p:cNvCxnSpPr>
          <p:nvPr/>
        </p:nvCxnSpPr>
        <p:spPr>
          <a:xfrm flipH="1">
            <a:off x="4994706" y="4848097"/>
            <a:ext cx="1189104" cy="612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23CA3C0A-40BA-4447-AB22-1CDBDCA047CA}"/>
              </a:ext>
            </a:extLst>
          </p:cNvPr>
          <p:cNvCxnSpPr>
            <a:stCxn id="6" idx="2"/>
            <a:endCxn id="10" idx="0"/>
          </p:cNvCxnSpPr>
          <p:nvPr/>
        </p:nvCxnSpPr>
        <p:spPr>
          <a:xfrm>
            <a:off x="6584699" y="2562143"/>
            <a:ext cx="31111" cy="2105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D529946-3924-457A-88A2-1CADC3C41441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7690885" y="2562143"/>
            <a:ext cx="527289" cy="641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7592CCA-7DA0-450A-81AB-1B7963AD625B}"/>
              </a:ext>
            </a:extLst>
          </p:cNvPr>
          <p:cNvCxnSpPr>
            <a:stCxn id="7" idx="1"/>
            <a:endCxn id="6" idx="3"/>
          </p:cNvCxnSpPr>
          <p:nvPr/>
        </p:nvCxnSpPr>
        <p:spPr>
          <a:xfrm flipH="1">
            <a:off x="7016699" y="2382123"/>
            <a:ext cx="2421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FFCA2F3-1479-4CD8-9971-9A78870CE9CE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8218174" y="3563217"/>
            <a:ext cx="0" cy="581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888F9DDC-F58B-451C-A5AE-1DD596DF3493}"/>
              </a:ext>
            </a:extLst>
          </p:cNvPr>
          <p:cNvCxnSpPr>
            <a:stCxn id="9" idx="1"/>
            <a:endCxn id="10" idx="3"/>
          </p:cNvCxnSpPr>
          <p:nvPr/>
        </p:nvCxnSpPr>
        <p:spPr>
          <a:xfrm flipH="1">
            <a:off x="7047810" y="4325024"/>
            <a:ext cx="738364" cy="523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D62C5C10-24A1-46FA-AAA9-48EF8B683FD7}"/>
              </a:ext>
            </a:extLst>
          </p:cNvPr>
          <p:cNvCxnSpPr>
            <a:stCxn id="15" idx="1"/>
            <a:endCxn id="11" idx="3"/>
          </p:cNvCxnSpPr>
          <p:nvPr/>
        </p:nvCxnSpPr>
        <p:spPr>
          <a:xfrm rot="10800000">
            <a:off x="8218174" y="2288945"/>
            <a:ext cx="1502126" cy="3518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7B788DA6-5B83-4C5B-AF92-411FA0A2866C}"/>
              </a:ext>
            </a:extLst>
          </p:cNvPr>
          <p:cNvCxnSpPr>
            <a:stCxn id="15" idx="1"/>
            <a:endCxn id="8" idx="3"/>
          </p:cNvCxnSpPr>
          <p:nvPr/>
        </p:nvCxnSpPr>
        <p:spPr>
          <a:xfrm rot="10800000" flipV="1">
            <a:off x="8650174" y="2640797"/>
            <a:ext cx="1070126" cy="742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A47FE48C-68CE-4D93-9CED-4A7285BB0036}"/>
              </a:ext>
            </a:extLst>
          </p:cNvPr>
          <p:cNvCxnSpPr>
            <a:stCxn id="15" idx="1"/>
            <a:endCxn id="9" idx="3"/>
          </p:cNvCxnSpPr>
          <p:nvPr/>
        </p:nvCxnSpPr>
        <p:spPr>
          <a:xfrm rot="10800000" flipV="1">
            <a:off x="8650174" y="2640796"/>
            <a:ext cx="1070126" cy="16842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90E4682-8704-42D0-A3FC-35E73EBBD211}"/>
              </a:ext>
            </a:extLst>
          </p:cNvPr>
          <p:cNvSpPr/>
          <p:nvPr/>
        </p:nvSpPr>
        <p:spPr bwMode="gray">
          <a:xfrm>
            <a:off x="3071664" y="2708920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Policy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DCF66020-4056-4C93-9203-E8C77F6E94F2}"/>
              </a:ext>
            </a:extLst>
          </p:cNvPr>
          <p:cNvSpPr/>
          <p:nvPr/>
        </p:nvSpPr>
        <p:spPr bwMode="gray">
          <a:xfrm>
            <a:off x="3071561" y="360559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DCAE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0C411739-813D-42F7-B8F3-476F64EFFBE0}"/>
              </a:ext>
            </a:extLst>
          </p:cNvPr>
          <p:cNvSpPr/>
          <p:nvPr/>
        </p:nvSpPr>
        <p:spPr bwMode="gray">
          <a:xfrm>
            <a:off x="1512179" y="3605597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DCAE-MOD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69F1F816-A14F-474C-8F14-138685385AF0}"/>
              </a:ext>
            </a:extLst>
          </p:cNvPr>
          <p:cNvSpPr/>
          <p:nvPr/>
        </p:nvSpPr>
        <p:spPr>
          <a:xfrm>
            <a:off x="7105740" y="1109206"/>
            <a:ext cx="1017143" cy="373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/>
              <a:t>Operator</a:t>
            </a:r>
            <a:endParaRPr kumimoji="1" lang="ja-JP" altLang="en-US" sz="1600" dirty="0"/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247F7B7D-96CE-4E7A-8EFC-1E657BC1BF25}"/>
              </a:ext>
            </a:extLst>
          </p:cNvPr>
          <p:cNvCxnSpPr>
            <a:stCxn id="48" idx="4"/>
            <a:endCxn id="7" idx="0"/>
          </p:cNvCxnSpPr>
          <p:nvPr/>
        </p:nvCxnSpPr>
        <p:spPr>
          <a:xfrm>
            <a:off x="7614312" y="1482870"/>
            <a:ext cx="76573" cy="719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6188A793-FFAA-49C0-83D0-4BE7437DF30F}"/>
              </a:ext>
            </a:extLst>
          </p:cNvPr>
          <p:cNvSpPr/>
          <p:nvPr/>
        </p:nvSpPr>
        <p:spPr bwMode="gray">
          <a:xfrm>
            <a:off x="1512179" y="2708920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CLAMP UI?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楕円 54">
            <a:extLst>
              <a:ext uri="{FF2B5EF4-FFF2-40B4-BE49-F238E27FC236}">
                <a16:creationId xmlns:a16="http://schemas.microsoft.com/office/drawing/2014/main" id="{EB7EDF98-5724-42CF-B2B9-56670E106A5F}"/>
              </a:ext>
            </a:extLst>
          </p:cNvPr>
          <p:cNvSpPr/>
          <p:nvPr/>
        </p:nvSpPr>
        <p:spPr>
          <a:xfrm>
            <a:off x="11058174" y="1555230"/>
            <a:ext cx="1017143" cy="373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/>
              <a:t>Designer</a:t>
            </a:r>
            <a:endParaRPr kumimoji="1" lang="ja-JP" altLang="en-US" sz="1600" dirty="0"/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FC598068-C377-4B55-BC6D-663C5AC446A0}"/>
              </a:ext>
            </a:extLst>
          </p:cNvPr>
          <p:cNvSpPr/>
          <p:nvPr/>
        </p:nvSpPr>
        <p:spPr>
          <a:xfrm>
            <a:off x="482929" y="1855675"/>
            <a:ext cx="1017143" cy="373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/>
              <a:t>Designer</a:t>
            </a:r>
            <a:endParaRPr kumimoji="1" lang="ja-JP" altLang="en-US" sz="1600" dirty="0"/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AF3AD493-54AB-4761-A217-DA1381C22ADA}"/>
              </a:ext>
            </a:extLst>
          </p:cNvPr>
          <p:cNvCxnSpPr>
            <a:stCxn id="54" idx="3"/>
            <a:endCxn id="37" idx="1"/>
          </p:cNvCxnSpPr>
          <p:nvPr/>
        </p:nvCxnSpPr>
        <p:spPr>
          <a:xfrm>
            <a:off x="2376179" y="2888940"/>
            <a:ext cx="6954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FF4A3571-098D-40ED-8AE7-C3B0A6D9F37F}"/>
              </a:ext>
            </a:extLst>
          </p:cNvPr>
          <p:cNvCxnSpPr>
            <a:stCxn id="40" idx="3"/>
            <a:endCxn id="38" idx="1"/>
          </p:cNvCxnSpPr>
          <p:nvPr/>
        </p:nvCxnSpPr>
        <p:spPr>
          <a:xfrm>
            <a:off x="2376179" y="3785617"/>
            <a:ext cx="6953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19B2F587-3D63-4B35-85B7-15D752FBBC61}"/>
              </a:ext>
            </a:extLst>
          </p:cNvPr>
          <p:cNvCxnSpPr>
            <a:stCxn id="11" idx="1"/>
            <a:endCxn id="5" idx="3"/>
          </p:cNvCxnSpPr>
          <p:nvPr/>
        </p:nvCxnSpPr>
        <p:spPr>
          <a:xfrm flipH="1">
            <a:off x="5279711" y="2288944"/>
            <a:ext cx="778223" cy="599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482FF856-E35E-46AE-B5F2-B63BE49EF86B}"/>
              </a:ext>
            </a:extLst>
          </p:cNvPr>
          <p:cNvCxnSpPr>
            <a:stCxn id="5" idx="2"/>
            <a:endCxn id="4" idx="0"/>
          </p:cNvCxnSpPr>
          <p:nvPr/>
        </p:nvCxnSpPr>
        <p:spPr>
          <a:xfrm>
            <a:off x="4847711" y="3068960"/>
            <a:ext cx="0" cy="53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スクロール: 縦 17">
            <a:extLst>
              <a:ext uri="{FF2B5EF4-FFF2-40B4-BE49-F238E27FC236}">
                <a16:creationId xmlns:a16="http://schemas.microsoft.com/office/drawing/2014/main" id="{EDDDD5E0-FF0D-4F41-9FCE-BDCBB0F18D22}"/>
              </a:ext>
            </a:extLst>
          </p:cNvPr>
          <p:cNvSpPr/>
          <p:nvPr/>
        </p:nvSpPr>
        <p:spPr>
          <a:xfrm>
            <a:off x="11231367" y="2268730"/>
            <a:ext cx="670758" cy="5387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/>
              <a:t>helm</a:t>
            </a:r>
          </a:p>
        </p:txBody>
      </p:sp>
      <p:sp>
        <p:nvSpPr>
          <p:cNvPr id="42" name="スクロール: 縦 41">
            <a:extLst>
              <a:ext uri="{FF2B5EF4-FFF2-40B4-BE49-F238E27FC236}">
                <a16:creationId xmlns:a16="http://schemas.microsoft.com/office/drawing/2014/main" id="{172EA39A-AAC0-4F6F-ADEB-ACF59159F842}"/>
              </a:ext>
            </a:extLst>
          </p:cNvPr>
          <p:cNvSpPr/>
          <p:nvPr/>
        </p:nvSpPr>
        <p:spPr>
          <a:xfrm>
            <a:off x="11231367" y="2993527"/>
            <a:ext cx="670758" cy="5387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/>
              <a:t>service</a:t>
            </a:r>
          </a:p>
          <a:p>
            <a:pPr algn="ctr"/>
            <a:r>
              <a:rPr lang="en-US" altLang="ja-JP" sz="1200" dirty="0"/>
              <a:t>template</a:t>
            </a:r>
            <a:endParaRPr kumimoji="1" lang="en-US" altLang="ja-JP" sz="1200" dirty="0"/>
          </a:p>
        </p:txBody>
      </p:sp>
      <p:sp>
        <p:nvSpPr>
          <p:cNvPr id="43" name="スクロール: 縦 42">
            <a:extLst>
              <a:ext uri="{FF2B5EF4-FFF2-40B4-BE49-F238E27FC236}">
                <a16:creationId xmlns:a16="http://schemas.microsoft.com/office/drawing/2014/main" id="{F748C01D-82CA-4F7F-8341-364CD0E7EADF}"/>
              </a:ext>
            </a:extLst>
          </p:cNvPr>
          <p:cNvSpPr/>
          <p:nvPr/>
        </p:nvSpPr>
        <p:spPr>
          <a:xfrm>
            <a:off x="207191" y="3750851"/>
            <a:ext cx="670758" cy="5387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/>
              <a:t>DCAE</a:t>
            </a:r>
          </a:p>
          <a:p>
            <a:pPr algn="ctr"/>
            <a:r>
              <a:rPr lang="en-US" altLang="ja-JP" sz="1200" dirty="0"/>
              <a:t>artifact</a:t>
            </a:r>
            <a:endParaRPr kumimoji="1" lang="en-US" altLang="ja-JP" sz="1200" dirty="0"/>
          </a:p>
        </p:txBody>
      </p:sp>
      <p:sp>
        <p:nvSpPr>
          <p:cNvPr id="44" name="スクロール: 縦 43">
            <a:extLst>
              <a:ext uri="{FF2B5EF4-FFF2-40B4-BE49-F238E27FC236}">
                <a16:creationId xmlns:a16="http://schemas.microsoft.com/office/drawing/2014/main" id="{2AD90A0F-0B57-4960-980D-8279AA5D6932}"/>
              </a:ext>
            </a:extLst>
          </p:cNvPr>
          <p:cNvSpPr/>
          <p:nvPr/>
        </p:nvSpPr>
        <p:spPr>
          <a:xfrm>
            <a:off x="221246" y="2613275"/>
            <a:ext cx="670758" cy="5387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/>
              <a:t>policy</a:t>
            </a:r>
          </a:p>
          <a:p>
            <a:pPr algn="ctr"/>
            <a:r>
              <a:rPr lang="en-US" altLang="ja-JP" sz="1200" dirty="0"/>
              <a:t>rule</a:t>
            </a:r>
            <a:endParaRPr kumimoji="1" lang="en-US" altLang="ja-JP" sz="1200" dirty="0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EC24A54E-CEBD-41A0-BCDC-816488C78FDD}"/>
              </a:ext>
            </a:extLst>
          </p:cNvPr>
          <p:cNvSpPr/>
          <p:nvPr/>
        </p:nvSpPr>
        <p:spPr bwMode="gray">
          <a:xfrm>
            <a:off x="10790426" y="2221444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1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7AC3A455-A7D7-4B4B-BDE2-0F845F5EE063}"/>
              </a:ext>
            </a:extLst>
          </p:cNvPr>
          <p:cNvCxnSpPr>
            <a:stCxn id="42" idx="1"/>
            <a:endCxn id="15" idx="3"/>
          </p:cNvCxnSpPr>
          <p:nvPr/>
        </p:nvCxnSpPr>
        <p:spPr>
          <a:xfrm flipH="1" flipV="1">
            <a:off x="10584300" y="2640797"/>
            <a:ext cx="714413" cy="622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96F7C025-ED13-4ADD-9898-199C33651A01}"/>
              </a:ext>
            </a:extLst>
          </p:cNvPr>
          <p:cNvCxnSpPr>
            <a:stCxn id="18" idx="1"/>
            <a:endCxn id="15" idx="3"/>
          </p:cNvCxnSpPr>
          <p:nvPr/>
        </p:nvCxnSpPr>
        <p:spPr>
          <a:xfrm flipH="1">
            <a:off x="10584300" y="2538115"/>
            <a:ext cx="714413" cy="102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楕円 51">
            <a:extLst>
              <a:ext uri="{FF2B5EF4-FFF2-40B4-BE49-F238E27FC236}">
                <a16:creationId xmlns:a16="http://schemas.microsoft.com/office/drawing/2014/main" id="{0AE6798A-800A-4947-9914-04F4129CAC63}"/>
              </a:ext>
            </a:extLst>
          </p:cNvPr>
          <p:cNvSpPr/>
          <p:nvPr/>
        </p:nvSpPr>
        <p:spPr bwMode="gray">
          <a:xfrm>
            <a:off x="9259524" y="2371412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2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39" name="コネクタ: カギ線 38">
            <a:extLst>
              <a:ext uri="{FF2B5EF4-FFF2-40B4-BE49-F238E27FC236}">
                <a16:creationId xmlns:a16="http://schemas.microsoft.com/office/drawing/2014/main" id="{AB8DA46A-0060-468F-9231-F1A2CEDD6411}"/>
              </a:ext>
            </a:extLst>
          </p:cNvPr>
          <p:cNvCxnSpPr>
            <a:cxnSpLocks/>
            <a:stCxn id="15" idx="1"/>
            <a:endCxn id="61" idx="3"/>
          </p:cNvCxnSpPr>
          <p:nvPr/>
        </p:nvCxnSpPr>
        <p:spPr>
          <a:xfrm rot="10800000" flipV="1">
            <a:off x="7046552" y="2640796"/>
            <a:ext cx="2673749" cy="2684019"/>
          </a:xfrm>
          <a:prstGeom prst="bentConnector3">
            <a:avLst>
              <a:gd name="adj1" fmla="val 196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D9F19FD1-40BC-4768-BD77-C272F71C0194}"/>
              </a:ext>
            </a:extLst>
          </p:cNvPr>
          <p:cNvSpPr/>
          <p:nvPr/>
        </p:nvSpPr>
        <p:spPr bwMode="gray">
          <a:xfrm>
            <a:off x="6182551" y="5144796"/>
            <a:ext cx="864000" cy="360040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artifact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broker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楕円 64">
            <a:extLst>
              <a:ext uri="{FF2B5EF4-FFF2-40B4-BE49-F238E27FC236}">
                <a16:creationId xmlns:a16="http://schemas.microsoft.com/office/drawing/2014/main" id="{C5CE541E-B599-4271-8004-C2EC6C0C87F1}"/>
              </a:ext>
            </a:extLst>
          </p:cNvPr>
          <p:cNvSpPr/>
          <p:nvPr/>
        </p:nvSpPr>
        <p:spPr>
          <a:xfrm>
            <a:off x="8304839" y="5906602"/>
            <a:ext cx="880398" cy="373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dirty="0"/>
              <a:t>Admin</a:t>
            </a:r>
            <a:endParaRPr kumimoji="1" lang="ja-JP" altLang="en-US" sz="1600" dirty="0"/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45001DD-B80B-42FB-AC93-2C2FAC7FC17A}"/>
              </a:ext>
            </a:extLst>
          </p:cNvPr>
          <p:cNvCxnSpPr>
            <a:stCxn id="65" idx="2"/>
            <a:endCxn id="10" idx="3"/>
          </p:cNvCxnSpPr>
          <p:nvPr/>
        </p:nvCxnSpPr>
        <p:spPr>
          <a:xfrm flipH="1" flipV="1">
            <a:off x="7047810" y="4848097"/>
            <a:ext cx="1257029" cy="1245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楕円 67">
            <a:extLst>
              <a:ext uri="{FF2B5EF4-FFF2-40B4-BE49-F238E27FC236}">
                <a16:creationId xmlns:a16="http://schemas.microsoft.com/office/drawing/2014/main" id="{1EA3B524-7E6F-475B-8DEE-6CE7A74B23C1}"/>
              </a:ext>
            </a:extLst>
          </p:cNvPr>
          <p:cNvSpPr/>
          <p:nvPr/>
        </p:nvSpPr>
        <p:spPr bwMode="gray">
          <a:xfrm>
            <a:off x="7652599" y="5782105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3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EBC310B6-71ED-47E5-BD3A-5D871BB99ACA}"/>
              </a:ext>
            </a:extLst>
          </p:cNvPr>
          <p:cNvCxnSpPr>
            <a:stCxn id="10" idx="1"/>
            <a:endCxn id="4" idx="2"/>
          </p:cNvCxnSpPr>
          <p:nvPr/>
        </p:nvCxnSpPr>
        <p:spPr>
          <a:xfrm rot="10800000">
            <a:off x="4847712" y="3965637"/>
            <a:ext cx="1336099" cy="8824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楕円 70">
            <a:extLst>
              <a:ext uri="{FF2B5EF4-FFF2-40B4-BE49-F238E27FC236}">
                <a16:creationId xmlns:a16="http://schemas.microsoft.com/office/drawing/2014/main" id="{2410F580-1437-4754-8338-3A1ABAC725A9}"/>
              </a:ext>
            </a:extLst>
          </p:cNvPr>
          <p:cNvSpPr/>
          <p:nvPr/>
        </p:nvSpPr>
        <p:spPr bwMode="gray">
          <a:xfrm>
            <a:off x="4883269" y="4508603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4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8F6E9093-2272-4133-BD03-6AE1C311989A}"/>
              </a:ext>
            </a:extLst>
          </p:cNvPr>
          <p:cNvSpPr/>
          <p:nvPr/>
        </p:nvSpPr>
        <p:spPr bwMode="gray">
          <a:xfrm>
            <a:off x="7786174" y="1538980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5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4B133098-9A10-4174-8DFA-FC755C622AD9}"/>
              </a:ext>
            </a:extLst>
          </p:cNvPr>
          <p:cNvSpPr/>
          <p:nvPr/>
        </p:nvSpPr>
        <p:spPr bwMode="gray">
          <a:xfrm>
            <a:off x="8133268" y="2781721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7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399D0735-6008-4DB0-9948-ADF9879E7A48}"/>
              </a:ext>
            </a:extLst>
          </p:cNvPr>
          <p:cNvSpPr/>
          <p:nvPr/>
        </p:nvSpPr>
        <p:spPr bwMode="gray">
          <a:xfrm>
            <a:off x="8273395" y="3704142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8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63AA4C1E-EFF6-4913-B11F-238DC5C4B179}"/>
              </a:ext>
            </a:extLst>
          </p:cNvPr>
          <p:cNvSpPr/>
          <p:nvPr/>
        </p:nvSpPr>
        <p:spPr bwMode="gray">
          <a:xfrm>
            <a:off x="7515311" y="4551827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9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8AC195DB-FB92-4553-BF01-0F1E6932336E}"/>
              </a:ext>
            </a:extLst>
          </p:cNvPr>
          <p:cNvSpPr/>
          <p:nvPr/>
        </p:nvSpPr>
        <p:spPr bwMode="gray">
          <a:xfrm>
            <a:off x="6987120" y="2480745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10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32AC1AA6-80AA-4230-942F-0C1E33CF501C}"/>
              </a:ext>
            </a:extLst>
          </p:cNvPr>
          <p:cNvSpPr/>
          <p:nvPr/>
        </p:nvSpPr>
        <p:spPr bwMode="gray">
          <a:xfrm>
            <a:off x="6677585" y="3485681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11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3858DBB1-7C07-456A-A11C-26AD8BD482FA}"/>
              </a:ext>
            </a:extLst>
          </p:cNvPr>
          <p:cNvSpPr/>
          <p:nvPr/>
        </p:nvSpPr>
        <p:spPr bwMode="gray">
          <a:xfrm>
            <a:off x="5530371" y="2584292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6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4CFE68E3-E8A2-4B4E-968B-1AB7954D4684}"/>
              </a:ext>
            </a:extLst>
          </p:cNvPr>
          <p:cNvSpPr/>
          <p:nvPr/>
        </p:nvSpPr>
        <p:spPr bwMode="gray">
          <a:xfrm>
            <a:off x="5309914" y="5324815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12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2DC8D812-A358-4819-8E14-09350236DAD7}"/>
              </a:ext>
            </a:extLst>
          </p:cNvPr>
          <p:cNvSpPr/>
          <p:nvPr/>
        </p:nvSpPr>
        <p:spPr bwMode="gray">
          <a:xfrm>
            <a:off x="1064669" y="2657532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14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C9C26ECA-AB33-4E01-BF0D-710C9C219ECD}"/>
              </a:ext>
            </a:extLst>
          </p:cNvPr>
          <p:cNvSpPr/>
          <p:nvPr/>
        </p:nvSpPr>
        <p:spPr bwMode="gray">
          <a:xfrm>
            <a:off x="1147611" y="3842738"/>
            <a:ext cx="288032" cy="299936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13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8A756AF0-F506-4354-B4A7-462B4C092F2C}"/>
              </a:ext>
            </a:extLst>
          </p:cNvPr>
          <p:cNvCxnSpPr>
            <a:stCxn id="44" idx="3"/>
            <a:endCxn id="54" idx="1"/>
          </p:cNvCxnSpPr>
          <p:nvPr/>
        </p:nvCxnSpPr>
        <p:spPr>
          <a:xfrm>
            <a:off x="824658" y="2882660"/>
            <a:ext cx="687521" cy="6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D2D7505E-41A9-40F6-A6F7-2323D7DEC978}"/>
              </a:ext>
            </a:extLst>
          </p:cNvPr>
          <p:cNvCxnSpPr>
            <a:stCxn id="43" idx="3"/>
            <a:endCxn id="40" idx="1"/>
          </p:cNvCxnSpPr>
          <p:nvPr/>
        </p:nvCxnSpPr>
        <p:spPr>
          <a:xfrm flipV="1">
            <a:off x="810603" y="3785617"/>
            <a:ext cx="701576" cy="234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553DE00-B320-47E0-8934-B2434B86E3AB}"/>
              </a:ext>
            </a:extLst>
          </p:cNvPr>
          <p:cNvSpPr txBox="1"/>
          <p:nvPr/>
        </p:nvSpPr>
        <p:spPr>
          <a:xfrm>
            <a:off x="10529347" y="1962226"/>
            <a:ext cx="1258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/>
              <a:t>Onboard&amp;Design</a:t>
            </a:r>
            <a:endParaRPr kumimoji="1" lang="ja-JP" altLang="en-US" sz="1200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B02753F-7085-4AEE-9976-776A579CC829}"/>
              </a:ext>
            </a:extLst>
          </p:cNvPr>
          <p:cNvSpPr txBox="1"/>
          <p:nvPr/>
        </p:nvSpPr>
        <p:spPr>
          <a:xfrm>
            <a:off x="9028696" y="1931599"/>
            <a:ext cx="937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Distribute</a:t>
            </a:r>
          </a:p>
          <a:p>
            <a:r>
              <a:rPr lang="en-US" altLang="ja-JP" sz="1200" dirty="0"/>
              <a:t>CSAR &amp; CBA</a:t>
            </a:r>
            <a:endParaRPr kumimoji="1" lang="ja-JP" altLang="en-US" sz="1200" dirty="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6626535-3DD7-4B0D-9345-3F85252540F8}"/>
              </a:ext>
            </a:extLst>
          </p:cNvPr>
          <p:cNvSpPr txBox="1"/>
          <p:nvPr/>
        </p:nvSpPr>
        <p:spPr>
          <a:xfrm>
            <a:off x="7014028" y="5822546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Register</a:t>
            </a:r>
          </a:p>
          <a:p>
            <a:r>
              <a:rPr lang="en-US" altLang="ja-JP" sz="1200" dirty="0"/>
              <a:t>K8s cloud</a:t>
            </a:r>
            <a:endParaRPr kumimoji="1" lang="ja-JP" altLang="en-US" sz="1200" dirty="0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CAAAA0D2-DC10-4AC4-8DCE-C8BD0231A427}"/>
              </a:ext>
            </a:extLst>
          </p:cNvPr>
          <p:cNvSpPr txBox="1"/>
          <p:nvPr/>
        </p:nvSpPr>
        <p:spPr>
          <a:xfrm>
            <a:off x="4146653" y="4431745"/>
            <a:ext cx="917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Populate</a:t>
            </a:r>
          </a:p>
          <a:p>
            <a:r>
              <a:rPr lang="en-US" altLang="ja-JP" sz="1200" dirty="0"/>
              <a:t>k8s cloud</a:t>
            </a:r>
          </a:p>
          <a:p>
            <a:r>
              <a:rPr kumimoji="1" lang="en-US" altLang="ja-JP" sz="1200" dirty="0"/>
              <a:t>&amp; node info</a:t>
            </a:r>
            <a:endParaRPr kumimoji="1" lang="ja-JP" altLang="en-US" sz="1200" dirty="0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D16D9E5D-9CD2-4879-92B8-100728DDBD1D}"/>
              </a:ext>
            </a:extLst>
          </p:cNvPr>
          <p:cNvSpPr txBox="1"/>
          <p:nvPr/>
        </p:nvSpPr>
        <p:spPr>
          <a:xfrm>
            <a:off x="8001444" y="1361492"/>
            <a:ext cx="1636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Trigger service creation</a:t>
            </a:r>
            <a:endParaRPr kumimoji="1" lang="ja-JP" altLang="en-US" sz="1200" dirty="0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CB69760-15B3-4B77-BC7C-F0B5C9247957}"/>
              </a:ext>
            </a:extLst>
          </p:cNvPr>
          <p:cNvSpPr txBox="1"/>
          <p:nvPr/>
        </p:nvSpPr>
        <p:spPr>
          <a:xfrm>
            <a:off x="5339143" y="2861030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Homing</a:t>
            </a:r>
            <a:endParaRPr kumimoji="1" lang="ja-JP" altLang="en-US" sz="1200" dirty="0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6725DA8A-3BE6-448C-8F86-F88B724155C6}"/>
              </a:ext>
            </a:extLst>
          </p:cNvPr>
          <p:cNvSpPr txBox="1"/>
          <p:nvPr/>
        </p:nvSpPr>
        <p:spPr>
          <a:xfrm>
            <a:off x="8377652" y="2791361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Assign</a:t>
            </a:r>
            <a:endParaRPr kumimoji="1" lang="ja-JP" altLang="en-US" sz="1200" dirty="0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1EA3583-F658-4901-A363-0B6201474909}"/>
              </a:ext>
            </a:extLst>
          </p:cNvPr>
          <p:cNvSpPr txBox="1"/>
          <p:nvPr/>
        </p:nvSpPr>
        <p:spPr>
          <a:xfrm>
            <a:off x="8497102" y="3705806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Assign</a:t>
            </a:r>
            <a:endParaRPr kumimoji="1" lang="ja-JP" altLang="en-US" sz="1200" dirty="0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D725AC87-DD3B-42C4-855B-C60A4E5A579E}"/>
              </a:ext>
            </a:extLst>
          </p:cNvPr>
          <p:cNvSpPr txBox="1"/>
          <p:nvPr/>
        </p:nvSpPr>
        <p:spPr>
          <a:xfrm>
            <a:off x="7762184" y="4579896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Enrich?</a:t>
            </a:r>
            <a:endParaRPr kumimoji="1" lang="ja-JP" altLang="en-US" sz="1200" dirty="0"/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E55778E-BE0D-444B-9376-709254D73260}"/>
              </a:ext>
            </a:extLst>
          </p:cNvPr>
          <p:cNvSpPr txBox="1"/>
          <p:nvPr/>
        </p:nvSpPr>
        <p:spPr>
          <a:xfrm>
            <a:off x="6396965" y="3750851"/>
            <a:ext cx="849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Instantiate</a:t>
            </a:r>
          </a:p>
          <a:p>
            <a:r>
              <a:rPr kumimoji="1" lang="en-US" altLang="ja-JP" sz="1200" dirty="0"/>
              <a:t>CNF</a:t>
            </a:r>
            <a:endParaRPr kumimoji="1" lang="ja-JP" altLang="en-US" sz="12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D17F7103-33C8-4A3D-AF79-E934B091FEA9}"/>
              </a:ext>
            </a:extLst>
          </p:cNvPr>
          <p:cNvSpPr txBox="1"/>
          <p:nvPr/>
        </p:nvSpPr>
        <p:spPr>
          <a:xfrm>
            <a:off x="5024422" y="5629603"/>
            <a:ext cx="1289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Deploy CNF</a:t>
            </a:r>
          </a:p>
          <a:p>
            <a:r>
              <a:rPr lang="en-US" altLang="ja-JP" sz="1200" dirty="0"/>
              <a:t>(from helm chart)</a:t>
            </a:r>
            <a:endParaRPr kumimoji="1" lang="ja-JP" altLang="en-US" sz="12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356AC78-C635-403B-9D2D-878686F08903}"/>
              </a:ext>
            </a:extLst>
          </p:cNvPr>
          <p:cNvSpPr txBox="1"/>
          <p:nvPr/>
        </p:nvSpPr>
        <p:spPr>
          <a:xfrm>
            <a:off x="1023654" y="2364031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Add policy</a:t>
            </a:r>
            <a:endParaRPr kumimoji="1" lang="ja-JP" altLang="en-US" sz="1200" dirty="0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B49A70B-F426-4756-B4A2-4BA49D90E181}"/>
              </a:ext>
            </a:extLst>
          </p:cNvPr>
          <p:cNvSpPr txBox="1"/>
          <p:nvPr/>
        </p:nvSpPr>
        <p:spPr>
          <a:xfrm>
            <a:off x="989747" y="4115537"/>
            <a:ext cx="1394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Design &amp; Distribute</a:t>
            </a:r>
            <a:endParaRPr kumimoji="1" lang="ja-JP" altLang="en-US" sz="1200" dirty="0"/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155C9635-B674-4E29-B6E1-8713DE6B652F}"/>
              </a:ext>
            </a:extLst>
          </p:cNvPr>
          <p:cNvGrpSpPr/>
          <p:nvPr/>
        </p:nvGrpSpPr>
        <p:grpSpPr>
          <a:xfrm>
            <a:off x="10835164" y="1443370"/>
            <a:ext cx="212683" cy="472630"/>
            <a:chOff x="2063552" y="1844824"/>
            <a:chExt cx="648072" cy="1440160"/>
          </a:xfrm>
        </p:grpSpPr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54B34ABD-6954-4060-AD2A-43F02AB5052D}"/>
                </a:ext>
              </a:extLst>
            </p:cNvPr>
            <p:cNvSpPr/>
            <p:nvPr/>
          </p:nvSpPr>
          <p:spPr>
            <a:xfrm>
              <a:off x="2171564" y="1844824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D30EF82-A26C-42DB-9DBE-D9AF327314DC}"/>
                </a:ext>
              </a:extLst>
            </p:cNvPr>
            <p:cNvCxnSpPr/>
            <p:nvPr/>
          </p:nvCxnSpPr>
          <p:spPr>
            <a:xfrm>
              <a:off x="2063552" y="2492896"/>
              <a:ext cx="64807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69D52307-88E2-434B-90C5-7846BC0A61A2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276872"/>
              <a:ext cx="0" cy="72008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DB111998-7DAC-4028-8E45-77008D330A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9556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A2E5BBC0-4260-4718-A196-DC48B7392968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9B021A7D-17A8-49E8-959A-E1E309D48046}"/>
              </a:ext>
            </a:extLst>
          </p:cNvPr>
          <p:cNvGrpSpPr/>
          <p:nvPr/>
        </p:nvGrpSpPr>
        <p:grpSpPr>
          <a:xfrm>
            <a:off x="6837519" y="1067379"/>
            <a:ext cx="212683" cy="472630"/>
            <a:chOff x="2063552" y="1844824"/>
            <a:chExt cx="648072" cy="1440160"/>
          </a:xfrm>
        </p:grpSpPr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05D37B46-7190-4185-9BD9-C8F15E5A3B57}"/>
                </a:ext>
              </a:extLst>
            </p:cNvPr>
            <p:cNvSpPr/>
            <p:nvPr/>
          </p:nvSpPr>
          <p:spPr>
            <a:xfrm>
              <a:off x="2171564" y="1844824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D4F6EAC5-18B2-4155-9792-74ED51654AC1}"/>
                </a:ext>
              </a:extLst>
            </p:cNvPr>
            <p:cNvCxnSpPr/>
            <p:nvPr/>
          </p:nvCxnSpPr>
          <p:spPr>
            <a:xfrm>
              <a:off x="2063552" y="2492896"/>
              <a:ext cx="64807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CC940D9F-9003-497B-AAD4-86FA42493E3A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276872"/>
              <a:ext cx="0" cy="72008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A910A871-9A7A-4FD6-BAFE-B27D6F91F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9556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147A6CEA-A600-42C8-98F9-D19E966E26D0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E673357D-D6CC-42F6-9D3D-13A57859A017}"/>
              </a:ext>
            </a:extLst>
          </p:cNvPr>
          <p:cNvGrpSpPr/>
          <p:nvPr/>
        </p:nvGrpSpPr>
        <p:grpSpPr>
          <a:xfrm>
            <a:off x="191109" y="1874669"/>
            <a:ext cx="212683" cy="472630"/>
            <a:chOff x="2063552" y="1844824"/>
            <a:chExt cx="648072" cy="1440160"/>
          </a:xfrm>
        </p:grpSpPr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A2D4347-45A5-4630-BE81-7E59E0BD7E7F}"/>
                </a:ext>
              </a:extLst>
            </p:cNvPr>
            <p:cNvSpPr/>
            <p:nvPr/>
          </p:nvSpPr>
          <p:spPr>
            <a:xfrm>
              <a:off x="2171564" y="1844824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A9368EBF-5C04-4561-8451-00FCB59F0C90}"/>
                </a:ext>
              </a:extLst>
            </p:cNvPr>
            <p:cNvCxnSpPr/>
            <p:nvPr/>
          </p:nvCxnSpPr>
          <p:spPr>
            <a:xfrm>
              <a:off x="2063552" y="2492896"/>
              <a:ext cx="64807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DD5578F6-9A14-4A97-87A7-E6A8250F73EB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276872"/>
              <a:ext cx="0" cy="72008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174FF92B-746D-4F66-BF8E-1A448B2DBC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9556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75C89243-A8DC-4B63-8C77-45032944928E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A474EA50-96ED-44AB-9E84-65A04BB164AD}"/>
              </a:ext>
            </a:extLst>
          </p:cNvPr>
          <p:cNvGrpSpPr/>
          <p:nvPr/>
        </p:nvGrpSpPr>
        <p:grpSpPr>
          <a:xfrm>
            <a:off x="8036851" y="5804026"/>
            <a:ext cx="212683" cy="472630"/>
            <a:chOff x="2063552" y="1844824"/>
            <a:chExt cx="648072" cy="1440160"/>
          </a:xfrm>
        </p:grpSpPr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AE3DF7FA-5A4F-435E-8310-FE646FBEFCE5}"/>
                </a:ext>
              </a:extLst>
            </p:cNvPr>
            <p:cNvSpPr/>
            <p:nvPr/>
          </p:nvSpPr>
          <p:spPr>
            <a:xfrm>
              <a:off x="2171564" y="1844824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8F4D5938-4931-45E0-BAC6-DDDFCCBC6480}"/>
                </a:ext>
              </a:extLst>
            </p:cNvPr>
            <p:cNvCxnSpPr/>
            <p:nvPr/>
          </p:nvCxnSpPr>
          <p:spPr>
            <a:xfrm>
              <a:off x="2063552" y="2492896"/>
              <a:ext cx="64807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DB3EBE12-799C-4BC7-8377-2D6667C95AF8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276872"/>
              <a:ext cx="0" cy="72008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7F779E5D-6969-49CF-B867-35C2C341A0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9556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4C797761-755B-4B36-8AB7-C3C3E18390E7}"/>
                </a:ext>
              </a:extLst>
            </p:cNvPr>
            <p:cNvCxnSpPr>
              <a:cxnSpLocks/>
            </p:cNvCxnSpPr>
            <p:nvPr/>
          </p:nvCxnSpPr>
          <p:spPr>
            <a:xfrm>
              <a:off x="2387588" y="2996952"/>
              <a:ext cx="288032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103" name="スクロール: 縦 102">
            <a:extLst>
              <a:ext uri="{FF2B5EF4-FFF2-40B4-BE49-F238E27FC236}">
                <a16:creationId xmlns:a16="http://schemas.microsoft.com/office/drawing/2014/main" id="{E423C8C2-9074-4EB5-B77E-955DBF282780}"/>
              </a:ext>
            </a:extLst>
          </p:cNvPr>
          <p:cNvSpPr/>
          <p:nvPr/>
        </p:nvSpPr>
        <p:spPr>
          <a:xfrm>
            <a:off x="11239671" y="3718324"/>
            <a:ext cx="670758" cy="53877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/>
              <a:t>CBA</a:t>
            </a:r>
          </a:p>
        </p:txBody>
      </p:sp>
      <p:cxnSp>
        <p:nvCxnSpPr>
          <p:cNvPr id="104" name="直線矢印コネクタ 103">
            <a:extLst>
              <a:ext uri="{FF2B5EF4-FFF2-40B4-BE49-F238E27FC236}">
                <a16:creationId xmlns:a16="http://schemas.microsoft.com/office/drawing/2014/main" id="{A26F045B-DF27-4FC3-A92B-B667C502A240}"/>
              </a:ext>
            </a:extLst>
          </p:cNvPr>
          <p:cNvCxnSpPr>
            <a:cxnSpLocks/>
            <a:stCxn id="103" idx="1"/>
            <a:endCxn id="15" idx="3"/>
          </p:cNvCxnSpPr>
          <p:nvPr/>
        </p:nvCxnSpPr>
        <p:spPr>
          <a:xfrm flipH="1" flipV="1">
            <a:off x="10584300" y="2640797"/>
            <a:ext cx="722717" cy="1346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四角形: 角を丸くする 131">
            <a:extLst>
              <a:ext uri="{FF2B5EF4-FFF2-40B4-BE49-F238E27FC236}">
                <a16:creationId xmlns:a16="http://schemas.microsoft.com/office/drawing/2014/main" id="{10E82DDA-BA2C-4EA0-857E-25AE55E51B26}"/>
              </a:ext>
            </a:extLst>
          </p:cNvPr>
          <p:cNvSpPr/>
          <p:nvPr/>
        </p:nvSpPr>
        <p:spPr bwMode="gray">
          <a:xfrm>
            <a:off x="4410777" y="5214556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スライド番号プレースホルダー 44">
            <a:extLst>
              <a:ext uri="{FF2B5EF4-FFF2-40B4-BE49-F238E27FC236}">
                <a16:creationId xmlns:a16="http://schemas.microsoft.com/office/drawing/2014/main" id="{AFFEE4DF-ED18-4CB9-862D-D2A06FCB7D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6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253312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77676E4A-E91F-4018-8995-B1C79522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Day 0/1 Flow Details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885C52D-8F55-4168-8FD2-1C2AF62481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052853"/>
              </p:ext>
            </p:extLst>
          </p:nvPr>
        </p:nvGraphicFramePr>
        <p:xfrm>
          <a:off x="286007" y="1018540"/>
          <a:ext cx="11506200" cy="521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663">
                  <a:extLst>
                    <a:ext uri="{9D8B030D-6E8A-4147-A177-3AD203B41FA5}">
                      <a16:colId xmlns:a16="http://schemas.microsoft.com/office/drawing/2014/main" val="242454065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772045826"/>
                    </a:ext>
                  </a:extLst>
                </a:gridCol>
                <a:gridCol w="9081337">
                  <a:extLst>
                    <a:ext uri="{9D8B030D-6E8A-4147-A177-3AD203B41FA5}">
                      <a16:colId xmlns:a16="http://schemas.microsoft.com/office/drawing/2014/main" val="1904118571"/>
                    </a:ext>
                  </a:extLst>
                </a:gridCol>
              </a:tblGrid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No.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Component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Action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053084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(Designer) SDC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Onboard CNF package &amp; design service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460402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SDC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Distribute the service template &amp; CBA (to CDS)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884152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K8s plugin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Register target Kubernetes cloud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298679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K8s plugin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Populate Kubernetes nodes info to A&amp;AI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57029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(Operator)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Start service creation by calling SO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441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SO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Ask OOF-HAS to decide which cloud to deploy the CNF on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311035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SDNC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Assign CNF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958921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CDS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Assign CNF / Generate CNF configuration from template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916415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CDS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Enrich CNF configuration to k8s plugin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586018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SO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Call </a:t>
                      </a:r>
                      <a:r>
                        <a:rPr kumimoji="1" lang="en-US" altLang="ja-JP" sz="1600" dirty="0" err="1"/>
                        <a:t>cnf</a:t>
                      </a:r>
                      <a:r>
                        <a:rPr kumimoji="1" lang="en-US" altLang="ja-JP" sz="1600" dirty="0"/>
                        <a:t>-adapter to instantiate CNF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515163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SO (</a:t>
                      </a:r>
                      <a:r>
                        <a:rPr kumimoji="1" lang="en-US" altLang="ja-JP" sz="1600" dirty="0" err="1"/>
                        <a:t>cnf</a:t>
                      </a:r>
                      <a:r>
                        <a:rPr kumimoji="1" lang="en-US" altLang="ja-JP" sz="1600" dirty="0"/>
                        <a:t>-adapter)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Call k8s plugin Instantiate API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93621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K8s plugin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Deploy CNF from helm chart to target Kubernetes 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676266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DCAE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Design DCAE and distribute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089131"/>
                  </a:ext>
                </a:extLst>
              </a:tr>
              <a:tr h="3479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Policy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Design policy and distribute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066570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CC18A9-9B96-4036-8B87-62FB5AB8AE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7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107129976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0E22C182-F5E0-4A22-BC24-4AD1C494B235}"/>
              </a:ext>
            </a:extLst>
          </p:cNvPr>
          <p:cNvSpPr/>
          <p:nvPr/>
        </p:nvSpPr>
        <p:spPr bwMode="gray">
          <a:xfrm>
            <a:off x="1775520" y="1124743"/>
            <a:ext cx="9289032" cy="5127296"/>
          </a:xfrm>
          <a:custGeom>
            <a:avLst/>
            <a:gdLst>
              <a:gd name="connsiteX0" fmla="*/ 0 w 9001000"/>
              <a:gd name="connsiteY0" fmla="*/ 0 h 5127296"/>
              <a:gd name="connsiteX1" fmla="*/ 9001000 w 9001000"/>
              <a:gd name="connsiteY1" fmla="*/ 0 h 5127296"/>
              <a:gd name="connsiteX2" fmla="*/ 9001000 w 9001000"/>
              <a:gd name="connsiteY2" fmla="*/ 3368061 h 5127296"/>
              <a:gd name="connsiteX3" fmla="*/ 8997984 w 9001000"/>
              <a:gd name="connsiteY3" fmla="*/ 3368061 h 5127296"/>
              <a:gd name="connsiteX4" fmla="*/ 8997984 w 9001000"/>
              <a:gd name="connsiteY4" fmla="*/ 5127296 h 5127296"/>
              <a:gd name="connsiteX5" fmla="*/ 4224774 w 9001000"/>
              <a:gd name="connsiteY5" fmla="*/ 5127296 h 5127296"/>
              <a:gd name="connsiteX6" fmla="*/ 4224774 w 9001000"/>
              <a:gd name="connsiteY6" fmla="*/ 3368061 h 5127296"/>
              <a:gd name="connsiteX7" fmla="*/ 0 w 9001000"/>
              <a:gd name="connsiteY7" fmla="*/ 3368061 h 5127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01000" h="5127296">
                <a:moveTo>
                  <a:pt x="0" y="0"/>
                </a:moveTo>
                <a:lnTo>
                  <a:pt x="9001000" y="0"/>
                </a:lnTo>
                <a:lnTo>
                  <a:pt x="9001000" y="3368061"/>
                </a:lnTo>
                <a:lnTo>
                  <a:pt x="8997984" y="3368061"/>
                </a:lnTo>
                <a:lnTo>
                  <a:pt x="8997984" y="5127296"/>
                </a:lnTo>
                <a:lnTo>
                  <a:pt x="4224774" y="5127296"/>
                </a:lnTo>
                <a:lnTo>
                  <a:pt x="4224774" y="3368061"/>
                </a:lnTo>
                <a:lnTo>
                  <a:pt x="0" y="3368061"/>
                </a:lnTo>
                <a:close/>
              </a:path>
            </a:pathLst>
          </a:custGeom>
          <a:solidFill>
            <a:srgbClr val="FDE8C3">
              <a:alpha val="50000"/>
            </a:srgbClr>
          </a:solidFill>
          <a:ln>
            <a:solidFill>
              <a:srgbClr val="914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BCA1F4-39E7-4C97-9078-2A6E0A5EF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Closed Loop Flow Details</a:t>
            </a:r>
            <a:endParaRPr kumimoji="1" lang="ja-JP" altLang="en-US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05CB1FB-DA2A-4D1F-A6BD-DF8A667850BE}"/>
              </a:ext>
            </a:extLst>
          </p:cNvPr>
          <p:cNvSpPr/>
          <p:nvPr/>
        </p:nvSpPr>
        <p:spPr bwMode="gray">
          <a:xfrm>
            <a:off x="4716499" y="3312207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A&amp;AI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FF6B4A3-E123-4064-8DDD-2F1606AEA0EC}"/>
              </a:ext>
            </a:extLst>
          </p:cNvPr>
          <p:cNvSpPr/>
          <p:nvPr/>
        </p:nvSpPr>
        <p:spPr bwMode="gray">
          <a:xfrm>
            <a:off x="4716499" y="2263402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OOF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5B1AB3D4-0E27-4312-9D56-79E8A44FE255}"/>
              </a:ext>
            </a:extLst>
          </p:cNvPr>
          <p:cNvSpPr/>
          <p:nvPr/>
        </p:nvSpPr>
        <p:spPr bwMode="gray">
          <a:xfrm>
            <a:off x="8658785" y="2841514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SDNC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43CE4DB-045F-4723-B20C-652F49679649}"/>
              </a:ext>
            </a:extLst>
          </p:cNvPr>
          <p:cNvSpPr/>
          <p:nvPr/>
        </p:nvSpPr>
        <p:spPr bwMode="gray">
          <a:xfrm>
            <a:off x="8658785" y="3943128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CDS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707AC21-4604-4D5E-BA17-1F404EE22764}"/>
              </a:ext>
            </a:extLst>
          </p:cNvPr>
          <p:cNvSpPr/>
          <p:nvPr/>
        </p:nvSpPr>
        <p:spPr bwMode="gray">
          <a:xfrm>
            <a:off x="6637337" y="1360628"/>
            <a:ext cx="2383235" cy="823092"/>
          </a:xfrm>
          <a:prstGeom prst="roundRect">
            <a:avLst>
              <a:gd name="adj" fmla="val 10003"/>
            </a:avLst>
          </a:prstGeom>
          <a:solidFill>
            <a:srgbClr val="F6F4A6"/>
          </a:solidFill>
          <a:ln w="9525" cap="flat" cmpd="sng" algn="ctr">
            <a:solidFill>
              <a:srgbClr val="6C64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SO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FA985ED-472F-4C0B-A21A-0EB7F8A377B4}"/>
              </a:ext>
            </a:extLst>
          </p:cNvPr>
          <p:cNvSpPr/>
          <p:nvPr/>
        </p:nvSpPr>
        <p:spPr bwMode="gray">
          <a:xfrm>
            <a:off x="6748179" y="1670600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adapter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21426C3-7A06-4585-8BBE-13CE8694DB75}"/>
              </a:ext>
            </a:extLst>
          </p:cNvPr>
          <p:cNvSpPr/>
          <p:nvPr/>
        </p:nvSpPr>
        <p:spPr bwMode="gray">
          <a:xfrm>
            <a:off x="7923562" y="1684460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bpmn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infra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5BA804C-F960-4F79-8D48-FBD349825A22}"/>
              </a:ext>
            </a:extLst>
          </p:cNvPr>
          <p:cNvSpPr/>
          <p:nvPr/>
        </p:nvSpPr>
        <p:spPr bwMode="gray">
          <a:xfrm>
            <a:off x="6369346" y="4232656"/>
            <a:ext cx="1672691" cy="1390466"/>
          </a:xfrm>
          <a:prstGeom prst="roundRect">
            <a:avLst>
              <a:gd name="adj" fmla="val 10003"/>
            </a:avLst>
          </a:prstGeom>
          <a:solidFill>
            <a:srgbClr val="F6F4A6"/>
          </a:solidFill>
          <a:ln w="9525" cap="flat" cmpd="sng" algn="ctr">
            <a:solidFill>
              <a:srgbClr val="6C64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Multicloud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F5CD8501-D7AA-42F0-84BF-869DC65A7716}"/>
              </a:ext>
            </a:extLst>
          </p:cNvPr>
          <p:cNvSpPr/>
          <p:nvPr/>
        </p:nvSpPr>
        <p:spPr bwMode="gray">
          <a:xfrm>
            <a:off x="6784568" y="4554944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k8s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plugin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FFCA2F3-1479-4CD8-9971-9A78870CE9CE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9164077" y="3262637"/>
            <a:ext cx="0" cy="680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888F9DDC-F58B-451C-A5AE-1DD596DF3493}"/>
              </a:ext>
            </a:extLst>
          </p:cNvPr>
          <p:cNvCxnSpPr>
            <a:stCxn id="9" idx="1"/>
            <a:endCxn id="10" idx="3"/>
          </p:cNvCxnSpPr>
          <p:nvPr/>
        </p:nvCxnSpPr>
        <p:spPr>
          <a:xfrm flipH="1">
            <a:off x="7795152" y="4153690"/>
            <a:ext cx="863633" cy="611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90E4682-8704-42D0-A3FC-35E73EBBD211}"/>
              </a:ext>
            </a:extLst>
          </p:cNvPr>
          <p:cNvSpPr/>
          <p:nvPr/>
        </p:nvSpPr>
        <p:spPr bwMode="gray">
          <a:xfrm>
            <a:off x="2823269" y="2263402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Policy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DCF66020-4056-4C93-9203-E8C77F6E94F2}"/>
              </a:ext>
            </a:extLst>
          </p:cNvPr>
          <p:cNvSpPr/>
          <p:nvPr/>
        </p:nvSpPr>
        <p:spPr bwMode="gray">
          <a:xfrm>
            <a:off x="2823149" y="3312207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DCAE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D9F19FD1-40BC-4768-BD77-C272F71C0194}"/>
              </a:ext>
            </a:extLst>
          </p:cNvPr>
          <p:cNvSpPr/>
          <p:nvPr/>
        </p:nvSpPr>
        <p:spPr bwMode="gray">
          <a:xfrm>
            <a:off x="6783096" y="5112542"/>
            <a:ext cx="1010584" cy="421123"/>
          </a:xfrm>
          <a:prstGeom prst="roundRect">
            <a:avLst/>
          </a:prstGeom>
          <a:solidFill>
            <a:srgbClr val="EEEEEE"/>
          </a:solidFill>
          <a:ln w="9525" cap="flat" cmpd="sng" algn="ctr">
            <a:solidFill>
              <a:srgbClr val="C6C6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artifact</a:t>
            </a:r>
            <a:b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broker</a:t>
            </a:r>
            <a:endParaRPr lang="ja-JP" altLang="en-US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8F6E9093-2272-4133-BD03-6AE1C311989A}"/>
              </a:ext>
            </a:extLst>
          </p:cNvPr>
          <p:cNvSpPr/>
          <p:nvPr/>
        </p:nvSpPr>
        <p:spPr bwMode="gray">
          <a:xfrm>
            <a:off x="6379591" y="2315579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5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32AC1AA6-80AA-4230-942F-0C1E33CF501C}"/>
              </a:ext>
            </a:extLst>
          </p:cNvPr>
          <p:cNvSpPr/>
          <p:nvPr/>
        </p:nvSpPr>
        <p:spPr bwMode="gray">
          <a:xfrm>
            <a:off x="7876149" y="3399112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8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4CFE68E3-E8A2-4B4E-968B-1AB7954D4684}"/>
              </a:ext>
            </a:extLst>
          </p:cNvPr>
          <p:cNvSpPr/>
          <p:nvPr/>
        </p:nvSpPr>
        <p:spPr bwMode="gray">
          <a:xfrm>
            <a:off x="4571413" y="5994377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8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5CAC5DA-9900-4C73-8B17-947AE148F156}"/>
              </a:ext>
            </a:extLst>
          </p:cNvPr>
          <p:cNvCxnSpPr>
            <a:cxnSpLocks/>
            <a:stCxn id="63" idx="0"/>
            <a:endCxn id="38" idx="2"/>
          </p:cNvCxnSpPr>
          <p:nvPr/>
        </p:nvCxnSpPr>
        <p:spPr>
          <a:xfrm flipH="1" flipV="1">
            <a:off x="3328441" y="3733330"/>
            <a:ext cx="972869" cy="1358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楕円 70">
            <a:extLst>
              <a:ext uri="{FF2B5EF4-FFF2-40B4-BE49-F238E27FC236}">
                <a16:creationId xmlns:a16="http://schemas.microsoft.com/office/drawing/2014/main" id="{2410F580-1437-4754-8338-3A1ABAC725A9}"/>
              </a:ext>
            </a:extLst>
          </p:cNvPr>
          <p:cNvSpPr/>
          <p:nvPr/>
        </p:nvSpPr>
        <p:spPr bwMode="gray">
          <a:xfrm>
            <a:off x="3379066" y="4254774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1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15BF8601-890D-4018-8C39-0AF8AE433A08}"/>
              </a:ext>
            </a:extLst>
          </p:cNvPr>
          <p:cNvCxnSpPr>
            <a:stCxn id="38" idx="0"/>
            <a:endCxn id="37" idx="2"/>
          </p:cNvCxnSpPr>
          <p:nvPr/>
        </p:nvCxnSpPr>
        <p:spPr>
          <a:xfrm flipV="1">
            <a:off x="3328440" y="2684526"/>
            <a:ext cx="120" cy="627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楕円 68">
            <a:extLst>
              <a:ext uri="{FF2B5EF4-FFF2-40B4-BE49-F238E27FC236}">
                <a16:creationId xmlns:a16="http://schemas.microsoft.com/office/drawing/2014/main" id="{98E5B608-9EAE-45A4-BBFD-8142F23976D7}"/>
              </a:ext>
            </a:extLst>
          </p:cNvPr>
          <p:cNvSpPr/>
          <p:nvPr/>
        </p:nvSpPr>
        <p:spPr bwMode="gray">
          <a:xfrm>
            <a:off x="2889461" y="2840250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2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735F4927-B401-4CE3-A891-C038770AFD81}"/>
              </a:ext>
            </a:extLst>
          </p:cNvPr>
          <p:cNvCxnSpPr>
            <a:cxnSpLocks/>
            <a:stCxn id="37" idx="0"/>
            <a:endCxn id="8" idx="0"/>
          </p:cNvCxnSpPr>
          <p:nvPr/>
        </p:nvCxnSpPr>
        <p:spPr>
          <a:xfrm rot="16200000" flipH="1">
            <a:off x="5957263" y="-365300"/>
            <a:ext cx="578112" cy="5835516"/>
          </a:xfrm>
          <a:prstGeom prst="bentConnector3">
            <a:avLst>
              <a:gd name="adj1" fmla="val -13444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>
            <a:extLst>
              <a:ext uri="{FF2B5EF4-FFF2-40B4-BE49-F238E27FC236}">
                <a16:creationId xmlns:a16="http://schemas.microsoft.com/office/drawing/2014/main" id="{2BC3DE21-188E-4396-91E5-66EBB2378A51}"/>
              </a:ext>
            </a:extLst>
          </p:cNvPr>
          <p:cNvSpPr/>
          <p:nvPr/>
        </p:nvSpPr>
        <p:spPr bwMode="gray">
          <a:xfrm>
            <a:off x="3836764" y="2676738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3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60D8018-3CAE-4179-B0E8-8697A3E32C75}"/>
              </a:ext>
            </a:extLst>
          </p:cNvPr>
          <p:cNvCxnSpPr>
            <a:cxnSpLocks/>
            <a:stCxn id="8" idx="1"/>
            <a:endCxn id="5" idx="3"/>
          </p:cNvCxnSpPr>
          <p:nvPr/>
        </p:nvCxnSpPr>
        <p:spPr>
          <a:xfrm flipH="1" flipV="1">
            <a:off x="5727083" y="2473964"/>
            <a:ext cx="2931702" cy="57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6B239226-96EB-40A2-8C46-E4AB3B3E876C}"/>
              </a:ext>
            </a:extLst>
          </p:cNvPr>
          <p:cNvCxnSpPr>
            <a:cxnSpLocks/>
            <a:stCxn id="37" idx="3"/>
            <a:endCxn id="4" idx="1"/>
          </p:cNvCxnSpPr>
          <p:nvPr/>
        </p:nvCxnSpPr>
        <p:spPr>
          <a:xfrm>
            <a:off x="3833853" y="2473964"/>
            <a:ext cx="882646" cy="1048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楕円 81">
            <a:extLst>
              <a:ext uri="{FF2B5EF4-FFF2-40B4-BE49-F238E27FC236}">
                <a16:creationId xmlns:a16="http://schemas.microsoft.com/office/drawing/2014/main" id="{D2F06A08-B399-4059-8E06-9382640F8E95}"/>
              </a:ext>
            </a:extLst>
          </p:cNvPr>
          <p:cNvSpPr/>
          <p:nvPr/>
        </p:nvSpPr>
        <p:spPr bwMode="gray">
          <a:xfrm>
            <a:off x="4267304" y="1426287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4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63BC0D78-666F-4833-BDA8-B56CB87DD1FD}"/>
              </a:ext>
            </a:extLst>
          </p:cNvPr>
          <p:cNvCxnSpPr>
            <a:stCxn id="5" idx="2"/>
            <a:endCxn id="4" idx="0"/>
          </p:cNvCxnSpPr>
          <p:nvPr/>
        </p:nvCxnSpPr>
        <p:spPr>
          <a:xfrm>
            <a:off x="5221791" y="2684526"/>
            <a:ext cx="0" cy="627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楕円 84">
            <a:extLst>
              <a:ext uri="{FF2B5EF4-FFF2-40B4-BE49-F238E27FC236}">
                <a16:creationId xmlns:a16="http://schemas.microsoft.com/office/drawing/2014/main" id="{274486D9-394A-4DA5-A81B-B79530D49959}"/>
              </a:ext>
            </a:extLst>
          </p:cNvPr>
          <p:cNvSpPr/>
          <p:nvPr/>
        </p:nvSpPr>
        <p:spPr bwMode="gray">
          <a:xfrm>
            <a:off x="4855007" y="2795287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6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042B8486-72EB-4E5C-895E-4391E2719324}"/>
              </a:ext>
            </a:extLst>
          </p:cNvPr>
          <p:cNvSpPr txBox="1"/>
          <p:nvPr/>
        </p:nvSpPr>
        <p:spPr>
          <a:xfrm>
            <a:off x="2529941" y="4464671"/>
            <a:ext cx="1783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Collect</a:t>
            </a:r>
          </a:p>
          <a:p>
            <a:r>
              <a:rPr kumimoji="1" lang="en-US" altLang="ja-JP" sz="1200" dirty="0"/>
              <a:t>KPI / metrics</a:t>
            </a:r>
          </a:p>
          <a:p>
            <a:r>
              <a:rPr lang="en-US" altLang="ja-JP" sz="1200" dirty="0"/>
              <a:t>(CPU, Mem, Network </a:t>
            </a:r>
            <a:r>
              <a:rPr lang="en-US" altLang="ja-JP" sz="1200" dirty="0" err="1"/>
              <a:t>etc</a:t>
            </a:r>
            <a:r>
              <a:rPr lang="en-US" altLang="ja-JP" sz="1200" dirty="0"/>
              <a:t>)</a:t>
            </a:r>
            <a:endParaRPr kumimoji="1" lang="ja-JP" altLang="en-US" sz="1200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68AD08D9-977A-45C4-953B-317257C26DDB}"/>
              </a:ext>
            </a:extLst>
          </p:cNvPr>
          <p:cNvSpPr txBox="1"/>
          <p:nvPr/>
        </p:nvSpPr>
        <p:spPr>
          <a:xfrm>
            <a:off x="1444528" y="2719803"/>
            <a:ext cx="1448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dirty="0"/>
              <a:t>Generate TCA</a:t>
            </a:r>
          </a:p>
          <a:p>
            <a:pPr algn="r"/>
            <a:r>
              <a:rPr lang="en-US" altLang="ja-JP" sz="1200" dirty="0"/>
              <a:t>if node/cluster is </a:t>
            </a:r>
            <a:br>
              <a:rPr lang="en-US" altLang="ja-JP" sz="1200" dirty="0"/>
            </a:br>
            <a:r>
              <a:rPr lang="en-US" altLang="ja-JP" sz="1200" dirty="0"/>
              <a:t>overloaded </a:t>
            </a:r>
            <a:r>
              <a:rPr kumimoji="1" lang="en-US" altLang="ja-JP" sz="1200" dirty="0"/>
              <a:t>or down</a:t>
            </a:r>
            <a:endParaRPr kumimoji="1" lang="ja-JP" altLang="en-US" sz="1200" dirty="0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E39A5D7-AAEA-4B62-90D0-624B61D3EA9B}"/>
              </a:ext>
            </a:extLst>
          </p:cNvPr>
          <p:cNvSpPr txBox="1"/>
          <p:nvPr/>
        </p:nvSpPr>
        <p:spPr>
          <a:xfrm>
            <a:off x="3802027" y="2081719"/>
            <a:ext cx="8605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/>
              <a:t>update</a:t>
            </a:r>
            <a:br>
              <a:rPr lang="en-US" altLang="ja-JP" sz="1200" dirty="0"/>
            </a:br>
            <a:r>
              <a:rPr lang="en-US" altLang="ja-JP" sz="1200" dirty="0"/>
              <a:t>cloud/node</a:t>
            </a:r>
            <a:br>
              <a:rPr lang="en-US" altLang="ja-JP" sz="1200" dirty="0"/>
            </a:br>
            <a:r>
              <a:rPr lang="en-US" altLang="ja-JP" sz="1200" dirty="0"/>
              <a:t>status</a:t>
            </a:r>
            <a:endParaRPr kumimoji="1" lang="ja-JP" altLang="en-US" sz="1200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DD62AD9-E07B-4F20-8998-9DB089AA9159}"/>
              </a:ext>
            </a:extLst>
          </p:cNvPr>
          <p:cNvSpPr txBox="1"/>
          <p:nvPr/>
        </p:nvSpPr>
        <p:spPr>
          <a:xfrm>
            <a:off x="4538130" y="1268760"/>
            <a:ext cx="1255026" cy="539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/>
              <a:t>Trigger</a:t>
            </a:r>
          </a:p>
          <a:p>
            <a:pPr algn="ctr"/>
            <a:r>
              <a:rPr lang="en-US" altLang="ja-JP" sz="1200" dirty="0"/>
              <a:t>CNF migration</a:t>
            </a:r>
            <a:endParaRPr kumimoji="1" lang="ja-JP" altLang="en-US" sz="1200" dirty="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9F2400B-597A-4E5D-BC0A-C3D213FCA8A2}"/>
              </a:ext>
            </a:extLst>
          </p:cNvPr>
          <p:cNvSpPr txBox="1"/>
          <p:nvPr/>
        </p:nvSpPr>
        <p:spPr>
          <a:xfrm>
            <a:off x="5980635" y="2611392"/>
            <a:ext cx="1152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/>
              <a:t>Query available</a:t>
            </a:r>
            <a:br>
              <a:rPr lang="en-US" altLang="ja-JP" sz="1200" dirty="0"/>
            </a:br>
            <a:r>
              <a:rPr lang="en-US" altLang="ja-JP" sz="1200" dirty="0"/>
              <a:t>node / cloud</a:t>
            </a:r>
            <a:endParaRPr kumimoji="1" lang="ja-JP" altLang="en-US" sz="1200" dirty="0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1D069AA-0344-499B-BBEA-DBE4C9DD034A}"/>
              </a:ext>
            </a:extLst>
          </p:cNvPr>
          <p:cNvSpPr txBox="1"/>
          <p:nvPr/>
        </p:nvSpPr>
        <p:spPr>
          <a:xfrm>
            <a:off x="6924282" y="3387880"/>
            <a:ext cx="1103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/>
              <a:t>deploy CNF</a:t>
            </a:r>
          </a:p>
          <a:p>
            <a:pPr algn="ctr"/>
            <a:r>
              <a:rPr lang="en-US" altLang="ja-JP" sz="1200" dirty="0"/>
              <a:t>on new cluster</a:t>
            </a:r>
            <a:endParaRPr kumimoji="1" lang="ja-JP" altLang="en-US" sz="1200" dirty="0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EA8925A6-676D-4119-BFEB-0F23819AECD3}"/>
              </a:ext>
            </a:extLst>
          </p:cNvPr>
          <p:cNvSpPr txBox="1"/>
          <p:nvPr/>
        </p:nvSpPr>
        <p:spPr>
          <a:xfrm>
            <a:off x="4836821" y="6039319"/>
            <a:ext cx="923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deploy CNF</a:t>
            </a:r>
            <a:endParaRPr kumimoji="1" lang="ja-JP" altLang="en-US" sz="1200" dirty="0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9EEF1BA4-869B-4A67-947B-C360387A6BCD}"/>
              </a:ext>
            </a:extLst>
          </p:cNvPr>
          <p:cNvSpPr txBox="1"/>
          <p:nvPr/>
        </p:nvSpPr>
        <p:spPr>
          <a:xfrm>
            <a:off x="9423452" y="3425228"/>
            <a:ext cx="899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/>
              <a:t>reconfigure</a:t>
            </a:r>
            <a:br>
              <a:rPr lang="en-US" altLang="ja-JP" sz="1200" dirty="0"/>
            </a:br>
            <a:r>
              <a:rPr lang="en-US" altLang="ja-JP" sz="1200" dirty="0"/>
              <a:t>CNF</a:t>
            </a:r>
            <a:endParaRPr kumimoji="1" lang="ja-JP" altLang="en-US" sz="1200" dirty="0"/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63AA4C1E-EFF6-4913-B11F-238DC5C4B179}"/>
              </a:ext>
            </a:extLst>
          </p:cNvPr>
          <p:cNvSpPr/>
          <p:nvPr/>
        </p:nvSpPr>
        <p:spPr bwMode="gray">
          <a:xfrm>
            <a:off x="8225698" y="4355079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7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3379E222-8713-4486-915A-0C77BA5D5546}"/>
              </a:ext>
            </a:extLst>
          </p:cNvPr>
          <p:cNvSpPr/>
          <p:nvPr/>
        </p:nvSpPr>
        <p:spPr bwMode="gray">
          <a:xfrm>
            <a:off x="5844822" y="3464559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9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4CB94DE-37C1-4A0D-A524-CDECC898B1DF}"/>
              </a:ext>
            </a:extLst>
          </p:cNvPr>
          <p:cNvSpPr txBox="1"/>
          <p:nvPr/>
        </p:nvSpPr>
        <p:spPr>
          <a:xfrm>
            <a:off x="5373444" y="3774461"/>
            <a:ext cx="930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/>
              <a:t>Update CNF</a:t>
            </a:r>
            <a:br>
              <a:rPr kumimoji="1" lang="en-US" altLang="ja-JP" sz="1200" dirty="0"/>
            </a:br>
            <a:r>
              <a:rPr kumimoji="1" lang="en-US" altLang="ja-JP" sz="1200" dirty="0"/>
              <a:t>info</a:t>
            </a:r>
            <a:endParaRPr kumimoji="1" lang="ja-JP" altLang="en-US" sz="1200" dirty="0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B27581E7-AFD3-4975-BF59-161F999DC965}"/>
              </a:ext>
            </a:extLst>
          </p:cNvPr>
          <p:cNvCxnSpPr>
            <a:stCxn id="5" idx="2"/>
            <a:endCxn id="38" idx="3"/>
          </p:cNvCxnSpPr>
          <p:nvPr/>
        </p:nvCxnSpPr>
        <p:spPr>
          <a:xfrm flipH="1">
            <a:off x="3833733" y="2684525"/>
            <a:ext cx="1388058" cy="838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2" descr="NFV への転換には ONAP が必要か？ | Mirantis">
            <a:extLst>
              <a:ext uri="{FF2B5EF4-FFF2-40B4-BE49-F238E27FC236}">
                <a16:creationId xmlns:a16="http://schemas.microsoft.com/office/drawing/2014/main" id="{D5B07EE5-B18C-4C87-AC10-9D8F3287B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61" y="1189062"/>
            <a:ext cx="2161294" cy="46197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4739DB9C-0BE9-480F-9C4E-19F4A1FC48A1}"/>
              </a:ext>
            </a:extLst>
          </p:cNvPr>
          <p:cNvSpPr/>
          <p:nvPr/>
        </p:nvSpPr>
        <p:spPr bwMode="gray">
          <a:xfrm>
            <a:off x="686064" y="5589240"/>
            <a:ext cx="2256251" cy="848251"/>
          </a:xfrm>
          <a:prstGeom prst="roundRect">
            <a:avLst>
              <a:gd name="adj" fmla="val 9086"/>
            </a:avLst>
          </a:prstGeom>
          <a:solidFill>
            <a:srgbClr val="D2E8FA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2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5C39C23A-3F38-461B-B36E-8D6490C6B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07" y="5756864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1955920A-12A6-4E62-B819-7A99DF5941E8}"/>
              </a:ext>
            </a:extLst>
          </p:cNvPr>
          <p:cNvSpPr/>
          <p:nvPr/>
        </p:nvSpPr>
        <p:spPr bwMode="gray">
          <a:xfrm>
            <a:off x="3173184" y="5091932"/>
            <a:ext cx="2256251" cy="848251"/>
          </a:xfrm>
          <a:prstGeom prst="roundRect">
            <a:avLst>
              <a:gd name="adj" fmla="val 9086"/>
            </a:avLst>
          </a:prstGeom>
          <a:solidFill>
            <a:srgbClr val="D2E8FA"/>
          </a:solidFill>
          <a:ln w="9525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4" name="Picture 4" descr="GKEでRedmineサーバーを立てる〜（2）デプロイ編 | ウネリ技術ブログ">
            <a:extLst>
              <a:ext uri="{FF2B5EF4-FFF2-40B4-BE49-F238E27FC236}">
                <a16:creationId xmlns:a16="http://schemas.microsoft.com/office/drawing/2014/main" id="{8B440E71-5D23-4DBA-80C9-2F80168AB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27" y="5259556"/>
            <a:ext cx="991952" cy="5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97FD9F32-51AC-40B8-B074-9CDB6559D28B}"/>
              </a:ext>
            </a:extLst>
          </p:cNvPr>
          <p:cNvSpPr/>
          <p:nvPr/>
        </p:nvSpPr>
        <p:spPr bwMode="gray">
          <a:xfrm>
            <a:off x="4845506" y="5269811"/>
            <a:ext cx="455844" cy="266945"/>
          </a:xfrm>
          <a:prstGeom prst="roundRect">
            <a:avLst>
              <a:gd name="adj" fmla="val 9086"/>
            </a:avLst>
          </a:prstGeom>
          <a:solidFill>
            <a:srgbClr val="E8E8E6"/>
          </a:soli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EC010DA3-D3EC-4A8A-8810-3921A4C27E86}"/>
              </a:ext>
            </a:extLst>
          </p:cNvPr>
          <p:cNvSpPr/>
          <p:nvPr/>
        </p:nvSpPr>
        <p:spPr bwMode="gray">
          <a:xfrm>
            <a:off x="2373984" y="5735635"/>
            <a:ext cx="455844" cy="266945"/>
          </a:xfrm>
          <a:prstGeom prst="roundRect">
            <a:avLst>
              <a:gd name="adj" fmla="val 9086"/>
            </a:avLst>
          </a:prstGeom>
          <a:solidFill>
            <a:srgbClr val="93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067" dirty="0">
                <a:latin typeface="Meiryo UI" panose="020B0604030504040204" pitchFamily="50" charset="-128"/>
                <a:ea typeface="Meiryo UI" panose="020B0604030504040204" pitchFamily="50" charset="-128"/>
              </a:rPr>
              <a:t>CNF</a:t>
            </a:r>
            <a:endParaRPr lang="ja-JP" altLang="en-US" sz="106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1CC12B61-CD06-46BA-92B0-89AA88860800}"/>
              </a:ext>
            </a:extLst>
          </p:cNvPr>
          <p:cNvCxnSpPr>
            <a:cxnSpLocks/>
            <a:stCxn id="60" idx="0"/>
            <a:endCxn id="38" idx="2"/>
          </p:cNvCxnSpPr>
          <p:nvPr/>
        </p:nvCxnSpPr>
        <p:spPr>
          <a:xfrm flipV="1">
            <a:off x="1814190" y="3733330"/>
            <a:ext cx="1514251" cy="1855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17B393E6-9B73-4E25-A9C4-49DC321BFAB5}"/>
              </a:ext>
            </a:extLst>
          </p:cNvPr>
          <p:cNvCxnSpPr>
            <a:stCxn id="10" idx="1"/>
            <a:endCxn id="60" idx="3"/>
          </p:cNvCxnSpPr>
          <p:nvPr/>
        </p:nvCxnSpPr>
        <p:spPr>
          <a:xfrm rot="10800000" flipV="1">
            <a:off x="2942316" y="4765506"/>
            <a:ext cx="3842253" cy="1247860"/>
          </a:xfrm>
          <a:prstGeom prst="bentConnector3">
            <a:avLst>
              <a:gd name="adj1" fmla="val 223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矢印: 下カーブ 76">
            <a:extLst>
              <a:ext uri="{FF2B5EF4-FFF2-40B4-BE49-F238E27FC236}">
                <a16:creationId xmlns:a16="http://schemas.microsoft.com/office/drawing/2014/main" id="{31119846-17F1-4408-957B-77E4476A20B8}"/>
              </a:ext>
            </a:extLst>
          </p:cNvPr>
          <p:cNvSpPr/>
          <p:nvPr/>
        </p:nvSpPr>
        <p:spPr bwMode="gray">
          <a:xfrm rot="20905951" flipH="1" flipV="1">
            <a:off x="2788081" y="5741075"/>
            <a:ext cx="2338188" cy="332324"/>
          </a:xfrm>
          <a:prstGeom prst="curvedDownArrow">
            <a:avLst/>
          </a:prstGeom>
          <a:solidFill>
            <a:srgbClr val="FCE4E3"/>
          </a:solidFill>
          <a:ln w="9525" cap="flat" cmpd="sng" algn="ctr">
            <a:solidFill>
              <a:srgbClr val="B22B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ctr">
              <a:spcBef>
                <a:spcPct val="0"/>
              </a:spcBef>
              <a:spcAft>
                <a:spcPct val="0"/>
              </a:spcAft>
            </a:pPr>
            <a:endParaRPr lang="ja-JP" altLang="en-US" sz="2133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B7294FC4-6187-4196-8480-6D51D5CDE06C}"/>
              </a:ext>
            </a:extLst>
          </p:cNvPr>
          <p:cNvCxnSpPr>
            <a:cxnSpLocks/>
            <a:stCxn id="8" idx="1"/>
            <a:endCxn id="10" idx="0"/>
          </p:cNvCxnSpPr>
          <p:nvPr/>
        </p:nvCxnSpPr>
        <p:spPr>
          <a:xfrm flipH="1">
            <a:off x="7289860" y="3052076"/>
            <a:ext cx="1368925" cy="1502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92E61402-FAE3-48DC-83B8-AD0AE0B5422D}"/>
              </a:ext>
            </a:extLst>
          </p:cNvPr>
          <p:cNvCxnSpPr>
            <a:cxnSpLocks/>
            <a:stCxn id="8" idx="1"/>
            <a:endCxn id="4" idx="3"/>
          </p:cNvCxnSpPr>
          <p:nvPr/>
        </p:nvCxnSpPr>
        <p:spPr>
          <a:xfrm flipH="1">
            <a:off x="5727083" y="3052076"/>
            <a:ext cx="2931702" cy="470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楕円 97">
            <a:extLst>
              <a:ext uri="{FF2B5EF4-FFF2-40B4-BE49-F238E27FC236}">
                <a16:creationId xmlns:a16="http://schemas.microsoft.com/office/drawing/2014/main" id="{184ADB65-6BEB-4654-AB46-AAF3D8416DDE}"/>
              </a:ext>
            </a:extLst>
          </p:cNvPr>
          <p:cNvSpPr/>
          <p:nvPr/>
        </p:nvSpPr>
        <p:spPr bwMode="gray">
          <a:xfrm>
            <a:off x="7468974" y="3884934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600" b="1" dirty="0">
                <a:solidFill>
                  <a:srgbClr val="FFFFFF"/>
                </a:solidFill>
              </a:rPr>
              <a:t>9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9920D31-6146-4BAA-9996-0EE1169A21A4}"/>
              </a:ext>
            </a:extLst>
          </p:cNvPr>
          <p:cNvSpPr txBox="1"/>
          <p:nvPr/>
        </p:nvSpPr>
        <p:spPr>
          <a:xfrm>
            <a:off x="6295488" y="3803510"/>
            <a:ext cx="1257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/>
              <a:t>uninstall CNF</a:t>
            </a:r>
          </a:p>
          <a:p>
            <a:pPr algn="ctr"/>
            <a:r>
              <a:rPr lang="en-US" altLang="ja-JP" sz="1200" dirty="0"/>
              <a:t>from orig. cluster</a:t>
            </a:r>
            <a:endParaRPr kumimoji="1" lang="ja-JP" altLang="en-US" sz="1200" dirty="0"/>
          </a:p>
        </p:txBody>
      </p:sp>
      <p:sp>
        <p:nvSpPr>
          <p:cNvPr id="100" name="楕円 99">
            <a:extLst>
              <a:ext uri="{FF2B5EF4-FFF2-40B4-BE49-F238E27FC236}">
                <a16:creationId xmlns:a16="http://schemas.microsoft.com/office/drawing/2014/main" id="{447904FC-19C0-4538-AF0B-49D4A6481F58}"/>
              </a:ext>
            </a:extLst>
          </p:cNvPr>
          <p:cNvSpPr/>
          <p:nvPr/>
        </p:nvSpPr>
        <p:spPr bwMode="gray">
          <a:xfrm>
            <a:off x="5590466" y="4800656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9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40D1893-81DD-4031-AA0B-2743A20111AC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319296" y="4765506"/>
            <a:ext cx="1465272" cy="637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5D5144DD-2A1D-4DB1-9C92-6E4394F467BC}"/>
              </a:ext>
            </a:extLst>
          </p:cNvPr>
          <p:cNvSpPr txBox="1"/>
          <p:nvPr/>
        </p:nvSpPr>
        <p:spPr>
          <a:xfrm>
            <a:off x="5322860" y="5103651"/>
            <a:ext cx="923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uninstall</a:t>
            </a:r>
            <a:br>
              <a:rPr lang="en-US" altLang="ja-JP" sz="1200" dirty="0"/>
            </a:br>
            <a:r>
              <a:rPr lang="en-US" altLang="ja-JP" sz="1200" dirty="0"/>
              <a:t>CNF</a:t>
            </a:r>
            <a:endParaRPr kumimoji="1" lang="ja-JP" altLang="en-US" sz="1200" dirty="0"/>
          </a:p>
        </p:txBody>
      </p:sp>
      <p:sp>
        <p:nvSpPr>
          <p:cNvPr id="102" name="楕円 101">
            <a:extLst>
              <a:ext uri="{FF2B5EF4-FFF2-40B4-BE49-F238E27FC236}">
                <a16:creationId xmlns:a16="http://schemas.microsoft.com/office/drawing/2014/main" id="{CF35C813-89CA-465A-A9F0-A7450F56327A}"/>
              </a:ext>
            </a:extLst>
          </p:cNvPr>
          <p:cNvSpPr/>
          <p:nvPr/>
        </p:nvSpPr>
        <p:spPr bwMode="gray">
          <a:xfrm>
            <a:off x="9134054" y="3444985"/>
            <a:ext cx="336899" cy="350822"/>
          </a:xfrm>
          <a:prstGeom prst="ellipse">
            <a:avLst/>
          </a:prstGeom>
          <a:solidFill>
            <a:srgbClr val="87867E"/>
          </a:solidFill>
          <a:ln>
            <a:solidFill>
              <a:srgbClr val="878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b="1" dirty="0">
                <a:solidFill>
                  <a:srgbClr val="FFFFFF"/>
                </a:solidFill>
              </a:rPr>
              <a:t>7</a:t>
            </a:r>
            <a:endParaRPr kumimoji="1" lang="ja-JP" altLang="en-US" sz="1600" b="1" dirty="0">
              <a:solidFill>
                <a:srgbClr val="FFFFFF"/>
              </a:solidFill>
            </a:endParaRPr>
          </a:p>
        </p:txBody>
      </p:sp>
      <p:sp>
        <p:nvSpPr>
          <p:cNvPr id="103" name="スライド番号プレースホルダー 102">
            <a:extLst>
              <a:ext uri="{FF2B5EF4-FFF2-40B4-BE49-F238E27FC236}">
                <a16:creationId xmlns:a16="http://schemas.microsoft.com/office/drawing/2014/main" id="{CCC104B8-2AE9-4ECF-AC8C-3759D3B341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8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3976703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77676E4A-E91F-4018-8995-B1C79522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Closed Loop Flow Details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885C52D-8F55-4168-8FD2-1C2AF62481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180788"/>
              </p:ext>
            </p:extLst>
          </p:nvPr>
        </p:nvGraphicFramePr>
        <p:xfrm>
          <a:off x="286761" y="1136897"/>
          <a:ext cx="115062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663">
                  <a:extLst>
                    <a:ext uri="{9D8B030D-6E8A-4147-A177-3AD203B41FA5}">
                      <a16:colId xmlns:a16="http://schemas.microsoft.com/office/drawing/2014/main" val="242454065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772045826"/>
                    </a:ext>
                  </a:extLst>
                </a:gridCol>
                <a:gridCol w="9081337">
                  <a:extLst>
                    <a:ext uri="{9D8B030D-6E8A-4147-A177-3AD203B41FA5}">
                      <a16:colId xmlns:a16="http://schemas.microsoft.com/office/drawing/2014/main" val="19041185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No.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Component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Action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053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DCAE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Collect metrics (CPU, Memory, Storage, Network I/O) from Kubernetes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46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DCAE to Policy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If exceed the threshold or detect down, generate TCA and notify Policy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884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Policy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Receive TCA and update node / cluster ‘status’ in A&amp;AI</a:t>
                      </a:r>
                    </a:p>
                    <a:p>
                      <a:r>
                        <a:rPr kumimoji="1" lang="en-US" altLang="ja-JP" dirty="0"/>
                        <a:t>Query A&amp;AI to get affected CNFs; Decide which CNF to be moved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2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Policy to SDNC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Call SDNC Migration API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57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SDNC to OOF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Query OOF-HAS to decide destination node / cloud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311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OOF to AAI/DCAE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Get available k8s nodes / cloud (by seeing ‘status’ attribute)</a:t>
                      </a:r>
                    </a:p>
                    <a:p>
                      <a:r>
                        <a:rPr kumimoji="1" lang="en-US" altLang="ja-JP" dirty="0"/>
                        <a:t>Get KPI/metrics from DCAE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958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CDS, k8s plugin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Reconfigure CNF to be suitable to destination k8s cloud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586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SDNC</a:t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>to k8s plugin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Instantiate CNF on new OOF-suggested k8s 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515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SDNC to k8s plugin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Delete the CNF from the original k8s 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93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SDNC to AAI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Update CNF info in A&amp;AI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676266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536C7C-374D-4FBB-B411-09B40BD7A4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657AC-4808-49C2-85C9-9B8A09B04136}" type="slidenum">
              <a:rPr lang="de-DE" altLang="ja-JP" smtClean="0"/>
              <a:pPr/>
              <a:t>9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4139806911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ATEFORMAT" val="-1"/>
</p:tagLst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" id="{9B78E257-22CD-4D17-8B81-DC14F0F9719C}" vid="{7DAF95C4-B8A7-4443-8836-9C2F1821EE8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08EB1D944894428821194DAF715F9A" ma:contentTypeVersion="9" ma:contentTypeDescription="Create a new document." ma:contentTypeScope="" ma:versionID="520d516862a9d05d8b7e22ce6704ef0c">
  <xsd:schema xmlns:xsd="http://www.w3.org/2001/XMLSchema" xmlns:xs="http://www.w3.org/2001/XMLSchema" xmlns:p="http://schemas.microsoft.com/office/2006/metadata/properties" xmlns:ns2="3dd858d7-21c7-454d-bbe8-35895618296d" xmlns:ns3="bbef9a13-1244-40f2-b856-d51b231b7e74" targetNamespace="http://schemas.microsoft.com/office/2006/metadata/properties" ma:root="true" ma:fieldsID="e383f40b1f968138bd7727912193716c" ns2:_="" ns3:_="">
    <xsd:import namespace="3dd858d7-21c7-454d-bbe8-35895618296d"/>
    <xsd:import namespace="bbef9a13-1244-40f2-b856-d51b231b7e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d858d7-21c7-454d-bbe8-3589561829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f9a13-1244-40f2-b856-d51b231b7e7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734A82-4B8D-47F6-A940-B6377876C190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dd858d7-21c7-454d-bbe8-35895618296d"/>
    <ds:schemaRef ds:uri="http://schemas.microsoft.com/office/infopath/2007/PartnerControls"/>
    <ds:schemaRef ds:uri="http://purl.org/dc/elements/1.1/"/>
    <ds:schemaRef ds:uri="bbef9a13-1244-40f2-b856-d51b231b7e7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FC03949-4BA2-465B-AFF3-A83AED9BE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887E68-DD8B-4BD4-8F0D-7DEEB50318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d858d7-21c7-454d-bbe8-35895618296d"/>
    <ds:schemaRef ds:uri="bbef9a13-1244-40f2-b856-d51b231b7e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12034</TotalTime>
  <Words>1100</Words>
  <Application>Microsoft Office PowerPoint</Application>
  <PresentationFormat>ワイド画面</PresentationFormat>
  <Paragraphs>329</Paragraphs>
  <Slides>13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.AppleSystemUIFont</vt:lpstr>
      <vt:lpstr>Meiryo UI</vt:lpstr>
      <vt:lpstr>Arial</vt:lpstr>
      <vt:lpstr>Calibri</vt:lpstr>
      <vt:lpstr>onap</vt:lpstr>
      <vt:lpstr>Dynamic CNF Migration w/ Control-Loop</vt:lpstr>
      <vt:lpstr>Background</vt:lpstr>
      <vt:lpstr>Concept</vt:lpstr>
      <vt:lpstr>Concept – Migrating CNF to another node in single cluster</vt:lpstr>
      <vt:lpstr>Concept - Migrating CNF to another K8s cloud</vt:lpstr>
      <vt:lpstr>Day 0/1 Flow Details</vt:lpstr>
      <vt:lpstr>Day 0/1 Flow Details</vt:lpstr>
      <vt:lpstr>Closed Loop Flow Details</vt:lpstr>
      <vt:lpstr>Closed Loop Flow Details</vt:lpstr>
      <vt:lpstr>Impacted Components</vt:lpstr>
      <vt:lpstr>Impacted Components</vt:lpstr>
      <vt:lpstr>Impacted Components</vt:lpstr>
      <vt:lpstr>Other Considerations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Closed-Loop Enhancement for CNF</dc:title>
  <dc:creator>Fujii, Satoshi/藤井 理史</dc:creator>
  <cp:lastModifiedBy>Fujii, Satoshi/藤井 理史</cp:lastModifiedBy>
  <cp:revision>299</cp:revision>
  <dcterms:created xsi:type="dcterms:W3CDTF">2019-03-14T06:44:57Z</dcterms:created>
  <dcterms:modified xsi:type="dcterms:W3CDTF">2021-01-26T13:45:36Z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0x010100C308EB1D944894428821194DAF715F9A</vt:lpwstr>
  </property>
</Properties>
</file>