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29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F1880-CA89-46B9-8D76-A96FBF03890B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CFF5E-D480-4008-99CC-3528FB6C0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8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73DF32-56F5-44DC-9276-DE8E63FC15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2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74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C893CC-F6AE-4505-A7CC-6A236AECD15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A1EFEB-4DFC-4D9C-9A88-91CDB2A4BA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382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C893CC-F6AE-4505-A7CC-6A236AECD15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A1EFEB-4DFC-4D9C-9A88-91CDB2A4BA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4907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4684ED-4256-44DE-ADFC-5E53786F05A7}"/>
              </a:ext>
            </a:extLst>
          </p:cNvPr>
          <p:cNvSpPr txBox="1"/>
          <p:nvPr userDrawn="1"/>
        </p:nvSpPr>
        <p:spPr>
          <a:xfrm>
            <a:off x="866972" y="6184446"/>
            <a:ext cx="1058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Any forward-looking content on this slide is aspirational only and does not imply any delivery commitment by the ONAP Community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6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C893CC-F6AE-4505-A7CC-6A236AECD15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A1EFEB-4DFC-4D9C-9A88-91CDB2A4BA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79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C893CC-F6AE-4505-A7CC-6A236AECD15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A1EFEB-4DFC-4D9C-9A88-91CDB2A4BA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54BB12-0A6E-46E9-873B-D562A8F56EB3}"/>
              </a:ext>
            </a:extLst>
          </p:cNvPr>
          <p:cNvSpPr txBox="1"/>
          <p:nvPr userDrawn="1"/>
        </p:nvSpPr>
        <p:spPr>
          <a:xfrm>
            <a:off x="866972" y="6184446"/>
            <a:ext cx="1058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Any forward-looking content on this slide is aspirational only and does not imply any delivery commitment by the ONAP Community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5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C893CC-F6AE-4505-A7CC-6A236AECD15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A1EFEB-4DFC-4D9C-9A88-91CDB2A4BA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79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7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C893CC-F6AE-4505-A7CC-6A236AECD15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7A1EFEB-4DFC-4D9C-9A88-91CDB2A4BAB6}" type="slidenum">
              <a:rPr lang="en-US" smtClean="0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5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  <p:sldLayoutId id="2147483666" r:id="rId4"/>
    <p:sldLayoutId id="2147483668" r:id="rId5"/>
    <p:sldLayoutId id="2147483664" r:id="rId6"/>
    <p:sldLayoutId id="214748366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ONAP CNF/Cloud Native – Roadmap </a:t>
            </a:r>
            <a:endParaRPr lang="en-US"/>
          </a:p>
        </p:txBody>
      </p:sp>
      <p:sp>
        <p:nvSpPr>
          <p:cNvPr id="8" name="Google Shape;745;g7aed8f8a28_3_531">
            <a:extLst>
              <a:ext uri="{FF2B5EF4-FFF2-40B4-BE49-F238E27FC236}">
                <a16:creationId xmlns:a16="http://schemas.microsoft.com/office/drawing/2014/main" id="{CC2BFF5F-5CD3-D943-BA03-9EEB3AA087B5}"/>
              </a:ext>
            </a:extLst>
          </p:cNvPr>
          <p:cNvSpPr txBox="1">
            <a:spLocks/>
          </p:cNvSpPr>
          <p:nvPr/>
        </p:nvSpPr>
        <p:spPr>
          <a:xfrm>
            <a:off x="11568705" y="6504192"/>
            <a:ext cx="607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00000-1234-1234-1234-123412341234}" type="slidenum">
              <a:rPr lang="en-US" sz="1467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1</a:t>
            </a:fld>
            <a:endParaRPr lang="en-US" sz="1467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C9C8024-AB0E-4CC4-8061-621BAD7869E7}"/>
              </a:ext>
            </a:extLst>
          </p:cNvPr>
          <p:cNvCxnSpPr>
            <a:cxnSpLocks/>
          </p:cNvCxnSpPr>
          <p:nvPr/>
        </p:nvCxnSpPr>
        <p:spPr>
          <a:xfrm>
            <a:off x="50450" y="3618128"/>
            <a:ext cx="1217590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D105EBB-A931-43C9-93F2-40B1F2643DEA}"/>
              </a:ext>
            </a:extLst>
          </p:cNvPr>
          <p:cNvSpPr txBox="1">
            <a:spLocks/>
          </p:cNvSpPr>
          <p:nvPr/>
        </p:nvSpPr>
        <p:spPr>
          <a:xfrm>
            <a:off x="1594490" y="1755956"/>
            <a:ext cx="3469397" cy="1534510"/>
          </a:xfrm>
          <a:prstGeom prst="rect">
            <a:avLst/>
          </a:prstGeom>
        </p:spPr>
        <p:txBody>
          <a:bodyPr lIns="0" tIns="0" rIns="0"/>
          <a:lstStyle>
            <a:lvl1pPr marL="0" indent="0" algn="ctr" defTabSz="914400" rtl="0" eaLnBrk="1" latinLnBrk="0" hangingPunct="1">
              <a:lnSpc>
                <a:spcPts val="18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Native day-2 configuration of CNF with CDS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CNF Helm 3 support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CNF Status exposed in CDS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CNF Healthcheck exposed in CDS</a:t>
            </a:r>
          </a:p>
          <a:p>
            <a:pPr lvl="1">
              <a:lnSpc>
                <a:spcPts val="1600"/>
              </a:lnSpc>
              <a:spcAft>
                <a:spcPts val="600"/>
              </a:spcAft>
            </a:pPr>
            <a:endParaRPr lang="en-US" sz="1400" b="1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lnSpc>
                <a:spcPts val="16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1400" b="1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656254-74D1-4725-809C-7C73D56227E8}"/>
              </a:ext>
            </a:extLst>
          </p:cNvPr>
          <p:cNvSpPr/>
          <p:nvPr/>
        </p:nvSpPr>
        <p:spPr>
          <a:xfrm>
            <a:off x="891281" y="1605998"/>
            <a:ext cx="536027" cy="5360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F702E35-B065-4001-B1F6-455E458598CA}"/>
              </a:ext>
            </a:extLst>
          </p:cNvPr>
          <p:cNvCxnSpPr/>
          <p:nvPr/>
        </p:nvCxnSpPr>
        <p:spPr>
          <a:xfrm>
            <a:off x="1154036" y="2068453"/>
            <a:ext cx="0" cy="15345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CAE71C6-CF57-4ACF-BFE5-EBC21DB5C127}"/>
              </a:ext>
            </a:extLst>
          </p:cNvPr>
          <p:cNvSpPr txBox="1">
            <a:spLocks/>
          </p:cNvSpPr>
          <p:nvPr/>
        </p:nvSpPr>
        <p:spPr>
          <a:xfrm>
            <a:off x="3689821" y="4216634"/>
            <a:ext cx="3534441" cy="1896780"/>
          </a:xfrm>
          <a:prstGeom prst="rect">
            <a:avLst/>
          </a:prstGeom>
        </p:spPr>
        <p:txBody>
          <a:bodyPr lIns="0" tIns="0" rIns="0"/>
          <a:lstStyle>
            <a:lvl1pPr marL="0" indent="0" algn="ctr" defTabSz="914400" rtl="0" eaLnBrk="1" latinLnBrk="0" hangingPunct="1">
              <a:lnSpc>
                <a:spcPts val="18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K8S Resources in AAI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CNF Healthcheck Workflow in SO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Helm Create/Delete Hook Support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Helm validation in SDC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Coordination of Helm package deployment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Service Mesh POC (MTLS services2services)</a:t>
            </a:r>
            <a:endParaRPr lang="en-US" b="1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9E816F9-C7A2-45E2-9628-130113DC6A97}"/>
              </a:ext>
            </a:extLst>
          </p:cNvPr>
          <p:cNvSpPr/>
          <p:nvPr/>
        </p:nvSpPr>
        <p:spPr>
          <a:xfrm>
            <a:off x="1069954" y="3550411"/>
            <a:ext cx="157655" cy="157655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FF801D-EA99-4AC7-AE1B-52E50FDB67EA}"/>
              </a:ext>
            </a:extLst>
          </p:cNvPr>
          <p:cNvSpPr/>
          <p:nvPr/>
        </p:nvSpPr>
        <p:spPr>
          <a:xfrm>
            <a:off x="3035392" y="5063904"/>
            <a:ext cx="536027" cy="536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C5063FC-8406-48FC-A9C0-93ADAFE2F5D0}"/>
              </a:ext>
            </a:extLst>
          </p:cNvPr>
          <p:cNvCxnSpPr/>
          <p:nvPr/>
        </p:nvCxnSpPr>
        <p:spPr>
          <a:xfrm flipV="1">
            <a:off x="3303406" y="3708069"/>
            <a:ext cx="0" cy="135583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C31DE10-E8E8-4E80-BB8A-7C90DAD1B0EE}"/>
              </a:ext>
            </a:extLst>
          </p:cNvPr>
          <p:cNvSpPr/>
          <p:nvPr/>
        </p:nvSpPr>
        <p:spPr>
          <a:xfrm>
            <a:off x="3224575" y="3550411"/>
            <a:ext cx="157655" cy="157655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42C511E3-C40F-48F9-A21F-6BAFD81EC844}"/>
              </a:ext>
            </a:extLst>
          </p:cNvPr>
          <p:cNvSpPr txBox="1">
            <a:spLocks/>
          </p:cNvSpPr>
          <p:nvPr/>
        </p:nvSpPr>
        <p:spPr>
          <a:xfrm>
            <a:off x="5978296" y="1180327"/>
            <a:ext cx="3293344" cy="2059539"/>
          </a:xfrm>
          <a:prstGeom prst="rect">
            <a:avLst/>
          </a:prstGeom>
        </p:spPr>
        <p:txBody>
          <a:bodyPr lIns="0" tIns="0" rIns="0"/>
          <a:lstStyle>
            <a:lvl1pPr marL="0" indent="0" algn="ctr" defTabSz="914400" rtl="0" eaLnBrk="1" latinLnBrk="0" hangingPunct="1">
              <a:lnSpc>
                <a:spcPts val="18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7030A0"/>
                </a:solidFill>
                <a:latin typeface="Calibri" charset="0"/>
                <a:cs typeface="Calibri" charset="0"/>
              </a:rPr>
              <a:t>ASD Specifications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7030A0"/>
                </a:solidFill>
                <a:latin typeface="Calibri" charset="0"/>
                <a:cs typeface="Calibri" charset="0"/>
              </a:rPr>
              <a:t>ASD Orchestration POC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7030A0"/>
                </a:solidFill>
                <a:latin typeface="Calibri" charset="0"/>
                <a:cs typeface="Calibri" charset="0"/>
              </a:rPr>
              <a:t>Enable uniform/platform-level Service Mesh Pattern Security &amp; AA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7030A0"/>
                </a:solidFill>
                <a:latin typeface="Calibri" charset="0"/>
                <a:cs typeface="Calibri" charset="0"/>
              </a:rPr>
              <a:t>Log generation based on SECCOM specs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7030A0"/>
                </a:solidFill>
                <a:latin typeface="Calibri" charset="0"/>
                <a:cs typeface="Calibri" charset="0"/>
              </a:rPr>
              <a:t>ESTI SOL001 specs v4.2.1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7030A0"/>
                </a:solidFill>
                <a:latin typeface="Calibri" charset="0"/>
                <a:cs typeface="Calibri" charset="0"/>
              </a:rPr>
              <a:t>EMCO/ONAP Integration SE</a:t>
            </a:r>
          </a:p>
          <a:p>
            <a:pPr algn="l">
              <a:lnSpc>
                <a:spcPts val="1600"/>
              </a:lnSpc>
              <a:spcAft>
                <a:spcPts val="600"/>
              </a:spcAft>
            </a:pPr>
            <a:endParaRPr lang="en-US" sz="1400" b="1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  <a:p>
            <a:pPr algn="l">
              <a:lnSpc>
                <a:spcPts val="1600"/>
              </a:lnSpc>
              <a:spcAft>
                <a:spcPts val="600"/>
              </a:spcAft>
            </a:pPr>
            <a:endParaRPr lang="en-US" b="1">
              <a:solidFill>
                <a:schemeClr val="accent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3C356DC-C4A5-4F8E-BFBB-224039F55767}"/>
              </a:ext>
            </a:extLst>
          </p:cNvPr>
          <p:cNvSpPr/>
          <p:nvPr/>
        </p:nvSpPr>
        <p:spPr>
          <a:xfrm>
            <a:off x="5337160" y="1605998"/>
            <a:ext cx="536027" cy="536027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80C5D1-F9A9-4599-A647-16032F90A10E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5594661" y="2068453"/>
            <a:ext cx="5254" cy="1481958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F23412F-EA61-4FA2-A1EA-B85759542C66}"/>
              </a:ext>
            </a:extLst>
          </p:cNvPr>
          <p:cNvSpPr/>
          <p:nvPr/>
        </p:nvSpPr>
        <p:spPr>
          <a:xfrm>
            <a:off x="9058323" y="5063904"/>
            <a:ext cx="536027" cy="53602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813C549-6D31-468F-A395-E28106ED48D5}"/>
              </a:ext>
            </a:extLst>
          </p:cNvPr>
          <p:cNvCxnSpPr/>
          <p:nvPr/>
        </p:nvCxnSpPr>
        <p:spPr>
          <a:xfrm flipV="1">
            <a:off x="9326337" y="3708069"/>
            <a:ext cx="0" cy="1355835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C41932F4-8CE8-46B5-9E41-564C47488942}"/>
              </a:ext>
            </a:extLst>
          </p:cNvPr>
          <p:cNvSpPr/>
          <p:nvPr/>
        </p:nvSpPr>
        <p:spPr>
          <a:xfrm>
            <a:off x="9247506" y="3550411"/>
            <a:ext cx="157655" cy="157655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55CBBEE5-D48C-41F6-A5EE-26E2AF9A3783}"/>
              </a:ext>
            </a:extLst>
          </p:cNvPr>
          <p:cNvSpPr txBox="1">
            <a:spLocks/>
          </p:cNvSpPr>
          <p:nvPr/>
        </p:nvSpPr>
        <p:spPr>
          <a:xfrm>
            <a:off x="10188096" y="1648039"/>
            <a:ext cx="1647883" cy="1776250"/>
          </a:xfrm>
          <a:prstGeom prst="rect">
            <a:avLst/>
          </a:prstGeom>
        </p:spPr>
        <p:txBody>
          <a:bodyPr lIns="0" tIns="0" rIns="0"/>
          <a:lstStyle>
            <a:lvl1pPr marL="0" indent="0" algn="ctr" defTabSz="914400" rtl="0" eaLnBrk="1" latinLnBrk="0" hangingPunct="1">
              <a:lnSpc>
                <a:spcPts val="18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600"/>
              </a:lnSpc>
              <a:spcAft>
                <a:spcPts val="600"/>
              </a:spcAft>
            </a:pPr>
            <a:endParaRPr lang="en-US" b="1">
              <a:solidFill>
                <a:schemeClr val="accent6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8" name="Google Shape;392;gdeaee75be4_2_0">
            <a:extLst>
              <a:ext uri="{FF2B5EF4-FFF2-40B4-BE49-F238E27FC236}">
                <a16:creationId xmlns:a16="http://schemas.microsoft.com/office/drawing/2014/main" id="{5E9E6109-3379-40CE-A12B-4FD98715FF72}"/>
              </a:ext>
            </a:extLst>
          </p:cNvPr>
          <p:cNvSpPr txBox="1"/>
          <p:nvPr/>
        </p:nvSpPr>
        <p:spPr>
          <a:xfrm>
            <a:off x="649991" y="3756963"/>
            <a:ext cx="997580" cy="30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524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i="1">
                <a:solidFill>
                  <a:schemeClr val="accent1"/>
                </a:solidFill>
                <a:latin typeface="Calibri" charset="0"/>
                <a:cs typeface="Calibri" charset="0"/>
              </a:rPr>
              <a:t>Honolulu</a:t>
            </a:r>
          </a:p>
        </p:txBody>
      </p:sp>
      <p:sp>
        <p:nvSpPr>
          <p:cNvPr id="29" name="Google Shape;392;gdeaee75be4_2_0">
            <a:extLst>
              <a:ext uri="{FF2B5EF4-FFF2-40B4-BE49-F238E27FC236}">
                <a16:creationId xmlns:a16="http://schemas.microsoft.com/office/drawing/2014/main" id="{4CF88184-632E-4858-82B7-4D3E9D88B824}"/>
              </a:ext>
            </a:extLst>
          </p:cNvPr>
          <p:cNvSpPr txBox="1"/>
          <p:nvPr/>
        </p:nvSpPr>
        <p:spPr>
          <a:xfrm>
            <a:off x="2791122" y="3179574"/>
            <a:ext cx="997580" cy="30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524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i="1">
                <a:solidFill>
                  <a:schemeClr val="accent2"/>
                </a:solidFill>
              </a:rPr>
              <a:t>Istanbul</a:t>
            </a:r>
          </a:p>
        </p:txBody>
      </p:sp>
      <p:sp>
        <p:nvSpPr>
          <p:cNvPr id="30" name="Google Shape;392;gdeaee75be4_2_0">
            <a:extLst>
              <a:ext uri="{FF2B5EF4-FFF2-40B4-BE49-F238E27FC236}">
                <a16:creationId xmlns:a16="http://schemas.microsoft.com/office/drawing/2014/main" id="{1B9A9B56-30C9-4642-BF1B-06E5287AFE8C}"/>
              </a:ext>
            </a:extLst>
          </p:cNvPr>
          <p:cNvSpPr txBox="1"/>
          <p:nvPr/>
        </p:nvSpPr>
        <p:spPr>
          <a:xfrm>
            <a:off x="5106382" y="3756963"/>
            <a:ext cx="1394663" cy="30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524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i="1">
                <a:solidFill>
                  <a:srgbClr val="7030A0"/>
                </a:solidFill>
              </a:rPr>
              <a:t>Jakarta (TBC)</a:t>
            </a:r>
          </a:p>
        </p:txBody>
      </p:sp>
      <p:sp>
        <p:nvSpPr>
          <p:cNvPr id="31" name="Google Shape;392;gdeaee75be4_2_0">
            <a:extLst>
              <a:ext uri="{FF2B5EF4-FFF2-40B4-BE49-F238E27FC236}">
                <a16:creationId xmlns:a16="http://schemas.microsoft.com/office/drawing/2014/main" id="{8A693511-52F7-469B-81EF-C7DA8A73CFD3}"/>
              </a:ext>
            </a:extLst>
          </p:cNvPr>
          <p:cNvSpPr txBox="1"/>
          <p:nvPr/>
        </p:nvSpPr>
        <p:spPr>
          <a:xfrm>
            <a:off x="8774258" y="3179574"/>
            <a:ext cx="1266281" cy="30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524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i="1">
                <a:solidFill>
                  <a:srgbClr val="00B050"/>
                </a:solidFill>
              </a:rPr>
              <a:t>Kohn (TBC)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7A0A1D7A-E6D9-4B89-9DB6-E1010CA538D3}"/>
              </a:ext>
            </a:extLst>
          </p:cNvPr>
          <p:cNvSpPr txBox="1">
            <a:spLocks/>
          </p:cNvSpPr>
          <p:nvPr/>
        </p:nvSpPr>
        <p:spPr>
          <a:xfrm>
            <a:off x="9752597" y="4221697"/>
            <a:ext cx="2854500" cy="1341841"/>
          </a:xfrm>
          <a:prstGeom prst="rect">
            <a:avLst/>
          </a:prstGeom>
        </p:spPr>
        <p:txBody>
          <a:bodyPr lIns="0" tIns="0" rIns="0"/>
          <a:lstStyle>
            <a:lvl1pPr marL="0" indent="0" algn="ctr" defTabSz="914400" rtl="0" eaLnBrk="1" latinLnBrk="0" hangingPunct="1">
              <a:lnSpc>
                <a:spcPts val="1800"/>
              </a:lnSpc>
              <a:spcBef>
                <a:spcPts val="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00B050"/>
                </a:solidFill>
                <a:latin typeface="Calibri" charset="0"/>
                <a:cs typeface="Calibri" charset="0"/>
              </a:rPr>
              <a:t>EMCO/ONAP Integration</a:t>
            </a: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solidFill>
                  <a:srgbClr val="00B050"/>
                </a:solidFill>
                <a:latin typeface="Calibri" charset="0"/>
                <a:cs typeface="Calibri" charset="0"/>
              </a:rPr>
              <a:t>XGVela Integration</a:t>
            </a:r>
          </a:p>
          <a:p>
            <a:pPr algn="l">
              <a:lnSpc>
                <a:spcPts val="1600"/>
              </a:lnSpc>
              <a:spcAft>
                <a:spcPts val="600"/>
              </a:spcAft>
            </a:pPr>
            <a:r>
              <a:rPr lang="en-US" sz="1400" b="1">
                <a:solidFill>
                  <a:srgbClr val="00B050"/>
                </a:solidFill>
                <a:latin typeface="Calibri" charset="0"/>
                <a:cs typeface="Calibri" charset="0"/>
              </a:rPr>
              <a:t> </a:t>
            </a:r>
          </a:p>
          <a:p>
            <a:pPr algn="l">
              <a:lnSpc>
                <a:spcPts val="1600"/>
              </a:lnSpc>
              <a:spcAft>
                <a:spcPts val="600"/>
              </a:spcAft>
            </a:pPr>
            <a:endParaRPr lang="en-US" sz="1400" b="1">
              <a:solidFill>
                <a:srgbClr val="00B050"/>
              </a:solidFill>
              <a:latin typeface="Calibri" charset="0"/>
              <a:cs typeface="Calibri" charset="0"/>
            </a:endParaRPr>
          </a:p>
          <a:p>
            <a:pPr marL="285750" indent="-285750" algn="l">
              <a:lnSpc>
                <a:spcPts val="16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CCB847-C667-48E4-86D3-A755F2F750DD}"/>
              </a:ext>
            </a:extLst>
          </p:cNvPr>
          <p:cNvSpPr/>
          <p:nvPr/>
        </p:nvSpPr>
        <p:spPr>
          <a:xfrm>
            <a:off x="6923313" y="42932"/>
            <a:ext cx="3596640" cy="6891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 In Progress – </a:t>
            </a:r>
          </a:p>
          <a:p>
            <a:pPr algn="ctr"/>
            <a:r>
              <a:rPr lang="en-US"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Commitment</a:t>
            </a: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9CD8CA1-7846-4F44-BC9C-94064E6AD8C2}"/>
              </a:ext>
            </a:extLst>
          </p:cNvPr>
          <p:cNvSpPr/>
          <p:nvPr/>
        </p:nvSpPr>
        <p:spPr>
          <a:xfrm>
            <a:off x="5515833" y="3550411"/>
            <a:ext cx="157655" cy="157655"/>
          </a:xfrm>
          <a:prstGeom prst="ellipse">
            <a:avLst/>
          </a:prstGeom>
          <a:solidFill>
            <a:schemeClr val="bg1"/>
          </a:solidFill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80747"/>
      </p:ext>
    </p:extLst>
  </p:cSld>
  <p:clrMapOvr>
    <a:masterClrMapping/>
  </p:clrMapOvr>
</p:sld>
</file>

<file path=ppt/theme/theme1.xml><?xml version="1.0" encoding="utf-8"?>
<a:theme xmlns:a="http://schemas.openxmlformats.org/drawingml/2006/main" name="ONAP-Template-201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-2019.potx" id="{4FBFDC43-A68A-4299-B299-7BDC4ED67FAD}" vid="{D28A0576-CEB2-4D0F-9247-7629321717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ONAP-Template-2019</Template>
  <TotalTime>419</TotalTime>
  <Words>114</Words>
  <Application>Microsoft Office PowerPoint</Application>
  <PresentationFormat>Panoramiczny</PresentationFormat>
  <Paragraphs>32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.AppleSystemUIFont</vt:lpstr>
      <vt:lpstr>Arial</vt:lpstr>
      <vt:lpstr>Calibri</vt:lpstr>
      <vt:lpstr>Courier New</vt:lpstr>
      <vt:lpstr>Open Sans</vt:lpstr>
      <vt:lpstr>ONAP-Template-2019</vt:lpstr>
      <vt:lpstr>ONAP CNF/Cloud Native – Roadmap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CNF/Cloud Native – Roadmap  (Work In Progress – No Commitment)</dc:title>
  <dc:creator>Lefevre, Catherine</dc:creator>
  <cp:lastModifiedBy>Łukasz Rajewski</cp:lastModifiedBy>
  <cp:revision>13</cp:revision>
  <dcterms:created xsi:type="dcterms:W3CDTF">2021-09-16T13:43:01Z</dcterms:created>
  <dcterms:modified xsi:type="dcterms:W3CDTF">2021-09-30T12:28:04Z</dcterms:modified>
</cp:coreProperties>
</file>