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65" r:id="rId4"/>
    <p:sldId id="269" r:id="rId5"/>
    <p:sldId id="266" r:id="rId6"/>
    <p:sldId id="267" r:id="rId7"/>
    <p:sldId id="268" r:id="rId8"/>
    <p:sldId id="273" r:id="rId9"/>
    <p:sldId id="270" r:id="rId10"/>
    <p:sldId id="272" r:id="rId11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BB0D2-0704-9849-BCF3-1D9536F02053}" type="datetimeFigureOut">
              <a:rPr lang="en-US" smtClean="0"/>
              <a:t>4/28/21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330D3-B936-DE41-9464-6F877329D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00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330D3-B936-DE41-9464-6F877329DB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1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3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4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pic>
        <p:nvPicPr>
          <p:cNvPr id="5" name="Picture 9"/>
          <p:cNvPicPr/>
          <p:nvPr/>
        </p:nvPicPr>
        <p:blipFill>
          <a:blip r:embed="rId18"/>
          <a:stretch/>
        </p:blipFill>
        <p:spPr>
          <a:xfrm>
            <a:off x="-2700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6" name="CustomShape 3"/>
          <p:cNvSpPr/>
          <p:nvPr/>
        </p:nvSpPr>
        <p:spPr>
          <a:xfrm>
            <a:off x="-27000" y="-9000"/>
            <a:ext cx="12207960" cy="186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366480" y="2823480"/>
            <a:ext cx="11332440" cy="15145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8"/>
          <p:cNvPicPr/>
          <p:nvPr/>
        </p:nvPicPr>
        <p:blipFill>
          <a:blip r:embed="rId15"/>
          <a:stretch/>
        </p:blipFill>
        <p:spPr>
          <a:xfrm>
            <a:off x="366480" y="499320"/>
            <a:ext cx="3748320" cy="780480"/>
          </a:xfrm>
          <a:prstGeom prst="rect">
            <a:avLst/>
          </a:prstGeom>
          <a:ln>
            <a:noFill/>
          </a:ln>
        </p:spPr>
      </p:pic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48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49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50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0" y="0"/>
            <a:ext cx="12191760" cy="9543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8554680" y="6492240"/>
            <a:ext cx="14389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/>
          </p:nvPr>
        </p:nvSpPr>
        <p:spPr>
          <a:xfrm>
            <a:off x="11568600" y="6504120"/>
            <a:ext cx="6069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088551E-8A2C-4CBC-BDA0-79492176519A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Edit Master text styles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Second level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Third level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level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swaggerhub.com/apis/karthiksubraveti/magma/1.0.0#/Gateways/post_networks__network_id__gateway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pp.swaggerhub.com/apis/karthiksubraveti/magma/1.0.0#/Gateways/post_networks__network_id__gateways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docs.magmacore.org/docs/orc8r/architecture_modularity#extending-orchestrator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agmacore.org/docs/orc8r/dev_security" TargetMode="External"/><Relationship Id="rId2" Type="http://schemas.openxmlformats.org/officeDocument/2006/relationships/hyperlink" Target="https://docs.magmacore.org/docs/orc8r/architecture_security#security-overview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wagger.io/specification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366480" y="2823480"/>
            <a:ext cx="11332440" cy="1514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6000" b="0" strike="noStrike" spc="-1" dirty="0">
                <a:solidFill>
                  <a:srgbClr val="FFFFFF"/>
                </a:solidFill>
                <a:latin typeface="Arial"/>
              </a:rPr>
              <a:t>ONAP &amp; Magma Architecture</a:t>
            </a:r>
            <a:br>
              <a:rPr dirty="0"/>
            </a:br>
            <a:br>
              <a:rPr dirty="0"/>
            </a:br>
            <a:endParaRPr lang="en-US" sz="3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616852" y="4467273"/>
            <a:ext cx="4008600" cy="15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April 29</a:t>
            </a:r>
            <a:r>
              <a:rPr lang="en-US" sz="1800" b="0" strike="noStrike" spc="-1" baseline="30000" dirty="0">
                <a:solidFill>
                  <a:srgbClr val="FFFFFF"/>
                </a:solidFill>
                <a:latin typeface="Calibri"/>
              </a:rPr>
              <a:t>th</a:t>
            </a: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,2021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pc="-1" dirty="0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</a:rPr>
              <a:t>Byung-Woo Jun (Ericsson)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US" spc="-1">
                <a:solidFill>
                  <a:srgbClr val="FFFFFF"/>
                </a:solidFill>
                <a:latin typeface="Calibri"/>
              </a:rPr>
              <a:t>Others to join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Initial Analysis about ONAP and Magma 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Integration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DFB21-9047-9646-ABBC-96ED11933910}"/>
              </a:ext>
            </a:extLst>
          </p:cNvPr>
          <p:cNvSpPr txBox="1"/>
          <p:nvPr/>
        </p:nvSpPr>
        <p:spPr>
          <a:xfrm>
            <a:off x="500742" y="1458686"/>
            <a:ext cx="1106785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Study Topic: Magma architecture and interaction with ONAP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Deployment Architecture (how Magna is deployed along with ONAP)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Function Architecture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Magma component functions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Magma functional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Model and package distribution/storage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Interface Architecture (how Magma would interface with ONAP)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Security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Logging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 data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Others…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811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280502" y="6353808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Architecture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6B23A4E-70D4-0245-87D0-ABEB2ECFD1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342129"/>
              </p:ext>
            </p:extLst>
          </p:nvPr>
        </p:nvGraphicFramePr>
        <p:xfrm>
          <a:off x="177214" y="1746073"/>
          <a:ext cx="217666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667">
                  <a:extLst>
                    <a:ext uri="{9D8B030D-6E8A-4147-A177-3AD203B41FA5}">
                      <a16:colId xmlns:a16="http://schemas.microsoft.com/office/drawing/2014/main" val="1426653328"/>
                    </a:ext>
                  </a:extLst>
                </a:gridCol>
              </a:tblGrid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Supported API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080831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16187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Call  Tracing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643626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Carrier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Wifi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gateways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248698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Carrier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Wifi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Networks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019508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EnodeBs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080592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Federated LTE Networks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265636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Federation Gateways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8847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Federation Networks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199441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Gateways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51321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LTE Gateways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387308"/>
                  </a:ext>
                </a:extLst>
              </a:tr>
              <a:tr h="2718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LTE Networks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92756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Metrics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781602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Policies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48467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Rating Groups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18594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124450"/>
                  </a:ext>
                </a:extLst>
              </a:tr>
            </a:tbl>
          </a:graphicData>
        </a:graphic>
      </p:graphicFrame>
      <p:graphicFrame>
        <p:nvGraphicFramePr>
          <p:cNvPr id="10" name="Table 2">
            <a:extLst>
              <a:ext uri="{FF2B5EF4-FFF2-40B4-BE49-F238E27FC236}">
                <a16:creationId xmlns:a16="http://schemas.microsoft.com/office/drawing/2014/main" id="{FB736AA3-6EE8-8041-9323-2C3D8062E5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498134"/>
              </p:ext>
            </p:extLst>
          </p:nvPr>
        </p:nvGraphicFramePr>
        <p:xfrm>
          <a:off x="2430557" y="1746073"/>
          <a:ext cx="2296886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6886">
                  <a:extLst>
                    <a:ext uri="{9D8B030D-6E8A-4147-A177-3AD203B41FA5}">
                      <a16:colId xmlns:a16="http://schemas.microsoft.com/office/drawing/2014/main" val="2148872304"/>
                    </a:ext>
                  </a:extLst>
                </a:gridCol>
              </a:tblGrid>
              <a:tr h="2205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Supported API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080831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Tenants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16187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Upgrades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643626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 err="1"/>
                        <a:t>Wifi</a:t>
                      </a:r>
                      <a:r>
                        <a:rPr lang="en-US" sz="1200" dirty="0"/>
                        <a:t> Gateways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248698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 err="1"/>
                        <a:t>Wifi</a:t>
                      </a:r>
                      <a:r>
                        <a:rPr lang="en-US" sz="1200" dirty="0"/>
                        <a:t> Meshes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019508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 err="1"/>
                        <a:t>Wifi</a:t>
                      </a:r>
                      <a:r>
                        <a:rPr lang="en-US" sz="1200" dirty="0"/>
                        <a:t> Networks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080592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 err="1"/>
                        <a:t>baremetal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265636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e2e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8847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199441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Defaults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51321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APNs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387308"/>
                  </a:ext>
                </a:extLst>
              </a:tr>
              <a:tr h="271861">
                <a:tc>
                  <a:txBody>
                    <a:bodyPr/>
                    <a:lstStyle/>
                    <a:p>
                      <a:r>
                        <a:rPr lang="en-US" sz="1200" dirty="0"/>
                        <a:t>Subscribers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92756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Network Probes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781602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Commands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484677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Logs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185949"/>
                  </a:ext>
                </a:extLst>
              </a:tr>
              <a:tr h="220510">
                <a:tc>
                  <a:txBody>
                    <a:bodyPr/>
                    <a:lstStyle/>
                    <a:p>
                      <a:r>
                        <a:rPr lang="en-US" sz="1200" dirty="0"/>
                        <a:t>Models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12445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63C1CF9-4DB1-2E42-B2D8-F578757A3300}"/>
              </a:ext>
            </a:extLst>
          </p:cNvPr>
          <p:cNvSpPr txBox="1"/>
          <p:nvPr/>
        </p:nvSpPr>
        <p:spPr>
          <a:xfrm>
            <a:off x="177214" y="1032998"/>
            <a:ext cx="455022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Magma Controller (orc8R) NBI swagger: </a:t>
            </a:r>
            <a:r>
              <a:rPr lang="en-US" sz="1000" dirty="0">
                <a:hlinkClick r:id="rId3"/>
              </a:rPr>
              <a:t>https://app.swaggerhub.com/apis/karthiksubraveti/magma/1.0.0#/Gateways/post_networks__network_id__gateways</a:t>
            </a:r>
            <a:r>
              <a:rPr lang="en-US" sz="1000" dirty="0"/>
              <a:t>  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D62E5B7-3FB8-594A-A366-367D5ED00C3C}"/>
              </a:ext>
            </a:extLst>
          </p:cNvPr>
          <p:cNvSpPr/>
          <p:nvPr/>
        </p:nvSpPr>
        <p:spPr>
          <a:xfrm>
            <a:off x="4835047" y="3400382"/>
            <a:ext cx="3346537" cy="2749898"/>
          </a:xfrm>
          <a:prstGeom prst="roundRect">
            <a:avLst/>
          </a:prstGeom>
          <a:solidFill>
            <a:srgbClr val="BFD8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78F853-091A-D747-A592-9B05067F0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297" y="3545548"/>
            <a:ext cx="1321773" cy="48954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CB3CC1A-E0E2-6E43-B762-50CF8CD94E79}"/>
              </a:ext>
            </a:extLst>
          </p:cNvPr>
          <p:cNvSpPr/>
          <p:nvPr/>
        </p:nvSpPr>
        <p:spPr>
          <a:xfrm>
            <a:off x="5916738" y="4150490"/>
            <a:ext cx="1682663" cy="396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Magma Controller (orc8R)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0D87B7-5BDF-DA40-BFE1-3A86EB261644}"/>
              </a:ext>
            </a:extLst>
          </p:cNvPr>
          <p:cNvSpPr txBox="1"/>
          <p:nvPr/>
        </p:nvSpPr>
        <p:spPr>
          <a:xfrm>
            <a:off x="7614809" y="3970166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orc8R</a:t>
            </a:r>
          </a:p>
          <a:p>
            <a:pPr algn="ctr"/>
            <a:r>
              <a:rPr lang="en-US" sz="1000" dirty="0"/>
              <a:t>NBI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CD08DA2-8ED8-EB4B-873F-3FBF1BC58257}"/>
              </a:ext>
            </a:extLst>
          </p:cNvPr>
          <p:cNvGrpSpPr/>
          <p:nvPr/>
        </p:nvGrpSpPr>
        <p:grpSpPr>
          <a:xfrm>
            <a:off x="8823552" y="1306448"/>
            <a:ext cx="2931091" cy="1515650"/>
            <a:chOff x="8855900" y="1456760"/>
            <a:chExt cx="2931091" cy="1515650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44A06B3-9662-C341-A78A-9BC5A22F5E1F}"/>
                </a:ext>
              </a:extLst>
            </p:cNvPr>
            <p:cNvSpPr/>
            <p:nvPr/>
          </p:nvSpPr>
          <p:spPr>
            <a:xfrm>
              <a:off x="8855900" y="1456760"/>
              <a:ext cx="2931091" cy="15156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4374FBF-1168-A742-BEE6-B6F1851D6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46565" y="1527495"/>
              <a:ext cx="2349760" cy="73152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87777F5-6941-F849-B99A-ABF93B884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46565" y="2259023"/>
              <a:ext cx="2349760" cy="622511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7CAE1A7B-CDAA-3C43-B317-AEF2CEFAD434}"/>
              </a:ext>
            </a:extLst>
          </p:cNvPr>
          <p:cNvSpPr/>
          <p:nvPr/>
        </p:nvSpPr>
        <p:spPr>
          <a:xfrm>
            <a:off x="5200941" y="4885374"/>
            <a:ext cx="1382720" cy="109950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51A376E-510D-684C-80C2-532A4C446CEC}"/>
              </a:ext>
            </a:extLst>
          </p:cNvPr>
          <p:cNvSpPr/>
          <p:nvPr/>
        </p:nvSpPr>
        <p:spPr>
          <a:xfrm>
            <a:off x="6901842" y="4885374"/>
            <a:ext cx="1105334" cy="396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Federated </a:t>
            </a:r>
          </a:p>
          <a:p>
            <a:pPr algn="ctr"/>
            <a:r>
              <a:rPr lang="en-US" sz="1200" dirty="0"/>
              <a:t>Gateway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E8CCC068-8DB1-B441-B0EE-DECE25F98562}"/>
              </a:ext>
            </a:extLst>
          </p:cNvPr>
          <p:cNvCxnSpPr>
            <a:cxnSpLocks/>
            <a:stCxn id="16" idx="2"/>
            <a:endCxn id="33" idx="0"/>
          </p:cNvCxnSpPr>
          <p:nvPr/>
        </p:nvCxnSpPr>
        <p:spPr>
          <a:xfrm rot="5400000">
            <a:off x="6155973" y="4283276"/>
            <a:ext cx="338427" cy="86576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7D6C0398-6614-0547-8A5E-61E8D36EF782}"/>
              </a:ext>
            </a:extLst>
          </p:cNvPr>
          <p:cNvCxnSpPr>
            <a:stCxn id="16" idx="2"/>
            <a:endCxn id="34" idx="0"/>
          </p:cNvCxnSpPr>
          <p:nvPr/>
        </p:nvCxnSpPr>
        <p:spPr>
          <a:xfrm rot="16200000" flipH="1">
            <a:off x="6937076" y="4367940"/>
            <a:ext cx="338427" cy="69643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3D8D7E6-E68F-CA41-A2CB-B458D3343223}"/>
              </a:ext>
            </a:extLst>
          </p:cNvPr>
          <p:cNvSpPr txBox="1"/>
          <p:nvPr/>
        </p:nvSpPr>
        <p:spPr>
          <a:xfrm>
            <a:off x="6112700" y="4662091"/>
            <a:ext cx="12907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Internal REST APIs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A12639-1582-5645-8CC7-CFA05F2D5FC7}"/>
              </a:ext>
            </a:extLst>
          </p:cNvPr>
          <p:cNvSpPr txBox="1"/>
          <p:nvPr/>
        </p:nvSpPr>
        <p:spPr>
          <a:xfrm>
            <a:off x="5455423" y="4843252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Access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Gateway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36D7CE4-0925-6E41-8744-B06CC068AC83}"/>
              </a:ext>
            </a:extLst>
          </p:cNvPr>
          <p:cNvSpPr/>
          <p:nvPr/>
        </p:nvSpPr>
        <p:spPr>
          <a:xfrm>
            <a:off x="5268602" y="5427600"/>
            <a:ext cx="544543" cy="1169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AMF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6F533FF-155C-2542-9225-4B3D50BA4FB5}"/>
              </a:ext>
            </a:extLst>
          </p:cNvPr>
          <p:cNvSpPr/>
          <p:nvPr/>
        </p:nvSpPr>
        <p:spPr>
          <a:xfrm>
            <a:off x="5991894" y="5427600"/>
            <a:ext cx="544543" cy="1169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SMF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661F731-3A49-D041-8B82-B7AA1759AA04}"/>
              </a:ext>
            </a:extLst>
          </p:cNvPr>
          <p:cNvSpPr/>
          <p:nvPr/>
        </p:nvSpPr>
        <p:spPr>
          <a:xfrm>
            <a:off x="5985691" y="5816252"/>
            <a:ext cx="544543" cy="1169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UPF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AA6B84-9807-AB41-8ADF-259C33BEE69B}"/>
              </a:ext>
            </a:extLst>
          </p:cNvPr>
          <p:cNvCxnSpPr>
            <a:cxnSpLocks/>
            <a:stCxn id="41" idx="3"/>
            <a:endCxn id="44" idx="1"/>
          </p:cNvCxnSpPr>
          <p:nvPr/>
        </p:nvCxnSpPr>
        <p:spPr>
          <a:xfrm>
            <a:off x="5813145" y="5486078"/>
            <a:ext cx="1787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BB5B866-1051-7F4A-9508-0DCC96BA515C}"/>
              </a:ext>
            </a:extLst>
          </p:cNvPr>
          <p:cNvCxnSpPr>
            <a:cxnSpLocks/>
            <a:stCxn id="44" idx="2"/>
            <a:endCxn id="45" idx="0"/>
          </p:cNvCxnSpPr>
          <p:nvPr/>
        </p:nvCxnSpPr>
        <p:spPr>
          <a:xfrm flipH="1">
            <a:off x="6257963" y="5544556"/>
            <a:ext cx="6203" cy="271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1D3BE24-31E8-8C46-A919-53A04FFEC7D0}"/>
              </a:ext>
            </a:extLst>
          </p:cNvPr>
          <p:cNvSpPr txBox="1"/>
          <p:nvPr/>
        </p:nvSpPr>
        <p:spPr>
          <a:xfrm>
            <a:off x="8652546" y="3192665"/>
            <a:ext cx="34500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Magma has three major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Orchestrator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Provides configurations and monitoring of wireless network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Its web UI provides analytics and traffic flows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Access Gateway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Provides network services and policy enforcement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Implements CNFs/VNFs/PNFs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5"/>
                </a:solidFill>
              </a:rPr>
              <a:t>Federation Gateway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Integrates MNO core network by 3GPP interfaces</a:t>
            </a:r>
          </a:p>
          <a:p>
            <a:pPr marL="409575" lvl="1" indent="-236538">
              <a:buFont typeface="Arial" panose="020B0604020202020204" pitchFamily="34" charset="0"/>
              <a:buChar char="•"/>
            </a:pPr>
            <a:r>
              <a:rPr lang="en-US" sz="1200" dirty="0"/>
              <a:t>Acts as a proxy between AGW and operator’s network (authentication, data plans, policy enforcement, charging)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20B1D70-80FC-7145-B17D-BE4A338844C3}"/>
              </a:ext>
            </a:extLst>
          </p:cNvPr>
          <p:cNvSpPr txBox="1"/>
          <p:nvPr/>
        </p:nvSpPr>
        <p:spPr>
          <a:xfrm>
            <a:off x="4824068" y="1033766"/>
            <a:ext cx="34500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sees Magma as EMS/Controller that manages wireless network (5G, 4G)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When Magma Controller is used, SDNC can delegate its operations to the Magma Controller (</a:t>
            </a:r>
            <a:r>
              <a:rPr lang="en-US" sz="1200" dirty="0">
                <a:solidFill>
                  <a:schemeClr val="accent5"/>
                </a:solidFill>
              </a:rPr>
              <a:t>it is a near-term choice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When Access Gateway exposes its NBI to ONAP, ONAP SDNC treats Access Gateway as a set of PNFs/VNFs/CNFs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Magma CNF model/package e2e distribution is TBD. Currently Magma self-contains all the necessary models/packages (</a:t>
            </a:r>
            <a:r>
              <a:rPr lang="en-US" sz="1200" dirty="0">
                <a:solidFill>
                  <a:schemeClr val="accent5"/>
                </a:solidFill>
              </a:rPr>
              <a:t>short-term solution</a:t>
            </a:r>
            <a:r>
              <a:rPr lang="en-US" sz="1200" dirty="0"/>
              <a:t>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2AE31ED-C490-B14A-914A-B9EEFC86156A}"/>
              </a:ext>
            </a:extLst>
          </p:cNvPr>
          <p:cNvSpPr/>
          <p:nvPr/>
        </p:nvSpPr>
        <p:spPr>
          <a:xfrm>
            <a:off x="9317748" y="1921251"/>
            <a:ext cx="544543" cy="11695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SDNC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4ED7B2B1-D1E5-8A4C-BA17-F40514A41533}"/>
              </a:ext>
            </a:extLst>
          </p:cNvPr>
          <p:cNvCxnSpPr>
            <a:cxnSpLocks/>
            <a:stCxn id="62" idx="1"/>
            <a:endCxn id="16" idx="3"/>
          </p:cNvCxnSpPr>
          <p:nvPr/>
        </p:nvCxnSpPr>
        <p:spPr>
          <a:xfrm rot="10800000" flipV="1">
            <a:off x="7599402" y="1979729"/>
            <a:ext cx="1718347" cy="236899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9F5C4922-F752-1144-AD79-769F1077B6C5}"/>
              </a:ext>
            </a:extLst>
          </p:cNvPr>
          <p:cNvCxnSpPr>
            <a:cxnSpLocks/>
            <a:stCxn id="62" idx="1"/>
            <a:endCxn id="33" idx="3"/>
          </p:cNvCxnSpPr>
          <p:nvPr/>
        </p:nvCxnSpPr>
        <p:spPr>
          <a:xfrm rot="10800000" flipV="1">
            <a:off x="6583662" y="1979728"/>
            <a:ext cx="2734087" cy="3455399"/>
          </a:xfrm>
          <a:prstGeom prst="bentConnector3">
            <a:avLst>
              <a:gd name="adj1" fmla="val 28009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88093C7-3561-8046-9714-A3991E3A6968}"/>
              </a:ext>
            </a:extLst>
          </p:cNvPr>
          <p:cNvSpPr txBox="1"/>
          <p:nvPr/>
        </p:nvSpPr>
        <p:spPr>
          <a:xfrm>
            <a:off x="6837244" y="5411106"/>
            <a:ext cx="1202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AGW NBI (REST)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6EF25B8-FDD7-A246-87A7-6C6B9CFCE684}"/>
              </a:ext>
            </a:extLst>
          </p:cNvPr>
          <p:cNvSpPr/>
          <p:nvPr/>
        </p:nvSpPr>
        <p:spPr>
          <a:xfrm>
            <a:off x="3879852" y="5319907"/>
            <a:ext cx="718570" cy="3354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5G UE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Emulator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2D6A180-A8B2-6549-96F8-5A04660667FF}"/>
              </a:ext>
            </a:extLst>
          </p:cNvPr>
          <p:cNvSpPr/>
          <p:nvPr/>
        </p:nvSpPr>
        <p:spPr>
          <a:xfrm>
            <a:off x="4063050" y="5862378"/>
            <a:ext cx="718570" cy="3354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gNB</a:t>
            </a:r>
            <a:endParaRPr lang="en-US" sz="800" dirty="0">
              <a:solidFill>
                <a:schemeClr val="tx1"/>
              </a:solidFill>
            </a:endParaRP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Emulator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60ABA68-9692-5648-B740-47D6348F9C04}"/>
              </a:ext>
            </a:extLst>
          </p:cNvPr>
          <p:cNvCxnSpPr>
            <a:stCxn id="67" idx="3"/>
            <a:endCxn id="41" idx="1"/>
          </p:cNvCxnSpPr>
          <p:nvPr/>
        </p:nvCxnSpPr>
        <p:spPr>
          <a:xfrm flipV="1">
            <a:off x="4598422" y="5486078"/>
            <a:ext cx="670180" cy="1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7DF2E2A7-AB82-DF4D-B91E-E388F801EB0E}"/>
              </a:ext>
            </a:extLst>
          </p:cNvPr>
          <p:cNvCxnSpPr>
            <a:cxnSpLocks/>
            <a:stCxn id="71" idx="3"/>
            <a:endCxn id="41" idx="2"/>
          </p:cNvCxnSpPr>
          <p:nvPr/>
        </p:nvCxnSpPr>
        <p:spPr>
          <a:xfrm flipV="1">
            <a:off x="4781620" y="5544556"/>
            <a:ext cx="759254" cy="48554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FB556D50-7D35-5441-8C03-AED3BACA0F03}"/>
              </a:ext>
            </a:extLst>
          </p:cNvPr>
          <p:cNvCxnSpPr>
            <a:cxnSpLocks/>
            <a:endCxn id="45" idx="2"/>
          </p:cNvCxnSpPr>
          <p:nvPr/>
        </p:nvCxnSpPr>
        <p:spPr>
          <a:xfrm flipV="1">
            <a:off x="4804119" y="5933208"/>
            <a:ext cx="1453844" cy="25779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>
            <a:extLst>
              <a:ext uri="{FF2B5EF4-FFF2-40B4-BE49-F238E27FC236}">
                <a16:creationId xmlns:a16="http://schemas.microsoft.com/office/drawing/2014/main" id="{369EF39F-E77E-2E44-911F-8537F559FAC7}"/>
              </a:ext>
            </a:extLst>
          </p:cNvPr>
          <p:cNvCxnSpPr>
            <a:stCxn id="67" idx="2"/>
            <a:endCxn id="71" idx="0"/>
          </p:cNvCxnSpPr>
          <p:nvPr/>
        </p:nvCxnSpPr>
        <p:spPr>
          <a:xfrm rot="16200000" flipH="1">
            <a:off x="4227223" y="5667266"/>
            <a:ext cx="207026" cy="18319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4018B0B-BF99-F74C-A449-E4F56CBDD871}"/>
              </a:ext>
            </a:extLst>
          </p:cNvPr>
          <p:cNvSpPr txBox="1"/>
          <p:nvPr/>
        </p:nvSpPr>
        <p:spPr>
          <a:xfrm>
            <a:off x="4778609" y="5299966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6508D8E-DC45-DC41-A0D4-75131F0BD5C6}"/>
              </a:ext>
            </a:extLst>
          </p:cNvPr>
          <p:cNvSpPr txBox="1"/>
          <p:nvPr/>
        </p:nvSpPr>
        <p:spPr>
          <a:xfrm>
            <a:off x="4929341" y="5826363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9DDCADA-FD8E-2B49-8C6B-A6B97D164DD1}"/>
              </a:ext>
            </a:extLst>
          </p:cNvPr>
          <p:cNvSpPr txBox="1"/>
          <p:nvPr/>
        </p:nvSpPr>
        <p:spPr>
          <a:xfrm>
            <a:off x="5676708" y="6166042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N3</a:t>
            </a:r>
          </a:p>
        </p:txBody>
      </p:sp>
    </p:spTree>
    <p:extLst>
      <p:ext uri="{BB962C8B-B14F-4D97-AF65-F5344CB8AC3E}">
        <p14:creationId xmlns:p14="http://schemas.microsoft.com/office/powerpoint/2010/main" val="10594339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97971" y="198000"/>
            <a:ext cx="11985171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Orchestrator (orc8R) Architecture and Interfaces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DFB21-9047-9646-ABBC-96ED11933910}"/>
              </a:ext>
            </a:extLst>
          </p:cNvPr>
          <p:cNvSpPr txBox="1"/>
          <p:nvPr/>
        </p:nvSpPr>
        <p:spPr>
          <a:xfrm>
            <a:off x="315000" y="1166841"/>
            <a:ext cx="615678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Northbound REST API</a:t>
            </a:r>
            <a:r>
              <a:rPr lang="en-US" sz="1600" dirty="0"/>
              <a:t>: exposes configuration and metrics for network devices</a:t>
            </a:r>
          </a:p>
          <a:p>
            <a:pPr marL="628650" lvl="1" indent="-336550">
              <a:buFont typeface="Arial" panose="020B0604020202020204" pitchFamily="34" charset="0"/>
              <a:buChar char="•"/>
            </a:pPr>
            <a:r>
              <a:rPr lang="en-US" sz="1400" dirty="0"/>
              <a:t>See the Orchestrator swagger: </a:t>
            </a:r>
            <a:r>
              <a:rPr lang="en-US" sz="1400" dirty="0">
                <a:hlinkClick r:id="rId2"/>
              </a:rPr>
              <a:t>https://app.swaggerhub.com/apis/karthiksubraveti/magma/1.0.0#/Gateways/post_networks__network_id__gateways</a:t>
            </a:r>
            <a:r>
              <a:rPr lang="en-US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Southbound Interface: applies device configuration and reports device status</a:t>
            </a:r>
          </a:p>
          <a:p>
            <a:pPr marL="628650" lvl="1" indent="-336550">
              <a:buFont typeface="Arial" panose="020B0604020202020204" pitchFamily="34" charset="0"/>
              <a:buChar char="•"/>
            </a:pPr>
            <a:r>
              <a:rPr lang="en-US" sz="1400" dirty="0"/>
              <a:t>Currently, it is Magma internal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Orchestrator</a:t>
            </a:r>
            <a:r>
              <a:rPr lang="en-US" sz="1600" dirty="0"/>
              <a:t> supports the following functionalities: 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Network entity configuration (networks, gateway, subscribers, policies, etc.)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Metrics querying via Prometheus and Grafana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Event and log aggregation via </a:t>
            </a:r>
            <a:r>
              <a:rPr lang="en-US" sz="1400" dirty="0" err="1"/>
              <a:t>Fluentd</a:t>
            </a:r>
            <a:r>
              <a:rPr lang="en-US" sz="1400" dirty="0"/>
              <a:t> and Elasticsearch Kibana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Config streaming for gateways, subscribers, policies, etc.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Device state reporting (metrics and status)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Request relaying between access gateways and federated gateways</a:t>
            </a:r>
          </a:p>
          <a:p>
            <a:pPr marL="628650" lvl="1" indent="-336550" fontAlgn="base">
              <a:buFont typeface="Arial" panose="020B0604020202020204" pitchFamily="34" charset="0"/>
              <a:buChar char="•"/>
            </a:pPr>
            <a:r>
              <a:rPr lang="en-US" sz="1400" dirty="0"/>
              <a:t>Orchestrator deployment is manual. ONAP could orchestrate it in an automated fashion, as an external component</a:t>
            </a:r>
          </a:p>
          <a:p>
            <a:pPr marL="120650" indent="-285750" fontAlgn="base">
              <a:buFont typeface="Arial" panose="020B0604020202020204" pitchFamily="34" charset="0"/>
              <a:buChar char="•"/>
            </a:pPr>
            <a:r>
              <a:rPr lang="en-US" sz="1600" dirty="0"/>
              <a:t>Magma Gateway deployment and scaling are manual-based</a:t>
            </a:r>
          </a:p>
          <a:p>
            <a:pPr marL="577850" lvl="1" indent="-285750" fontAlgn="base">
              <a:buFont typeface="Arial" panose="020B0604020202020204" pitchFamily="34" charset="0"/>
              <a:buChar char="•"/>
            </a:pPr>
            <a:r>
              <a:rPr lang="en-US" sz="1400" dirty="0"/>
              <a:t>There could be an opportunity for ONAP to automate Magma Gateway deployment, scaling and update</a:t>
            </a:r>
          </a:p>
          <a:p>
            <a:pPr marL="577850" lvl="1" indent="-285750" fontAlgn="base">
              <a:buFont typeface="Arial" panose="020B0604020202020204" pitchFamily="34" charset="0"/>
              <a:buChar char="•"/>
            </a:pPr>
            <a:r>
              <a:rPr lang="en-US" sz="1400" dirty="0"/>
              <a:t>Magma Gateway is registered to Oorc8R to be used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1F392A-BE9D-6742-B179-9A969E673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780" y="1576626"/>
            <a:ext cx="5508857" cy="444497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478FA4-D3C2-434A-B907-A79D71F9C512}"/>
              </a:ext>
            </a:extLst>
          </p:cNvPr>
          <p:cNvSpPr/>
          <p:nvPr/>
        </p:nvSpPr>
        <p:spPr>
          <a:xfrm>
            <a:off x="7538579" y="1166841"/>
            <a:ext cx="1817915" cy="3701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EEEDCE-E7CE-5E40-8208-D542EFB49AC4}"/>
              </a:ext>
            </a:extLst>
          </p:cNvPr>
          <p:cNvSpPr txBox="1"/>
          <p:nvPr/>
        </p:nvSpPr>
        <p:spPr>
          <a:xfrm>
            <a:off x="6739002" y="251773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NBI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3F1D5F-4EF0-2044-8ED8-811B7C9BBE6E}"/>
              </a:ext>
            </a:extLst>
          </p:cNvPr>
          <p:cNvSpPr txBox="1"/>
          <p:nvPr/>
        </p:nvSpPr>
        <p:spPr>
          <a:xfrm>
            <a:off x="6739002" y="429149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SBI</a:t>
            </a:r>
          </a:p>
        </p:txBody>
      </p:sp>
    </p:spTree>
    <p:extLst>
      <p:ext uri="{BB962C8B-B14F-4D97-AF65-F5344CB8AC3E}">
        <p14:creationId xmlns:p14="http://schemas.microsoft.com/office/powerpoint/2010/main" val="31432962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Orchestrator Modularity and Extensibility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DFB21-9047-9646-ABBC-96ED11933910}"/>
              </a:ext>
            </a:extLst>
          </p:cNvPr>
          <p:cNvSpPr txBox="1"/>
          <p:nvPr/>
        </p:nvSpPr>
        <p:spPr>
          <a:xfrm>
            <a:off x="119743" y="1166841"/>
            <a:ext cx="659674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domain-specific application (purpose) under an extensible service mesh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a set of extensions for injecting functionality into the core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Extensions (i.e., hooks) implement a per-extension </a:t>
            </a:r>
            <a:r>
              <a:rPr lang="en-US" sz="1600" dirty="0" err="1"/>
              <a:t>gRPC</a:t>
            </a:r>
            <a:r>
              <a:rPr lang="en-US" sz="1600" dirty="0"/>
              <a:t> servicer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Core Orchestrator services will handle making calls over-the-network to the servicer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Each service in the deployment can implement any of the extensions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Core services will automatically handle calling the extension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Discovery is handled by assigning Kubernetes labels and annotations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There are two categories of extensions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Producer extensions: export data to core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Consumer extensions: receive data from core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 extensions: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Analytics collector, </a:t>
            </a:r>
            <a:r>
              <a:rPr lang="en-US" sz="1400" dirty="0" err="1"/>
              <a:t>Mconfig</a:t>
            </a:r>
            <a:r>
              <a:rPr lang="en-US" sz="1400" dirty="0"/>
              <a:t> builder, Metrics exporter, Obsidian handler, State indexer, Stream Provider, Swagger specifier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For the extensibility, see </a:t>
            </a:r>
            <a:r>
              <a:rPr lang="en-US" sz="1200" dirty="0">
                <a:hlinkClick r:id="rId2"/>
              </a:rPr>
              <a:t>https://docs.magmacore.org/docs/orc8r/architecture_modularity#extending-orchestrator</a:t>
            </a:r>
            <a:r>
              <a:rPr lang="en-US" sz="1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2C5011-104B-4840-BED0-A3EAB8027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127" y="1351507"/>
            <a:ext cx="4014984" cy="38371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547ECA-2D0D-694F-A695-139643C25D3C}"/>
              </a:ext>
            </a:extLst>
          </p:cNvPr>
          <p:cNvSpPr txBox="1"/>
          <p:nvPr/>
        </p:nvSpPr>
        <p:spPr>
          <a:xfrm>
            <a:off x="8152124" y="98217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 Indexer 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B5C33E-B470-5149-9457-9E400A2AF7F2}"/>
              </a:ext>
            </a:extLst>
          </p:cNvPr>
          <p:cNvSpPr txBox="1"/>
          <p:nvPr/>
        </p:nvSpPr>
        <p:spPr>
          <a:xfrm>
            <a:off x="6824147" y="5198716"/>
            <a:ext cx="5248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Implementation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Define a service executable that implements the </a:t>
            </a:r>
            <a:r>
              <a:rPr lang="en-US" sz="1400" dirty="0" err="1"/>
              <a:t>gRPC</a:t>
            </a:r>
            <a:r>
              <a:rPr lang="en-US" sz="1400" dirty="0"/>
              <a:t> server 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Include the relevant </a:t>
            </a:r>
            <a:r>
              <a:rPr lang="en-US" sz="1400" dirty="0" err="1"/>
              <a:t>lables</a:t>
            </a:r>
            <a:r>
              <a:rPr lang="en-US" sz="1400" dirty="0"/>
              <a:t> and annotation for the new service in Helm charts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38835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Security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DFB21-9047-9646-ABBC-96ED11933910}"/>
              </a:ext>
            </a:extLst>
          </p:cNvPr>
          <p:cNvSpPr txBox="1"/>
          <p:nvPr/>
        </p:nvSpPr>
        <p:spPr>
          <a:xfrm>
            <a:off x="99372" y="1079753"/>
            <a:ext cx="5585057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Orc8r security is enforced in a two-tiered approach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dirty="0">
                <a:cs typeface="Calibri" panose="020F0502020204030204" pitchFamily="34" charset="0"/>
              </a:rPr>
              <a:t>mutual TLS termination at the Orc8r proxy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dirty="0">
                <a:cs typeface="Calibri" panose="020F0502020204030204" pitchFamily="34" charset="0"/>
              </a:rPr>
              <a:t>application-level access enforcement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Every request to Orc8r is is mutually-authenticated via client-validated TLS (</a:t>
            </a:r>
            <a:r>
              <a:rPr lang="en-US" sz="1400" dirty="0" err="1">
                <a:cs typeface="Calibri" panose="020F0502020204030204" pitchFamily="34" charset="0"/>
              </a:rPr>
              <a:t>mTLS</a:t>
            </a:r>
            <a:r>
              <a:rPr lang="en-US" sz="1400" dirty="0">
                <a:cs typeface="Calibri" panose="020F0502020204030204" pitchFamily="34" charset="0"/>
              </a:rPr>
              <a:t>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Validation occurs at the Orc8r proxy (it can be a sidecar)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Individual services can make application-level decisions on access enforcement (PEP) - authorization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Orc8r provides a mechanism for registered gateways to securely bootstrap their authentication process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NBI (NMS and direct usage of the REST API) requests must include a provisioned client certificate.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Certificate can be generated using the “</a:t>
            </a:r>
            <a:r>
              <a:rPr lang="en-US" sz="1400" dirty="0" err="1">
                <a:cs typeface="Calibri" panose="020F0502020204030204" pitchFamily="34" charset="0"/>
              </a:rPr>
              <a:t>accessc</a:t>
            </a:r>
            <a:r>
              <a:rPr lang="en-US" sz="1400" dirty="0">
                <a:cs typeface="Calibri" panose="020F0502020204030204" pitchFamily="34" charset="0"/>
              </a:rPr>
              <a:t>” CLI from any Orc8r pod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FFC94-8E2F-444E-9A74-423C0DCA990A}"/>
              </a:ext>
            </a:extLst>
          </p:cNvPr>
          <p:cNvSpPr txBox="1"/>
          <p:nvPr/>
        </p:nvSpPr>
        <p:spPr>
          <a:xfrm>
            <a:off x="99372" y="4237974"/>
            <a:ext cx="5585057" cy="1877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Gateways generate, or can be provisioned with, two pieces of identifying information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hardware ID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is the gateway's unique identifier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challenge key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is a long-term keypair used for the bootstrap process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Operators must include two additional pieces of information to allow the gateway to connect to Orc8r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control_proxy.yml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is a config file providing the location of the Orc8r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rootCA.pem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is a CA certificate providing the root of trust for validating Orc8r during TLS handshakes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FDF72C-B3E8-4D4A-B020-F0FFFBE3E3C3}"/>
              </a:ext>
            </a:extLst>
          </p:cNvPr>
          <p:cNvSpPr txBox="1"/>
          <p:nvPr/>
        </p:nvSpPr>
        <p:spPr>
          <a:xfrm>
            <a:off x="5784950" y="1079753"/>
            <a:ext cx="6307678" cy="363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Once a request passes TLS termination at the Orc8r proxy, Orc8r supports finer-grained application-level access control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An ACL defines a mapping between identities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dirty="0">
                <a:cs typeface="Calibri" panose="020F0502020204030204" pitchFamily="34" charset="0"/>
              </a:rPr>
              <a:t>each mapping includes read/write permissions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Three types of identities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i="1" dirty="0">
                <a:cs typeface="Calibri" panose="020F0502020204030204" pitchFamily="34" charset="0"/>
              </a:rPr>
              <a:t>Gateway</a:t>
            </a:r>
            <a:r>
              <a:rPr lang="en-US" sz="1200" dirty="0">
                <a:cs typeface="Calibri" panose="020F0502020204030204" pitchFamily="34" charset="0"/>
              </a:rPr>
              <a:t> identities represent a gateway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i="1" dirty="0">
                <a:cs typeface="Calibri" panose="020F0502020204030204" pitchFamily="34" charset="0"/>
              </a:rPr>
              <a:t>Operator</a:t>
            </a:r>
            <a:r>
              <a:rPr lang="en-US" sz="1200" dirty="0">
                <a:cs typeface="Calibri" panose="020F0502020204030204" pitchFamily="34" charset="0"/>
              </a:rPr>
              <a:t> identities represent a network operator</a:t>
            </a:r>
          </a:p>
          <a:p>
            <a:pPr marL="520700" lvl="1" indent="-228600" fontAlgn="base">
              <a:buFont typeface="Arial" panose="020B0604020202020204" pitchFamily="34" charset="0"/>
              <a:buChar char="•"/>
            </a:pPr>
            <a:r>
              <a:rPr lang="en-US" sz="1200" i="1" dirty="0">
                <a:cs typeface="Calibri" panose="020F0502020204030204" pitchFamily="34" charset="0"/>
              </a:rPr>
              <a:t>Network</a:t>
            </a:r>
            <a:r>
              <a:rPr lang="en-US" sz="1200" dirty="0">
                <a:cs typeface="Calibri" panose="020F0502020204030204" pitchFamily="34" charset="0"/>
              </a:rPr>
              <a:t> identities represent access to a particular network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At the Orc8r proxy, client certificates are translated to trusted request metadata.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Middleware can then convert the metadata, via calls to the certifier service, to an identity.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At the </a:t>
            </a:r>
            <a:r>
              <a:rPr lang="en-US" sz="1400" i="1" dirty="0">
                <a:cs typeface="Calibri" panose="020F0502020204030204" pitchFamily="34" charset="0"/>
              </a:rPr>
              <a:t>southbound interface</a:t>
            </a:r>
            <a:r>
              <a:rPr lang="en-US" sz="1400" dirty="0">
                <a:cs typeface="Calibri" panose="020F0502020204030204" pitchFamily="34" charset="0"/>
              </a:rPr>
              <a:t>, only gateway identities are allowed to make requests. Unregistered gateways are blocked.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At the the </a:t>
            </a:r>
            <a:r>
              <a:rPr lang="en-US" sz="1400" i="1" dirty="0">
                <a:cs typeface="Calibri" panose="020F0502020204030204" pitchFamily="34" charset="0"/>
              </a:rPr>
              <a:t>northbound interface</a:t>
            </a:r>
            <a:r>
              <a:rPr lang="en-US" sz="1400" dirty="0">
                <a:cs typeface="Calibri" panose="020F0502020204030204" pitchFamily="34" charset="0"/>
              </a:rPr>
              <a:t>, only operator identities are allowed to make requests. Operators must have ACLs collectively covering the requested REST resources.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9513B4-F53C-FC4E-9338-485AFDFFB46B}"/>
              </a:ext>
            </a:extLst>
          </p:cNvPr>
          <p:cNvSpPr txBox="1"/>
          <p:nvPr/>
        </p:nvSpPr>
        <p:spPr>
          <a:xfrm>
            <a:off x="1" y="6109054"/>
            <a:ext cx="6411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For more security detail, see </a:t>
            </a:r>
            <a:r>
              <a:rPr lang="en-US" sz="1000" dirty="0">
                <a:hlinkClick r:id="rId2"/>
              </a:rPr>
              <a:t>https://docs.magmacore.org/docs/orc8r/architecture , security#security-overview</a:t>
            </a:r>
            <a:r>
              <a:rPr lang="en-US" sz="1000" dirty="0"/>
              <a:t>,  </a:t>
            </a:r>
          </a:p>
          <a:p>
            <a:r>
              <a:rPr lang="en-US" sz="1000" dirty="0">
                <a:hlinkClick r:id="rId3"/>
              </a:rPr>
              <a:t>https://docs.magmacore.org/docs/orc8r/dev_security</a:t>
            </a:r>
            <a:r>
              <a:rPr lang="en-US" sz="1000" dirty="0"/>
              <a:t>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04C27B-98F4-C646-A4EA-659D691F2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7329" y="4465892"/>
            <a:ext cx="3241271" cy="19992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35398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Component and Package </a:t>
            </a:r>
            <a:r>
              <a:rPr lang="en-US" sz="3600" spc="-1" dirty="0">
                <a:solidFill>
                  <a:srgbClr val="FFFFFF"/>
                </a:solidFill>
                <a:latin typeface="Arial"/>
              </a:rPr>
              <a:t>Deployment</a:t>
            </a:r>
            <a:endParaRPr lang="en-US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CDFB21-9047-9646-ABBC-96ED11933910}"/>
              </a:ext>
            </a:extLst>
          </p:cNvPr>
          <p:cNvSpPr txBox="1"/>
          <p:nvPr/>
        </p:nvSpPr>
        <p:spPr>
          <a:xfrm>
            <a:off x="99372" y="1079753"/>
            <a:ext cx="5585057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Orchestrator is deployed as a service mesh.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Each orchestrator service is deployed with its own Kubernetes service and pod.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Magma AGW can be deployed and configured for HA support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Magma package deployment in AGW is manual-based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Download packages from operators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Upload packages to AGW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Install packages in AGW</a:t>
            </a:r>
          </a:p>
          <a:p>
            <a:pPr marL="857250" lvl="3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E.g., </a:t>
            </a:r>
            <a:r>
              <a:rPr lang="en-US" sz="1600" dirty="0" err="1">
                <a:cs typeface="Calibri" panose="020F0502020204030204" pitchFamily="34" charset="0"/>
              </a:rPr>
              <a:t>sudo</a:t>
            </a:r>
            <a:r>
              <a:rPr lang="en-US" sz="1600" dirty="0">
                <a:cs typeface="Calibri" panose="020F0502020204030204" pitchFamily="34" charset="0"/>
              </a:rPr>
              <a:t> apt –f install &lt;magma package&gt;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Restart the magma service (</a:t>
            </a:r>
            <a:r>
              <a:rPr lang="en-US" sz="1600" dirty="0">
                <a:solidFill>
                  <a:schemeClr val="accent5"/>
                </a:solidFill>
                <a:cs typeface="Calibri" panose="020F0502020204030204" pitchFamily="34" charset="0"/>
              </a:rPr>
              <a:t>non-production quality</a:t>
            </a:r>
            <a:r>
              <a:rPr lang="en-US" sz="1600" dirty="0">
                <a:cs typeface="Calibri" panose="020F0502020204030204" pitchFamily="34" charset="0"/>
              </a:rPr>
              <a:t>)</a:t>
            </a:r>
          </a:p>
          <a:p>
            <a:pPr marL="857250" lvl="3" indent="-282575" fontAlgn="base">
              <a:buFont typeface="Arial" panose="020B0604020202020204" pitchFamily="34" charset="0"/>
              <a:buChar char="•"/>
            </a:pPr>
            <a:r>
              <a:rPr lang="en-US" sz="1600" dirty="0" err="1">
                <a:cs typeface="Calibri" panose="020F0502020204030204" pitchFamily="34" charset="0"/>
              </a:rPr>
              <a:t>sudo</a:t>
            </a:r>
            <a:r>
              <a:rPr lang="en-US" sz="1600" dirty="0">
                <a:cs typeface="Calibri" panose="020F0502020204030204" pitchFamily="34" charset="0"/>
              </a:rPr>
              <a:t> service magma@* stop</a:t>
            </a:r>
          </a:p>
          <a:p>
            <a:pPr marL="857250" lvl="3" indent="-282575" fontAlgn="base">
              <a:buFont typeface="Arial" panose="020B0604020202020204" pitchFamily="34" charset="0"/>
              <a:buChar char="•"/>
            </a:pPr>
            <a:r>
              <a:rPr lang="en-US" sz="1600" dirty="0" err="1">
                <a:cs typeface="Calibri" panose="020F0502020204030204" pitchFamily="34" charset="0"/>
              </a:rPr>
              <a:t>sudo</a:t>
            </a:r>
            <a:r>
              <a:rPr lang="en-US" sz="1600" dirty="0">
                <a:cs typeface="Calibri" panose="020F0502020204030204" pitchFamily="34" charset="0"/>
              </a:rPr>
              <a:t> service </a:t>
            </a:r>
            <a:r>
              <a:rPr lang="en-US" sz="1600" dirty="0" err="1">
                <a:cs typeface="Calibri" panose="020F0502020204030204" pitchFamily="34" charset="0"/>
              </a:rPr>
              <a:t>magma@magmad</a:t>
            </a:r>
            <a:r>
              <a:rPr lang="en-US" sz="1600" dirty="0">
                <a:cs typeface="Calibri" panose="020F0502020204030204" pitchFamily="34" charset="0"/>
              </a:rPr>
              <a:t> restart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600" dirty="0">
                <a:cs typeface="Calibri" panose="020F0502020204030204" pitchFamily="34" charset="0"/>
              </a:rPr>
              <a:t>ONAP and Magma team can enhance the package distribution and installation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5E792-DD5D-4642-A7A9-077C82B2D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832" y="1079753"/>
            <a:ext cx="4950796" cy="31178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FE70FF-9A8B-3143-8DBA-69886AFC1591}"/>
              </a:ext>
            </a:extLst>
          </p:cNvPr>
          <p:cNvSpPr txBox="1"/>
          <p:nvPr/>
        </p:nvSpPr>
        <p:spPr>
          <a:xfrm>
            <a:off x="99372" y="4963121"/>
            <a:ext cx="5585057" cy="144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600" dirty="0" err="1">
                <a:cs typeface="Calibri" panose="020F0502020204030204" pitchFamily="34" charset="0"/>
              </a:rPr>
              <a:t>Orcl</a:t>
            </a:r>
            <a:r>
              <a:rPr lang="en-US" sz="1600" dirty="0">
                <a:cs typeface="Calibri" panose="020F0502020204030204" pitchFamily="34" charset="0"/>
              </a:rPr>
              <a:t> is an Orchestrator CLI. It is used for managing orc8r deployment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>
                <a:cs typeface="Calibri" panose="020F0502020204030204" pitchFamily="34" charset="0"/>
              </a:rPr>
              <a:t>Configure, Certs, Install, Upgrade, Verify, Cleanup, Debug</a:t>
            </a:r>
          </a:p>
          <a:p>
            <a:pPr marL="574675" lvl="1" indent="-282575" fontAlgn="base">
              <a:buFont typeface="Arial" panose="020B0604020202020204" pitchFamily="34" charset="0"/>
              <a:buChar char="•"/>
            </a:pPr>
            <a:r>
              <a:rPr lang="en-US" sz="1400" dirty="0" err="1">
                <a:cs typeface="Calibri" panose="020F0502020204030204" pitchFamily="34" charset="0"/>
              </a:rPr>
              <a:t>Orcl</a:t>
            </a:r>
            <a:r>
              <a:rPr lang="en-US" sz="1400" dirty="0">
                <a:cs typeface="Calibri" panose="020F0502020204030204" pitchFamily="34" charset="0"/>
              </a:rPr>
              <a:t> is packaged within orc8r_deployer, which is a docker image which contains all the necessary prerequisites to deploy orc8r.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7184BC-9D95-304A-8AA7-DBCA03A8F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738" y="3526969"/>
            <a:ext cx="4225611" cy="2889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7770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Magma Logging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531764-4021-C145-997C-B5EB05D89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480" y="1088487"/>
            <a:ext cx="5673549" cy="52420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D1C0A6-7F72-B642-97DA-B6C268E46657}"/>
              </a:ext>
            </a:extLst>
          </p:cNvPr>
          <p:cNvSpPr txBox="1"/>
          <p:nvPr/>
        </p:nvSpPr>
        <p:spPr>
          <a:xfrm>
            <a:off x="315000" y="1166841"/>
            <a:ext cx="55850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 err="1"/>
              <a:t>Eventd</a:t>
            </a:r>
            <a:r>
              <a:rPr lang="en-US" dirty="0"/>
              <a:t> is a structured logging service that unifies event-logs from Magma services.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Swagger 2.0</a:t>
            </a:r>
            <a:r>
              <a:rPr lang="en-US" dirty="0"/>
              <a:t> specifications are used to define events that services can emit, to keep track of a state machine or process.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Events are placed into streams, which are like logical buckets for events. They can be organized using a tag and must conform to a structure defined by its </a:t>
            </a:r>
            <a:r>
              <a:rPr lang="en-US" dirty="0" err="1"/>
              <a:t>event_type</a:t>
            </a:r>
            <a:r>
              <a:rPr lang="en-US" dirty="0"/>
              <a:t>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AGWs generate logging events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 err="1"/>
              <a:t>fluentd</a:t>
            </a:r>
            <a:r>
              <a:rPr lang="en-US" dirty="0"/>
              <a:t> collects logging events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 err="1"/>
              <a:t>Elsticsearch</a:t>
            </a:r>
            <a:r>
              <a:rPr lang="en-US" dirty="0"/>
              <a:t> stores logging events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Orc8r provides log reports thru Magma REST API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dirty="0"/>
              <a:t>ONAP could leverage the REST API to view/filter log / security events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40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DE5368F-3E9E-4ADE-AC2D-D147674E85A5}" type="slidenum">
              <a:rPr lang="en-US" sz="1200" b="0" strike="noStrike" spc="-1">
                <a:solidFill>
                  <a:srgbClr val="000000"/>
                </a:solidFill>
                <a:latin typeface="Arial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rial"/>
              </a:rPr>
              <a:t>Action Points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D1C0A6-7F72-B642-97DA-B6C268E46657}"/>
              </a:ext>
            </a:extLst>
          </p:cNvPr>
          <p:cNvSpPr txBox="1"/>
          <p:nvPr/>
        </p:nvSpPr>
        <p:spPr>
          <a:xfrm>
            <a:off x="315001" y="1166841"/>
            <a:ext cx="10044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(Amar) Confirm SDNC/Magma CNF interface - </a:t>
            </a:r>
            <a:r>
              <a:rPr lang="en-US" dirty="0">
                <a:solidFill>
                  <a:schemeClr val="accent5"/>
                </a:solidFill>
              </a:rPr>
              <a:t>done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(Amar) Confirm Magma GW is a set of PNF/VNF/CNF - </a:t>
            </a:r>
            <a:r>
              <a:rPr lang="en-US" dirty="0">
                <a:solidFill>
                  <a:schemeClr val="accent5"/>
                </a:solidFill>
              </a:rPr>
              <a:t>done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(Amar/Catharine) If we use 5G PNF Plug &amp; Play, can FB confirm the parameters we will need to register it?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(Fred) If Magma GW = VNFs, how is it packaged? CSAR or something else? Based on Helm?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(Byung) Initial analysis about Magma integration - </a:t>
            </a:r>
            <a:r>
              <a:rPr lang="en-US" dirty="0">
                <a:solidFill>
                  <a:schemeClr val="accent5"/>
                </a:solidFill>
              </a:rPr>
              <a:t>done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758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9505</TotalTime>
  <Words>1414</Words>
  <Application>Microsoft Macintosh PowerPoint</Application>
  <PresentationFormat>Widescreen</PresentationFormat>
  <Paragraphs>191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.AppleSystemUIFont</vt:lpstr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ONAP-Magma</dc:title>
  <dc:subject>ONAP-Magma</dc:subject>
  <dc:creator>Byung-Woo Jun</dc:creator>
  <cp:keywords/>
  <dc:description/>
  <cp:lastModifiedBy>Byung-Woo Jun</cp:lastModifiedBy>
  <cp:revision>80</cp:revision>
  <dcterms:created xsi:type="dcterms:W3CDTF">2021-04-19T09:35:15Z</dcterms:created>
  <dcterms:modified xsi:type="dcterms:W3CDTF">2021-04-29T02:11:48Z</dcterms:modified>
  <cp:category/>
  <dc:language>en-IE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