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BA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 varScale="1">
        <p:scale>
          <a:sx n="104" d="100"/>
          <a:sy n="104" d="100"/>
        </p:scale>
        <p:origin x="7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A1B738-DBB9-5E42-80F7-EB9679CD5C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62AA72-ACB9-7C4C-B4D7-FF7CF14D3D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0EAB9B-D6CF-FC48-814E-7292CE617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236F71-5E22-7346-BCD6-A3E5CB635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15269E-415A-A04B-AD74-A0E336608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285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78491-025D-7F44-9EEA-609470327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6F8D30-E4A5-F94A-9BC2-6C0FCA14AA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89E4E6-4E39-3B46-A75F-8334B62D1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8EFC4A-3303-0D40-A38C-7D6BB158D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499746-4AAC-A048-B1E5-BAA27D8A8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148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D367899-9928-004D-BA4F-29D7AAB8BE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F4C71B-DF32-C448-B164-8304B9EA68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7EA331-3CD2-8848-A7E7-FDEDDB98DD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4D31CE-A604-194E-BA1E-2FDA27918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9626CD-CAD9-4D45-8EC5-AC6394D3F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252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C22CD5-B925-764A-8EA6-F871931EC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C4A704-4550-1442-90D0-71BF3B5A04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119CC3-7394-0B49-A78F-4A5B30B03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DD57F9-BF57-1E4C-B5CB-E59A4768F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A36CB9-2FF7-704D-A954-1F502B000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061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2F506-8224-294C-858D-9641CC8975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0D6764-4476-434A-9D79-E8F029960A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A257E4-5976-7348-B8F9-B211F22EBC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9B4268-559C-2849-BA69-2809FD688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DBDD06-2BB8-284D-ADD0-26F0FE770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83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B2CE5-D24A-1F40-839C-CC69B901E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B9A5D9-F53E-C342-BAB1-1A69787047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6FC79A-90A6-EF43-B207-66FDD16152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472E68-06B3-3246-A0D3-2FE8A56D6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51B298-3879-0343-9E1A-B2E4314CD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3BDB65-D77B-EA4E-8152-C4230F2FF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552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6738E-2DC4-6644-B27F-F773066AA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4CDE5F-6E2B-984B-B6B5-B864FAB2E4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E0D901-5D37-E440-AA79-F0FF8142FA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507230-A8E0-DF44-B059-B51583A247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9CDDCF-EB9D-4F46-83D0-D84EE0753C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31FA0AA-8540-5C48-AA6A-9EA099286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E024038-5BBF-8345-8D49-AEF71BB45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60EB835-1D84-724E-AEE6-CABF09B56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339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812C8-8E1D-4B44-8AAB-6E6DA29D9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822F71-ACEB-9C40-9EB9-1AA72850A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0D2AE2-8D08-304E-9CCF-A6855B375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8B5C78-9E5C-934D-B459-F6FA656FD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515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75D1E3-B7E2-4A4A-9173-CDF1240AE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0ED484-1433-6A4D-A0B5-6FB6384A51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239A80-40F4-9246-80C1-F87A24D8D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109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8E9F7E-E470-4E4C-9C22-213070794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32283C-65F8-8E41-831F-102ACC304A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B99A3C-2CB9-D04A-A47D-FEAE72A8A1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5ECCC06-0966-D741-BB36-76807A10EB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5FB1B-9E7B-8E45-A716-454B552C5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BE7092-351F-F044-A5EE-01F73630EF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338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DA379-D053-274A-9B3E-59F92B0DB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21B3A2-F279-6C47-B6AB-6EE1874628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2B6209-5FCB-8E4F-9DF1-FA76BD606C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CF9E11-50D9-7840-8775-25096FD8C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471A4-94E2-624E-BDA4-4432837EAE79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32E181-C4FD-124C-B9CF-F35CB07F1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F18C09-DB60-604C-8A06-9D1A7B2D8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79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E8246B9-5063-1E44-984E-16D1FC960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2EF560-D0EA-6540-985E-576B6B2123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3C2045-50B3-F544-A557-5D86CF157F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471A4-94E2-624E-BDA4-4432837EAE79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525135-43B0-BB49-853E-800EDC3550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43713-7505-9849-9AC0-7EE0B82533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2D2097-6CEB-BA4A-982E-66CB503FA1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748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iki.onap.org/display/DW/CNF+Orchestration+Functional+Architectur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pages/resumedraft.action?draftId=93004635&amp;draftShareId=b4cf7c15-b975-4e3e-b25e-be3812e8c37b&amp;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B0439-60B0-8445-BB5B-4D8B7B9671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4384" y="1122363"/>
            <a:ext cx="11471564" cy="2387600"/>
          </a:xfrm>
        </p:spPr>
        <p:txBody>
          <a:bodyPr>
            <a:normAutofit/>
          </a:bodyPr>
          <a:lstStyle/>
          <a:p>
            <a:r>
              <a:rPr lang="en-US" b="1" dirty="0"/>
              <a:t>ONAP Cloud Native</a:t>
            </a:r>
            <a:br>
              <a:rPr lang="en-US" b="1" dirty="0"/>
            </a:br>
            <a:r>
              <a:rPr lang="en-US" b="1" dirty="0"/>
              <a:t>(For LFN Cloud Native messaging)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052F81-018A-774E-99EB-0B2E01B8BC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Draft 0.5</a:t>
            </a:r>
          </a:p>
        </p:txBody>
      </p:sp>
    </p:spTree>
    <p:extLst>
      <p:ext uri="{BB962C8B-B14F-4D97-AF65-F5344CB8AC3E}">
        <p14:creationId xmlns:p14="http://schemas.microsoft.com/office/powerpoint/2010/main" val="4067288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10ABB-72D4-C14A-84F4-DF335E335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ONAP CNF Orchestration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41A055-F0B6-3943-991B-8F0B526D93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354330" cy="4351338"/>
          </a:xfrm>
        </p:spPr>
        <p:txBody>
          <a:bodyPr>
            <a:normAutofit fontScale="92500"/>
          </a:bodyPr>
          <a:lstStyle/>
          <a:p>
            <a:r>
              <a:rPr lang="en-US" dirty="0"/>
              <a:t>Hybrid services CNF/VNF/PNF</a:t>
            </a:r>
          </a:p>
          <a:p>
            <a:pPr lvl="1"/>
            <a:r>
              <a:rPr lang="en-US" dirty="0"/>
              <a:t>Brownfield environment</a:t>
            </a:r>
          </a:p>
          <a:p>
            <a:r>
              <a:rPr lang="en-US" dirty="0"/>
              <a:t>Day 0/1/2 configuration</a:t>
            </a:r>
          </a:p>
          <a:p>
            <a:pPr lvl="1"/>
            <a:r>
              <a:rPr lang="en-US" dirty="0"/>
              <a:t>Not just infrastructure orchestration</a:t>
            </a:r>
          </a:p>
          <a:p>
            <a:r>
              <a:rPr lang="en-US" dirty="0"/>
              <a:t>Standard alignment (ETSI,3GPP) and beyond (ASD)</a:t>
            </a:r>
          </a:p>
          <a:p>
            <a:pPr lvl="1"/>
            <a:r>
              <a:rPr lang="en-US" dirty="0"/>
              <a:t>Evolve existing investment, no need to start from scratch</a:t>
            </a:r>
          </a:p>
          <a:p>
            <a:pPr lvl="1"/>
            <a:r>
              <a:rPr lang="en-US" dirty="0"/>
              <a:t>5G slicing use case – 3GPP compliant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r>
              <a:rPr lang="en-US" dirty="0">
                <a:hlinkClick r:id="rId2"/>
              </a:rPr>
              <a:t>https://wiki.onap.org/display/DW/CNF+Orchestration+Functional+Architecture</a:t>
            </a:r>
            <a:r>
              <a:rPr lang="en-US" dirty="0"/>
              <a:t> </a:t>
            </a:r>
          </a:p>
        </p:txBody>
      </p:sp>
      <p:pic>
        <p:nvPicPr>
          <p:cNvPr id="1026" name="Picture 2" descr="ONAP CNF Logical Functional Diagram-2">
            <a:extLst>
              <a:ext uri="{FF2B5EF4-FFF2-40B4-BE49-F238E27FC236}">
                <a16:creationId xmlns:a16="http://schemas.microsoft.com/office/drawing/2014/main" id="{D69CC653-AE67-6642-A2C8-FD084FFDE3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2530" y="919978"/>
            <a:ext cx="3774606" cy="5572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BA0D7D0-3682-B54C-863D-86C694D79BE3}"/>
              </a:ext>
            </a:extLst>
          </p:cNvPr>
          <p:cNvSpPr txBox="1"/>
          <p:nvPr/>
        </p:nvSpPr>
        <p:spPr>
          <a:xfrm rot="1972724">
            <a:off x="7331108" y="3370994"/>
            <a:ext cx="50542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highlight>
                  <a:srgbClr val="FFFF00"/>
                </a:highlight>
              </a:rPr>
              <a:t>We need the “</a:t>
            </a:r>
            <a:r>
              <a:rPr lang="en-US" sz="2000" dirty="0" err="1">
                <a:solidFill>
                  <a:srgbClr val="FF0000"/>
                </a:solidFill>
                <a:highlight>
                  <a:srgbClr val="FFFF00"/>
                </a:highlight>
              </a:rPr>
              <a:t>Markitechture</a:t>
            </a:r>
            <a:r>
              <a:rPr lang="en-US" sz="2000" dirty="0">
                <a:solidFill>
                  <a:srgbClr val="FF0000"/>
                </a:solidFill>
                <a:highlight>
                  <a:srgbClr val="FFFF00"/>
                </a:highlight>
              </a:rPr>
              <a:t>” version of this</a:t>
            </a:r>
          </a:p>
        </p:txBody>
      </p:sp>
    </p:spTree>
    <p:extLst>
      <p:ext uri="{BB962C8B-B14F-4D97-AF65-F5344CB8AC3E}">
        <p14:creationId xmlns:p14="http://schemas.microsoft.com/office/powerpoint/2010/main" val="1672761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A8AA3-BBA8-104D-965C-A63C8AF6FD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1046"/>
          </a:xfrm>
        </p:spPr>
        <p:txBody>
          <a:bodyPr/>
          <a:lstStyle/>
          <a:p>
            <a:r>
              <a:rPr lang="en-US" dirty="0"/>
              <a:t>ONAP Cloud Native transformation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7E4A40-1326-DD40-88F7-1C0E063213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1" y="1246172"/>
            <a:ext cx="8637174" cy="5499012"/>
          </a:xfrm>
        </p:spPr>
        <p:txBody>
          <a:bodyPr>
            <a:noAutofit/>
          </a:bodyPr>
          <a:lstStyle/>
          <a:p>
            <a:r>
              <a:rPr lang="en-US" sz="1200" dirty="0"/>
              <a:t>Flexibility for deploying just the necessary modules on K8S infrastructure</a:t>
            </a:r>
          </a:p>
          <a:p>
            <a:pPr lvl="1" indent="-222250"/>
            <a:r>
              <a:rPr lang="en-US" sz="1200" dirty="0"/>
              <a:t>ONAP OOM simplifying deployment of ONAP Modules Helm charts (pick &amp; choose)</a:t>
            </a:r>
          </a:p>
          <a:p>
            <a:r>
              <a:rPr lang="en-US" sz="1200" dirty="0"/>
              <a:t>Leveraging functionality of the CNCF ecosystem</a:t>
            </a:r>
          </a:p>
          <a:p>
            <a:pPr lvl="1"/>
            <a:r>
              <a:rPr lang="en-US" sz="1200" dirty="0"/>
              <a:t>Enable uniform and platform-level Service-Mesh Pattern Security by = </a:t>
            </a:r>
            <a:r>
              <a:rPr lang="en-US" sz="1200" dirty="0">
                <a:highlight>
                  <a:srgbClr val="FFFF00"/>
                </a:highlight>
              </a:rPr>
              <a:t>Service Proxy, Discovery and Mesh</a:t>
            </a:r>
          </a:p>
          <a:p>
            <a:pPr lvl="2"/>
            <a:r>
              <a:rPr lang="en-US" sz="1200" dirty="0"/>
              <a:t>Leveraging open-source and CNCF projects, such as Istio, Envoy, Kubernetes Ingress and Egress, </a:t>
            </a:r>
            <a:r>
              <a:rPr lang="en-US" sz="1200" dirty="0" err="1"/>
              <a:t>Keycloak</a:t>
            </a:r>
            <a:endParaRPr lang="en-US" sz="1200" dirty="0"/>
          </a:p>
          <a:p>
            <a:pPr lvl="2"/>
            <a:r>
              <a:rPr lang="en-US" sz="1200" dirty="0"/>
              <a:t>Allowing security extensibilities with </a:t>
            </a:r>
            <a:r>
              <a:rPr lang="en-US" sz="1200" dirty="0" err="1"/>
              <a:t>AuthN</a:t>
            </a:r>
            <a:r>
              <a:rPr lang="en-US" sz="1200" dirty="0"/>
              <a:t>/</a:t>
            </a:r>
            <a:r>
              <a:rPr lang="en-US" sz="1200" dirty="0" err="1"/>
              <a:t>AuthZ</a:t>
            </a:r>
            <a:r>
              <a:rPr lang="en-US" sz="1200" dirty="0"/>
              <a:t> configurations/policies</a:t>
            </a:r>
          </a:p>
          <a:p>
            <a:pPr lvl="2"/>
            <a:r>
              <a:rPr lang="en-US" sz="1200" dirty="0"/>
              <a:t>Supporting integration/deployment flexibilities with external IdAM and IdP</a:t>
            </a:r>
          </a:p>
          <a:p>
            <a:pPr lvl="1"/>
            <a:r>
              <a:rPr lang="en-US" sz="1200" dirty="0"/>
              <a:t>Support open-source and standard-based Logging architecture by: </a:t>
            </a:r>
            <a:r>
              <a:rPr lang="en-US" sz="1200" dirty="0">
                <a:highlight>
                  <a:srgbClr val="FFFF00"/>
                </a:highlight>
              </a:rPr>
              <a:t>== Observability &amp; Analysis</a:t>
            </a:r>
          </a:p>
          <a:p>
            <a:pPr lvl="2"/>
            <a:r>
              <a:rPr lang="en-US" sz="1200" dirty="0"/>
              <a:t>Decoupling log generation from collection/aggregation/analysis processes</a:t>
            </a:r>
          </a:p>
          <a:p>
            <a:pPr lvl="2"/>
            <a:r>
              <a:rPr lang="en-US" sz="1200" dirty="0"/>
              <a:t>Enabling pick-and-choose solutions for monitoring, aggregating, storing and visualization</a:t>
            </a:r>
          </a:p>
          <a:p>
            <a:pPr lvl="2"/>
            <a:r>
              <a:rPr lang="en-US" sz="1200" dirty="0"/>
              <a:t>Providing logging reference implementation with </a:t>
            </a:r>
            <a:r>
              <a:rPr lang="en-US" sz="1200" dirty="0" err="1"/>
              <a:t>Fluentbit</a:t>
            </a:r>
            <a:r>
              <a:rPr lang="en-US" sz="1200" dirty="0"/>
              <a:t>, </a:t>
            </a:r>
            <a:r>
              <a:rPr lang="en-US" sz="1200" dirty="0" err="1"/>
              <a:t>Fluentd</a:t>
            </a:r>
            <a:r>
              <a:rPr lang="en-US" sz="1200" dirty="0"/>
              <a:t>, Elastic Search, Kibana</a:t>
            </a:r>
          </a:p>
          <a:p>
            <a:r>
              <a:rPr lang="en-US" sz="1200" dirty="0"/>
              <a:t>Enterprise E2E use cases</a:t>
            </a:r>
          </a:p>
          <a:p>
            <a:pPr lvl="1"/>
            <a:r>
              <a:rPr lang="en-US" sz="1200" dirty="0"/>
              <a:t>K8S is widely used in enterprise environment</a:t>
            </a:r>
          </a:p>
          <a:p>
            <a:pPr lvl="1"/>
            <a:r>
              <a:rPr lang="en-US" sz="1200" dirty="0"/>
              <a:t>Application orchestration, not just network function orchestration.</a:t>
            </a:r>
          </a:p>
          <a:p>
            <a:r>
              <a:rPr lang="en-US" sz="1200" dirty="0"/>
              <a:t>Cross-community</a:t>
            </a:r>
          </a:p>
          <a:p>
            <a:pPr lvl="1"/>
            <a:r>
              <a:rPr lang="en-US" sz="1200" dirty="0"/>
              <a:t>LFN</a:t>
            </a:r>
          </a:p>
          <a:p>
            <a:pPr lvl="2"/>
            <a:r>
              <a:rPr lang="en-US" sz="1200" dirty="0"/>
              <a:t>Anuket CI2</a:t>
            </a:r>
          </a:p>
          <a:p>
            <a:pPr lvl="2"/>
            <a:r>
              <a:rPr lang="en-US" sz="1200" dirty="0"/>
              <a:t>XGVela</a:t>
            </a:r>
          </a:p>
          <a:p>
            <a:pPr lvl="2"/>
            <a:r>
              <a:rPr lang="en-US" sz="1200" dirty="0"/>
              <a:t>EMCO</a:t>
            </a:r>
          </a:p>
          <a:p>
            <a:pPr lvl="1"/>
            <a:r>
              <a:rPr lang="en-US" sz="1200" dirty="0"/>
              <a:t>LF Edge</a:t>
            </a:r>
          </a:p>
          <a:p>
            <a:pPr lvl="2"/>
            <a:r>
              <a:rPr lang="en-US" sz="1200" dirty="0"/>
              <a:t>Akraino – future plans</a:t>
            </a:r>
          </a:p>
          <a:p>
            <a:pPr lvl="1"/>
            <a:r>
              <a:rPr lang="en-US" sz="1200" dirty="0"/>
              <a:t>O-RAN (SC)</a:t>
            </a:r>
          </a:p>
          <a:p>
            <a:pPr lvl="1"/>
            <a:r>
              <a:rPr lang="en-US" sz="1200" dirty="0"/>
              <a:t>SDOs – </a:t>
            </a:r>
            <a:r>
              <a:rPr lang="en-US" sz="1200" dirty="0" err="1"/>
              <a:t>TMForum</a:t>
            </a:r>
            <a:r>
              <a:rPr lang="en-US" sz="1200" dirty="0"/>
              <a:t>, ETSI, 3GPP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0A727C-FFF2-CA4F-BA91-022337F0E8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5541" y="3114866"/>
            <a:ext cx="876821" cy="29508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2B3C033-AF2F-4843-849A-A83FA92361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65363" y="3114866"/>
            <a:ext cx="771973" cy="30160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A71E71D-8D1C-A743-9B16-32B863517E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95541" y="3483060"/>
            <a:ext cx="876821" cy="31747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2F28103-8B6F-0B41-A820-EF5CC4DAD9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65363" y="3491471"/>
            <a:ext cx="771973" cy="31550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3E58B11-E259-544A-8EA3-F459513707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08067" y="2078357"/>
            <a:ext cx="676405" cy="3164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10AED03-C1F3-5A46-BA91-510553266E6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70696" y="2489526"/>
            <a:ext cx="526093" cy="38580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6C27299-9497-FF43-B2BB-EB4AD3B115B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654908" y="2020070"/>
            <a:ext cx="392881" cy="42773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D59EAAA-E614-EB47-BB97-7F7336674D1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310481" y="2586718"/>
            <a:ext cx="1081736" cy="25031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8FEA6F2-E493-4834-A262-6AEE74E3937C}"/>
              </a:ext>
            </a:extLst>
          </p:cNvPr>
          <p:cNvSpPr txBox="1"/>
          <p:nvPr/>
        </p:nvSpPr>
        <p:spPr>
          <a:xfrm>
            <a:off x="9199418" y="4414982"/>
            <a:ext cx="247420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CI/CD</a:t>
            </a:r>
          </a:p>
          <a:p>
            <a:r>
              <a:rPr lang="en-US" dirty="0"/>
              <a:t>Jenkins/</a:t>
            </a:r>
            <a:r>
              <a:rPr lang="en-US" dirty="0" err="1"/>
              <a:t>Gihub</a:t>
            </a:r>
            <a:r>
              <a:rPr lang="en-US" dirty="0"/>
              <a:t>/Sonar</a:t>
            </a:r>
          </a:p>
          <a:p>
            <a:endParaRPr lang="en-US" dirty="0"/>
          </a:p>
          <a:p>
            <a:r>
              <a:rPr lang="en-US" dirty="0">
                <a:highlight>
                  <a:srgbClr val="FFFF00"/>
                </a:highlight>
              </a:rPr>
              <a:t>Streaming/Messaging</a:t>
            </a:r>
          </a:p>
          <a:p>
            <a:r>
              <a:rPr lang="en-US" dirty="0" err="1"/>
              <a:t>DMaaP</a:t>
            </a:r>
            <a:r>
              <a:rPr lang="en-US" dirty="0"/>
              <a:t> (?), MSB</a:t>
            </a:r>
          </a:p>
          <a:p>
            <a:endParaRPr lang="en-US" dirty="0"/>
          </a:p>
          <a:p>
            <a:r>
              <a:rPr lang="en-US" dirty="0">
                <a:highlight>
                  <a:srgbClr val="FFFF00"/>
                </a:highlight>
              </a:rPr>
              <a:t>Distributed DB &amp;Storage</a:t>
            </a:r>
          </a:p>
          <a:p>
            <a:r>
              <a:rPr lang="en-US" dirty="0" err="1"/>
              <a:t>Etcd</a:t>
            </a:r>
            <a:r>
              <a:rPr lang="en-US" dirty="0"/>
              <a:t> (OOF), </a:t>
            </a:r>
            <a:r>
              <a:rPr lang="en-US" dirty="0" err="1"/>
              <a:t>etc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102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A657E8-02CD-324F-855B-54BE14B20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ToDO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7777B7-3F6C-8240-BC26-F76790AA65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a block diagram</a:t>
            </a:r>
          </a:p>
          <a:p>
            <a:r>
              <a:rPr lang="en-US" strike="sngStrike" dirty="0"/>
              <a:t>Add short description for the security/logging items in the second slide – re-group bullets in the list</a:t>
            </a:r>
          </a:p>
          <a:p>
            <a:r>
              <a:rPr lang="en-US" dirty="0"/>
              <a:t>Add diagram to highlight the use of CNCF components (slide 3) – Get inspiration from the CNCF trail map - </a:t>
            </a:r>
            <a:r>
              <a:rPr lang="en-US" dirty="0">
                <a:hlinkClick r:id="rId2"/>
              </a:rPr>
              <a:t>https://wiki.onap.org/pages/resumedraft.action?draftId</a:t>
            </a:r>
            <a:r>
              <a:rPr lang="en-US">
                <a:hlinkClick r:id="rId2"/>
              </a:rPr>
              <a:t>=93004635&amp;draftShareId=b4cf7c15-b975-4e3e-b25e-be3812e8c37b&amp;</a:t>
            </a:r>
            <a:endParaRPr lang="en-US" dirty="0"/>
          </a:p>
          <a:p>
            <a:r>
              <a:rPr lang="en-US" dirty="0"/>
              <a:t>Add forward looking hints about future cloud-native roadmap</a:t>
            </a:r>
          </a:p>
        </p:txBody>
      </p:sp>
    </p:spTree>
    <p:extLst>
      <p:ext uri="{BB962C8B-B14F-4D97-AF65-F5344CB8AC3E}">
        <p14:creationId xmlns:p14="http://schemas.microsoft.com/office/powerpoint/2010/main" val="2492758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5EEDB2F-7AF5-451B-A088-3EF70F98B7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7962" y="0"/>
            <a:ext cx="6696075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21BD9DE-DEB0-4A0E-8C32-29DCED4C40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8299" y="3632050"/>
            <a:ext cx="1295400" cy="28354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90C6F1F-E8A5-4A34-BAA1-D4AABAA35D1C}"/>
              </a:ext>
            </a:extLst>
          </p:cNvPr>
          <p:cNvSpPr/>
          <p:nvPr/>
        </p:nvSpPr>
        <p:spPr>
          <a:xfrm>
            <a:off x="4017241" y="2281382"/>
            <a:ext cx="1293668" cy="517236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F9EFB64-D1C0-4BC3-8D6E-B32EBFE2FC4F}"/>
              </a:ext>
            </a:extLst>
          </p:cNvPr>
          <p:cNvSpPr/>
          <p:nvPr/>
        </p:nvSpPr>
        <p:spPr>
          <a:xfrm>
            <a:off x="2875973" y="23090"/>
            <a:ext cx="2572326" cy="666551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91E8945-2A78-4CC7-8230-E28C805BA854}"/>
              </a:ext>
            </a:extLst>
          </p:cNvPr>
          <p:cNvCxnSpPr>
            <a:stCxn id="9" idx="1"/>
          </p:cNvCxnSpPr>
          <p:nvPr/>
        </p:nvCxnSpPr>
        <p:spPr>
          <a:xfrm flipH="1" flipV="1">
            <a:off x="1745673" y="356365"/>
            <a:ext cx="113030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F42CCCA-D3BF-4B6C-998E-900DE81CEC84}"/>
              </a:ext>
            </a:extLst>
          </p:cNvPr>
          <p:cNvCxnSpPr>
            <a:cxnSpLocks/>
          </p:cNvCxnSpPr>
          <p:nvPr/>
        </p:nvCxnSpPr>
        <p:spPr>
          <a:xfrm flipH="1">
            <a:off x="1542473" y="2420694"/>
            <a:ext cx="162444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6110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E44D6AF-E720-4A56-957C-32A727E1F7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7962" y="0"/>
            <a:ext cx="6696075" cy="6858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FBFFF66-B61D-4F71-8020-3A290A0BFC7B}"/>
              </a:ext>
            </a:extLst>
          </p:cNvPr>
          <p:cNvSpPr/>
          <p:nvPr/>
        </p:nvSpPr>
        <p:spPr>
          <a:xfrm>
            <a:off x="0" y="-92075"/>
            <a:ext cx="5409191" cy="72009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B4C0944-02E5-48DE-B526-F6D56FA99F63}"/>
              </a:ext>
            </a:extLst>
          </p:cNvPr>
          <p:cNvSpPr/>
          <p:nvPr/>
        </p:nvSpPr>
        <p:spPr>
          <a:xfrm>
            <a:off x="6786562" y="0"/>
            <a:ext cx="5405437" cy="72009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Punch lines slide including Logo and few words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8BC54A0-54EB-42A8-8168-DB3C1B563E91}"/>
              </a:ext>
            </a:extLst>
          </p:cNvPr>
          <p:cNvCxnSpPr/>
          <p:nvPr/>
        </p:nvCxnSpPr>
        <p:spPr>
          <a:xfrm flipH="1" flipV="1">
            <a:off x="4775200" y="356366"/>
            <a:ext cx="113030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B2DA600-3EBC-4C06-99E8-08D41469E5DD}"/>
              </a:ext>
            </a:extLst>
          </p:cNvPr>
          <p:cNvSpPr txBox="1"/>
          <p:nvPr/>
        </p:nvSpPr>
        <p:spPr>
          <a:xfrm>
            <a:off x="2898043" y="175492"/>
            <a:ext cx="17270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Containerization</a:t>
            </a:r>
          </a:p>
          <a:p>
            <a:r>
              <a:rPr lang="en-US" dirty="0"/>
              <a:t>&lt;</a:t>
            </a:r>
            <a:r>
              <a:rPr lang="en-US" dirty="0" err="1"/>
              <a:t>xxxx</a:t>
            </a:r>
            <a:r>
              <a:rPr lang="en-US" dirty="0"/>
              <a:t>&gt;</a:t>
            </a:r>
          </a:p>
          <a:p>
            <a:r>
              <a:rPr lang="en-US" dirty="0"/>
              <a:t>OOM</a:t>
            </a:r>
          </a:p>
        </p:txBody>
      </p:sp>
    </p:spTree>
    <p:extLst>
      <p:ext uri="{BB962C8B-B14F-4D97-AF65-F5344CB8AC3E}">
        <p14:creationId xmlns:p14="http://schemas.microsoft.com/office/powerpoint/2010/main" val="185769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377</Words>
  <Application>Microsoft Office PowerPoint</Application>
  <PresentationFormat>Widescreen</PresentationFormat>
  <Paragraphs>55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ONAP Cloud Native (For LFN Cloud Native messaging)</vt:lpstr>
      <vt:lpstr>ONAP CNF Orchestration</vt:lpstr>
      <vt:lpstr>ONAP Cloud Native transformation</vt:lpstr>
      <vt:lpstr>ToDO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Cloud Native (For LFN Cloud Native messaging)</dc:title>
  <dc:creator>Ranny Haiby</dc:creator>
  <cp:lastModifiedBy>Lefevre, Catherine</cp:lastModifiedBy>
  <cp:revision>16</cp:revision>
  <dcterms:created xsi:type="dcterms:W3CDTF">2021-07-22T12:36:40Z</dcterms:created>
  <dcterms:modified xsi:type="dcterms:W3CDTF">2021-08-05T13:18:31Z</dcterms:modified>
</cp:coreProperties>
</file>