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5" r:id="rId4"/>
    <p:sldId id="258" r:id="rId5"/>
    <p:sldId id="264" r:id="rId6"/>
    <p:sldId id="262" r:id="rId7"/>
    <p:sldId id="263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yung-Woo Jun" initials="BWJ" lastIdx="1" clrIdx="0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BA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89" autoAdjust="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3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AEE52-2C93-C447-BE9A-14255E08FBF0}" type="datetimeFigureOut">
              <a:rPr lang="en-US" smtClean="0"/>
              <a:t>8/11/21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6E00D-2CF7-4C4C-976C-66C70A903D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75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6E00D-2CF7-4C4C-976C-66C70A903D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937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F6E00D-2CF7-4C4C-976C-66C70A903D1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529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B738-DBB9-5E42-80F7-EB9679CD5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2AA72-ACB9-7C4C-B4D7-FF7CF14D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AB9B-D6CF-FC48-814E-7292CE61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6F71-5E22-7346-BCD6-A3E5CB6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269E-415A-A04B-AD74-A0E33660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8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491-025D-7F44-9EEA-60947032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6F8D30-E4A5-F94A-9BC2-6C0FCA14A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E4E6-4E39-3B46-A75F-8334B62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EFC4A-3303-0D40-A38C-7D6BB15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99746-4AAC-A048-B1E5-BAA27D8A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67899-9928-004D-BA4F-29D7AAB8B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71B-DF32-C448-B164-8304B9EA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A331-3CD2-8848-A7E7-FDEDDB98D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31CE-A604-194E-BA1E-2FDA2791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26CD-CAD9-4D45-8EC5-AC6394D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5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2CD5-B925-764A-8EA6-F871931E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A704-4550-1442-90D0-71BF3B5A0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19CC3-7394-0B49-A78F-4A5B30B0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57F9-BF57-1E4C-B5CB-E59A4768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36CB9-2FF7-704D-A954-1F502B0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F506-8224-294C-858D-9641CC897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6764-4476-434A-9D79-E8F029960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57E4-5976-7348-B8F9-B211F22E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4268-559C-2849-BA69-2809FD68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DD06-2BB8-284D-ADD0-26F0FE7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2CE5-D24A-1F40-839C-CC69B90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9A5D9-F53E-C342-BAB1-1A6978704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FC79A-90A6-EF43-B207-66FDD1615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2E68-06B3-3246-A0D3-2FE8A56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1B298-3879-0343-9E1A-B2E4314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BDB65-D77B-EA4E-8152-C4230F2F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738E-2DC4-6644-B27F-F773066AA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CDE5F-6E2B-984B-B6B5-B864FAB2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0D901-5D37-E440-AA79-F0FF8142F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07230-A8E0-DF44-B059-B51583A24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CDDCF-EB9D-4F46-83D0-D84EE0753C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FA0AA-8540-5C48-AA6A-9EA09928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4038-5BBF-8345-8D49-AEF71BB4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EB835-1D84-724E-AEE6-CABF09B5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12C8-8E1D-4B44-8AAB-6E6DA2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22F71-ACEB-9C40-9EB9-1AA72850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D2AE2-8D08-304E-9CCF-A6855B37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5C78-9E5C-934D-B459-F6FA656F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1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5D1E3-B7E2-4A4A-9173-CDF1240A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D484-1433-6A4D-A0B5-6FB6384A5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39A80-40F4-9246-80C1-F87A24D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E9F7E-E470-4E4C-9C22-21307079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2283C-65F8-8E41-831F-102ACC30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9A3C-2CB9-D04A-A47D-FEAE72A8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CCC06-0966-D741-BB36-76807A10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FB1B-9E7B-8E45-A716-454B552C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7092-351F-F044-A5EE-01F73630E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A379-D053-274A-9B3E-59F92B0D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1B3A2-F279-6C47-B6AB-6EE187462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B6209-5FCB-8E4F-9DF1-FA76BD6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F9E11-50D9-7840-8775-25096FD8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181-C4FD-124C-B9CF-F35CB07F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18C09-DB60-604C-8A06-9D1A7B2D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246B9-5063-1E44-984E-16D1FC9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F560-D0EA-6540-985E-576B6B212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045-50B3-F544-A557-5D86CF15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71A4-94E2-624E-BDA4-4432837EAE79}" type="datetimeFigureOut">
              <a:rPr lang="en-US" smtClean="0"/>
              <a:t>8/11/21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25135-43B0-BB49-853E-800EDC35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3713-7505-9849-9AC0-7EE0B8253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4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onap.org/display/DW/CNF+Orchestration+Functional+Architectur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CNF+Orchestration+Functional+Architectur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7.png"/><Relationship Id="rId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image" Target="../media/image13.pn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resumedraft.action?draftId=93004635&amp;draftShareId=b4cf7c15-b975-4e3e-b25e-be3812e8c37b&amp;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B0439-60B0-8445-BB5B-4D8B7B967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4" y="1122363"/>
            <a:ext cx="11471564" cy="2387600"/>
          </a:xfrm>
        </p:spPr>
        <p:txBody>
          <a:bodyPr>
            <a:normAutofit/>
          </a:bodyPr>
          <a:lstStyle/>
          <a:p>
            <a:r>
              <a:rPr lang="en-US" b="1" dirty="0"/>
              <a:t>ONAP Cloud Native</a:t>
            </a:r>
            <a:br>
              <a:rPr lang="en-US" b="1" dirty="0"/>
            </a:br>
            <a:r>
              <a:rPr lang="en-US" b="1" dirty="0"/>
              <a:t>(For LFN Cloud Native messaging)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2F81-018A-774E-99EB-0B2E01B8BC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 0.5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F855B2-0DD8-4198-8879-B22C3EC02522}"/>
              </a:ext>
            </a:extLst>
          </p:cNvPr>
          <p:cNvSpPr txBox="1"/>
          <p:nvPr/>
        </p:nvSpPr>
        <p:spPr>
          <a:xfrm>
            <a:off x="0" y="33698"/>
            <a:ext cx="9006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deck will be used for generic, industry talks/keynotes =&gt; ONS, LFN Webinar, press release,</a:t>
            </a:r>
          </a:p>
          <a:p>
            <a:r>
              <a:rPr lang="en-US" dirty="0"/>
              <a:t>etc. and re-used/re-adjusted by ourselves ;-)</a:t>
            </a:r>
          </a:p>
          <a:p>
            <a:r>
              <a:rPr lang="en-US" dirty="0"/>
              <a:t>Slides should be visual, punchlines – see Marketing Honolulu deck</a:t>
            </a:r>
          </a:p>
          <a:p>
            <a:r>
              <a:rPr lang="en-US" dirty="0"/>
              <a:t>Need to include speaker notes </a:t>
            </a:r>
          </a:p>
        </p:txBody>
      </p:sp>
    </p:spTree>
    <p:extLst>
      <p:ext uri="{BB962C8B-B14F-4D97-AF65-F5344CB8AC3E}">
        <p14:creationId xmlns:p14="http://schemas.microsoft.com/office/powerpoint/2010/main" val="406728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5433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Hybrid services CNF/VNF/PNF</a:t>
            </a:r>
          </a:p>
          <a:p>
            <a:pPr lvl="1"/>
            <a:r>
              <a:rPr lang="en-US" dirty="0"/>
              <a:t>Brownfield environment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pic>
        <p:nvPicPr>
          <p:cNvPr id="1026" name="Picture 2" descr="ONAP CNF Logical Functional Diagram-2">
            <a:extLst>
              <a:ext uri="{FF2B5EF4-FFF2-40B4-BE49-F238E27FC236}">
                <a16:creationId xmlns:a16="http://schemas.microsoft.com/office/drawing/2014/main" id="{D69CC653-AE67-6642-A2C8-FD084FFD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30" y="919978"/>
            <a:ext cx="3774606" cy="557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260FC1D-8FCC-43DB-88B6-5CB52A725833}"/>
              </a:ext>
            </a:extLst>
          </p:cNvPr>
          <p:cNvSpPr/>
          <p:nvPr/>
        </p:nvSpPr>
        <p:spPr>
          <a:xfrm>
            <a:off x="5704764" y="1144852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&lt;ETSI logo&gt;</a:t>
            </a:r>
          </a:p>
          <a:p>
            <a:pPr algn="ctr"/>
            <a:r>
              <a:rPr lang="en-US" dirty="0"/>
              <a:t>SOL001</a:t>
            </a:r>
          </a:p>
          <a:p>
            <a:pPr algn="ctr"/>
            <a:r>
              <a:rPr lang="en-US" dirty="0"/>
              <a:t>SOL004, SOL007 + ASD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35FE3-57E3-40FF-88F7-C1ED71759FB9}"/>
              </a:ext>
            </a:extLst>
          </p:cNvPr>
          <p:cNvSpPr/>
          <p:nvPr/>
        </p:nvSpPr>
        <p:spPr>
          <a:xfrm>
            <a:off x="5692479" y="2310195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39A3B-D65D-4AC9-B39F-DCCA0863F810}"/>
              </a:ext>
            </a:extLst>
          </p:cNvPr>
          <p:cNvSpPr/>
          <p:nvPr/>
        </p:nvSpPr>
        <p:spPr>
          <a:xfrm>
            <a:off x="5680193" y="3429000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5B6D66-68FB-4740-868E-28AFB656A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764" y="2343771"/>
            <a:ext cx="1295400" cy="283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F672BC-1C36-46F4-B097-3A7D5FF0D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8873" y="1139754"/>
            <a:ext cx="490696" cy="50761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E78E1F-7BA3-467A-B940-16F229EA5979}"/>
              </a:ext>
            </a:extLst>
          </p:cNvPr>
          <p:cNvSpPr/>
          <p:nvPr/>
        </p:nvSpPr>
        <p:spPr>
          <a:xfrm>
            <a:off x="6045958" y="2846329"/>
            <a:ext cx="600502" cy="2655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9A660A8-E7FA-4BFE-B6EB-6D67F8E4F434}"/>
              </a:ext>
            </a:extLst>
          </p:cNvPr>
          <p:cNvSpPr/>
          <p:nvPr/>
        </p:nvSpPr>
        <p:spPr>
          <a:xfrm rot="5400000">
            <a:off x="7639706" y="1894179"/>
            <a:ext cx="319902" cy="70474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3B25D6FD-84D7-48E5-90C9-719D31234D98}"/>
              </a:ext>
            </a:extLst>
          </p:cNvPr>
          <p:cNvSpPr/>
          <p:nvPr/>
        </p:nvSpPr>
        <p:spPr>
          <a:xfrm>
            <a:off x="7760094" y="3068105"/>
            <a:ext cx="352374" cy="586853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1E52C9-272E-466B-A6C6-1EC7ABEA1170}"/>
              </a:ext>
            </a:extLst>
          </p:cNvPr>
          <p:cNvSpPr txBox="1"/>
          <p:nvPr/>
        </p:nvSpPr>
        <p:spPr>
          <a:xfrm>
            <a:off x="6427342" y="108068"/>
            <a:ext cx="55513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Suggestion to remove all the arrows across all the boxes,</a:t>
            </a:r>
          </a:p>
          <a:p>
            <a:r>
              <a:rPr lang="en-US" dirty="0"/>
              <a:t>Rotate 90° the diagram, etc. + punch line/Keywords</a:t>
            </a:r>
          </a:p>
          <a:p>
            <a:r>
              <a:rPr lang="en-US" dirty="0"/>
              <a:t> about key features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A0D7D0-3682-B54C-863D-86C694D79BE3}"/>
              </a:ext>
            </a:extLst>
          </p:cNvPr>
          <p:cNvSpPr txBox="1"/>
          <p:nvPr/>
        </p:nvSpPr>
        <p:spPr>
          <a:xfrm rot="19735271">
            <a:off x="2661509" y="2625342"/>
            <a:ext cx="505424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See the Next Page</a:t>
            </a:r>
          </a:p>
        </p:txBody>
      </p:sp>
    </p:spTree>
    <p:extLst>
      <p:ext uri="{BB962C8B-B14F-4D97-AF65-F5344CB8AC3E}">
        <p14:creationId xmlns:p14="http://schemas.microsoft.com/office/powerpoint/2010/main" val="167276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260FC1D-8FCC-43DB-88B6-5CB52A725833}"/>
              </a:ext>
            </a:extLst>
          </p:cNvPr>
          <p:cNvSpPr/>
          <p:nvPr/>
        </p:nvSpPr>
        <p:spPr>
          <a:xfrm>
            <a:off x="7929349" y="2015709"/>
            <a:ext cx="2586251" cy="103040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4102ACD-BE86-8844-9A65-B7B86A81BF05}"/>
              </a:ext>
            </a:extLst>
          </p:cNvPr>
          <p:cNvSpPr/>
          <p:nvPr/>
        </p:nvSpPr>
        <p:spPr>
          <a:xfrm>
            <a:off x="8500922" y="2058852"/>
            <a:ext cx="1323758" cy="76524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606" y="222863"/>
            <a:ext cx="10515600" cy="951311"/>
          </a:xfrm>
        </p:spPr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133" y="1751172"/>
            <a:ext cx="735433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Hybrid services CNF/VNF/PNF, leveraging open-source and standards</a:t>
            </a:r>
          </a:p>
          <a:p>
            <a:pPr lvl="1"/>
            <a:r>
              <a:rPr lang="en-US" dirty="0"/>
              <a:t>Support Greenfield and Brownfield environment </a:t>
            </a:r>
          </a:p>
          <a:p>
            <a:pPr lvl="1"/>
            <a:r>
              <a:rPr lang="en-US" dirty="0"/>
              <a:t>E.g., CNF on bare-metal, CNF on VM, VNF on VM, PNF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pPr lvl="1"/>
            <a:r>
              <a:rPr lang="en-US" dirty="0"/>
              <a:t>Configuration and Update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Common Infrastructure for model/package onboarding, design and distribution</a:t>
            </a:r>
          </a:p>
          <a:p>
            <a:pPr lvl="1"/>
            <a:r>
              <a:rPr lang="en-US" dirty="0"/>
              <a:t>Support both ETSI-Aligned and Cloud Native Orchestration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38125" lvl="1">
              <a:buNone/>
            </a:pPr>
            <a:r>
              <a:rPr lang="en-US" dirty="0">
                <a:hlinkClick r:id="rId3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35FE3-57E3-40FF-88F7-C1ED71759FB9}"/>
              </a:ext>
            </a:extLst>
          </p:cNvPr>
          <p:cNvSpPr/>
          <p:nvPr/>
        </p:nvSpPr>
        <p:spPr>
          <a:xfrm>
            <a:off x="7917064" y="3181052"/>
            <a:ext cx="2586251" cy="1030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739A3B-D65D-4AC9-B39F-DCCA0863F810}"/>
              </a:ext>
            </a:extLst>
          </p:cNvPr>
          <p:cNvSpPr/>
          <p:nvPr/>
        </p:nvSpPr>
        <p:spPr>
          <a:xfrm>
            <a:off x="7915933" y="4358013"/>
            <a:ext cx="2586251" cy="117192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5B6D66-68FB-4740-868E-28AFB656A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1121" y="3214628"/>
            <a:ext cx="1295400" cy="283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F672BC-1C36-46F4-B097-3A7D5FF0D1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4344" y="2054155"/>
            <a:ext cx="490696" cy="50761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CE78E1F-7BA3-467A-B940-16F229EA5979}"/>
              </a:ext>
            </a:extLst>
          </p:cNvPr>
          <p:cNvSpPr/>
          <p:nvPr/>
        </p:nvSpPr>
        <p:spPr>
          <a:xfrm>
            <a:off x="8092635" y="3661735"/>
            <a:ext cx="1012372" cy="1760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orchestration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A9A660A8-E7FA-4BFE-B6EB-6D67F8E4F434}"/>
              </a:ext>
            </a:extLst>
          </p:cNvPr>
          <p:cNvSpPr/>
          <p:nvPr/>
        </p:nvSpPr>
        <p:spPr>
          <a:xfrm rot="5400000">
            <a:off x="9983777" y="2884522"/>
            <a:ext cx="319902" cy="46577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Up-Down 12">
            <a:extLst>
              <a:ext uri="{FF2B5EF4-FFF2-40B4-BE49-F238E27FC236}">
                <a16:creationId xmlns:a16="http://schemas.microsoft.com/office/drawing/2014/main" id="{3B25D6FD-84D7-48E5-90C9-719D31234D98}"/>
              </a:ext>
            </a:extLst>
          </p:cNvPr>
          <p:cNvSpPr/>
          <p:nvPr/>
        </p:nvSpPr>
        <p:spPr>
          <a:xfrm>
            <a:off x="8965665" y="4033416"/>
            <a:ext cx="352374" cy="508629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65093B-8DEC-EB4A-8C95-DF4FDF4294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15283" y="2081667"/>
            <a:ext cx="600664" cy="21345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A90689F-14E1-9947-A893-8F27C55D4CFB}"/>
              </a:ext>
            </a:extLst>
          </p:cNvPr>
          <p:cNvSpPr/>
          <p:nvPr/>
        </p:nvSpPr>
        <p:spPr>
          <a:xfrm>
            <a:off x="9878183" y="2484067"/>
            <a:ext cx="437859" cy="34069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E755B9-B06B-4A48-ADFB-62CBE5F843DC}"/>
              </a:ext>
            </a:extLst>
          </p:cNvPr>
          <p:cNvSpPr txBox="1"/>
          <p:nvPr/>
        </p:nvSpPr>
        <p:spPr>
          <a:xfrm>
            <a:off x="9900087" y="2549383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ASD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9D8E0C-CE5D-564D-A3FD-C3D9868B640B}"/>
              </a:ext>
            </a:extLst>
          </p:cNvPr>
          <p:cNvSpPr/>
          <p:nvPr/>
        </p:nvSpPr>
        <p:spPr>
          <a:xfrm>
            <a:off x="9451079" y="3390751"/>
            <a:ext cx="1012372" cy="3158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Onboarding &amp; Design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70F001-0E05-A347-A77A-CD45F8B2D77A}"/>
              </a:ext>
            </a:extLst>
          </p:cNvPr>
          <p:cNvSpPr/>
          <p:nvPr/>
        </p:nvSpPr>
        <p:spPr>
          <a:xfrm>
            <a:off x="8011059" y="4867138"/>
            <a:ext cx="826514" cy="1760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 K8S(CISM)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A880C9A-6F0F-E14B-8CCA-7DADF92DA519}"/>
              </a:ext>
            </a:extLst>
          </p:cNvPr>
          <p:cNvCxnSpPr>
            <a:cxnSpLocks/>
            <a:endCxn id="28" idx="0"/>
          </p:cNvCxnSpPr>
          <p:nvPr/>
        </p:nvCxnSpPr>
        <p:spPr>
          <a:xfrm>
            <a:off x="8194021" y="5039342"/>
            <a:ext cx="0" cy="10877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4D1C6B7B-07B2-3740-A688-380E4925ACB2}"/>
              </a:ext>
            </a:extLst>
          </p:cNvPr>
          <p:cNvSpPr/>
          <p:nvPr/>
        </p:nvSpPr>
        <p:spPr>
          <a:xfrm>
            <a:off x="9471685" y="4403592"/>
            <a:ext cx="460906" cy="1600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CNF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E191C4-30AB-B04A-910A-9A6A40389BAE}"/>
              </a:ext>
            </a:extLst>
          </p:cNvPr>
          <p:cNvSpPr/>
          <p:nvPr/>
        </p:nvSpPr>
        <p:spPr>
          <a:xfrm>
            <a:off x="9477052" y="5237407"/>
            <a:ext cx="580014" cy="1936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NFVI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78849EC-8D0D-2849-B689-C4D6B0FE673B}"/>
              </a:ext>
            </a:extLst>
          </p:cNvPr>
          <p:cNvSpPr/>
          <p:nvPr/>
        </p:nvSpPr>
        <p:spPr>
          <a:xfrm>
            <a:off x="8004358" y="5148118"/>
            <a:ext cx="379326" cy="17605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CIS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FC5EB83-042F-2C42-95A4-C60DF3DAB54D}"/>
              </a:ext>
            </a:extLst>
          </p:cNvPr>
          <p:cNvSpPr/>
          <p:nvPr/>
        </p:nvSpPr>
        <p:spPr>
          <a:xfrm>
            <a:off x="9474481" y="4886927"/>
            <a:ext cx="580015" cy="1936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VIM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838F0C6-7FA7-EE4C-AA98-117FF06C523E}"/>
              </a:ext>
            </a:extLst>
          </p:cNvPr>
          <p:cNvCxnSpPr>
            <a:cxnSpLocks/>
          </p:cNvCxnSpPr>
          <p:nvPr/>
        </p:nvCxnSpPr>
        <p:spPr>
          <a:xfrm>
            <a:off x="8941071" y="5334238"/>
            <a:ext cx="535981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A90CB06-4E34-6D4E-B332-34FE2878A90B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9764489" y="5080590"/>
            <a:ext cx="2570" cy="15681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BF556637-C833-AF47-A839-A68E30563104}"/>
              </a:ext>
            </a:extLst>
          </p:cNvPr>
          <p:cNvSpPr/>
          <p:nvPr/>
        </p:nvSpPr>
        <p:spPr>
          <a:xfrm>
            <a:off x="10888537" y="3317465"/>
            <a:ext cx="914400" cy="185462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Artifact Repository</a:t>
            </a:r>
          </a:p>
          <a:p>
            <a:pPr algn="ctr"/>
            <a:r>
              <a:rPr lang="en-US" sz="1000" dirty="0">
                <a:solidFill>
                  <a:schemeClr val="bg1"/>
                </a:solidFill>
              </a:rPr>
              <a:t>(image, helm charts, etc.)</a:t>
            </a:r>
          </a:p>
        </p:txBody>
      </p:sp>
      <p:sp>
        <p:nvSpPr>
          <p:cNvPr id="39" name="Arrow: Right 11">
            <a:extLst>
              <a:ext uri="{FF2B5EF4-FFF2-40B4-BE49-F238E27FC236}">
                <a16:creationId xmlns:a16="http://schemas.microsoft.com/office/drawing/2014/main" id="{CC360CE3-67CE-8641-B0AB-A338728FC359}"/>
              </a:ext>
            </a:extLst>
          </p:cNvPr>
          <p:cNvSpPr/>
          <p:nvPr/>
        </p:nvSpPr>
        <p:spPr>
          <a:xfrm>
            <a:off x="10479740" y="3356399"/>
            <a:ext cx="456266" cy="39931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Right 11">
            <a:extLst>
              <a:ext uri="{FF2B5EF4-FFF2-40B4-BE49-F238E27FC236}">
                <a16:creationId xmlns:a16="http://schemas.microsoft.com/office/drawing/2014/main" id="{90CCB67C-57B4-1349-AB01-E66B2AAFC525}"/>
              </a:ext>
            </a:extLst>
          </p:cNvPr>
          <p:cNvSpPr/>
          <p:nvPr/>
        </p:nvSpPr>
        <p:spPr>
          <a:xfrm rot="10800000">
            <a:off x="10457627" y="4597246"/>
            <a:ext cx="456266" cy="39931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B2DDC1C-749C-2E43-AAB2-FC653FCD21C3}"/>
              </a:ext>
            </a:extLst>
          </p:cNvPr>
          <p:cNvSpPr/>
          <p:nvPr/>
        </p:nvSpPr>
        <p:spPr>
          <a:xfrm>
            <a:off x="9451079" y="3926841"/>
            <a:ext cx="1012372" cy="1936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controller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850BF92-7E94-0B41-B900-806F3F01DC2F}"/>
              </a:ext>
            </a:extLst>
          </p:cNvPr>
          <p:cNvCxnSpPr>
            <a:cxnSpLocks/>
            <a:stCxn id="11" idx="3"/>
            <a:endCxn id="19" idx="1"/>
          </p:cNvCxnSpPr>
          <p:nvPr/>
        </p:nvCxnSpPr>
        <p:spPr>
          <a:xfrm flipV="1">
            <a:off x="9105007" y="3548661"/>
            <a:ext cx="346072" cy="20110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96F2B0F-8218-2D42-BB27-E5A362BD9411}"/>
              </a:ext>
            </a:extLst>
          </p:cNvPr>
          <p:cNvCxnSpPr>
            <a:cxnSpLocks/>
            <a:stCxn id="11" idx="3"/>
            <a:endCxn id="41" idx="1"/>
          </p:cNvCxnSpPr>
          <p:nvPr/>
        </p:nvCxnSpPr>
        <p:spPr>
          <a:xfrm>
            <a:off x="9105007" y="3749764"/>
            <a:ext cx="346072" cy="27390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1B2E0EF-E0DF-F246-AF57-7CE048BBA60F}"/>
              </a:ext>
            </a:extLst>
          </p:cNvPr>
          <p:cNvCxnSpPr>
            <a:stCxn id="19" idx="2"/>
            <a:endCxn id="41" idx="0"/>
          </p:cNvCxnSpPr>
          <p:nvPr/>
        </p:nvCxnSpPr>
        <p:spPr>
          <a:xfrm>
            <a:off x="9957265" y="3706570"/>
            <a:ext cx="0" cy="2202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F467448-981B-7A4D-9FBF-6EA88E1C3753}"/>
              </a:ext>
            </a:extLst>
          </p:cNvPr>
          <p:cNvSpPr txBox="1"/>
          <p:nvPr/>
        </p:nvSpPr>
        <p:spPr>
          <a:xfrm>
            <a:off x="8539765" y="2346610"/>
            <a:ext cx="12041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SOL001,</a:t>
            </a:r>
          </a:p>
          <a:p>
            <a:pPr algn="ctr"/>
            <a:r>
              <a:rPr lang="en-US" sz="1000" dirty="0"/>
              <a:t>SOL004, SOL007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03811716-A602-914C-8429-921D8DBABED2}"/>
              </a:ext>
            </a:extLst>
          </p:cNvPr>
          <p:cNvSpPr/>
          <p:nvPr/>
        </p:nvSpPr>
        <p:spPr>
          <a:xfrm>
            <a:off x="7964344" y="4810724"/>
            <a:ext cx="976727" cy="62034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E243972-B3F5-C741-BD36-D84745BA4066}"/>
              </a:ext>
            </a:extLst>
          </p:cNvPr>
          <p:cNvSpPr/>
          <p:nvPr/>
        </p:nvSpPr>
        <p:spPr>
          <a:xfrm>
            <a:off x="8094261" y="3986777"/>
            <a:ext cx="820654" cy="1760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Helm client</a:t>
            </a:r>
          </a:p>
        </p:txBody>
      </p:sp>
      <p:cxnSp>
        <p:nvCxnSpPr>
          <p:cNvPr id="1030" name="Straight Connector 1029">
            <a:extLst>
              <a:ext uri="{FF2B5EF4-FFF2-40B4-BE49-F238E27FC236}">
                <a16:creationId xmlns:a16="http://schemas.microsoft.com/office/drawing/2014/main" id="{37627410-F602-264C-80FF-F2BE909772D7}"/>
              </a:ext>
            </a:extLst>
          </p:cNvPr>
          <p:cNvCxnSpPr>
            <a:stCxn id="11" idx="2"/>
            <a:endCxn id="66" idx="0"/>
          </p:cNvCxnSpPr>
          <p:nvPr/>
        </p:nvCxnSpPr>
        <p:spPr>
          <a:xfrm flipH="1">
            <a:off x="8504588" y="3837792"/>
            <a:ext cx="94233" cy="14898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CB71D6D4-57F6-E548-BF54-E5004941DFAF}"/>
              </a:ext>
            </a:extLst>
          </p:cNvPr>
          <p:cNvSpPr/>
          <p:nvPr/>
        </p:nvSpPr>
        <p:spPr>
          <a:xfrm>
            <a:off x="9972437" y="4403588"/>
            <a:ext cx="460906" cy="1600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VNF</a:t>
            </a:r>
          </a:p>
        </p:txBody>
      </p:sp>
      <p:cxnSp>
        <p:nvCxnSpPr>
          <p:cNvPr id="1034" name="Straight Connector 1033">
            <a:extLst>
              <a:ext uri="{FF2B5EF4-FFF2-40B4-BE49-F238E27FC236}">
                <a16:creationId xmlns:a16="http://schemas.microsoft.com/office/drawing/2014/main" id="{8D21068F-4BF2-B145-A358-A1699722DBFE}"/>
              </a:ext>
            </a:extLst>
          </p:cNvPr>
          <p:cNvCxnSpPr>
            <a:cxnSpLocks/>
          </p:cNvCxnSpPr>
          <p:nvPr/>
        </p:nvCxnSpPr>
        <p:spPr>
          <a:xfrm>
            <a:off x="9471685" y="4662562"/>
            <a:ext cx="961658" cy="0"/>
          </a:xfrm>
          <a:prstGeom prst="line">
            <a:avLst/>
          </a:prstGeom>
          <a:ln w="158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994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5499012"/>
          </a:xfrm>
        </p:spPr>
        <p:txBody>
          <a:bodyPr>
            <a:noAutofit/>
          </a:bodyPr>
          <a:lstStyle/>
          <a:p>
            <a:r>
              <a:rPr lang="en-US" sz="1200" dirty="0"/>
              <a:t>Flexibility for deploying just the necessary modules on K8S infrastructure</a:t>
            </a:r>
          </a:p>
          <a:p>
            <a:pPr lvl="1" indent="-222250"/>
            <a:r>
              <a:rPr lang="en-US" sz="1200" dirty="0"/>
              <a:t>ONAP OOM simplifying deployment of ONAP Modules Helm charts (pick &amp; choose)</a:t>
            </a:r>
          </a:p>
          <a:p>
            <a:r>
              <a:rPr lang="en-US" sz="1200" dirty="0"/>
              <a:t>Leveraging functionality of the CNCF ecosystem</a:t>
            </a:r>
          </a:p>
          <a:p>
            <a:pPr lvl="1"/>
            <a:r>
              <a:rPr lang="en-US" sz="1200" dirty="0"/>
              <a:t>Enable uniform and platform-level Service-Mesh Pattern Security by = </a:t>
            </a:r>
            <a:r>
              <a:rPr lang="en-US" sz="1200" dirty="0">
                <a:highlight>
                  <a:srgbClr val="FFFF00"/>
                </a:highlight>
              </a:rPr>
              <a:t>Service Proxy, Discovery and Mesh</a:t>
            </a:r>
          </a:p>
          <a:p>
            <a:pPr lvl="2"/>
            <a:r>
              <a:rPr lang="en-US" sz="1200" dirty="0"/>
              <a:t>Leveraging open-source and CNCF projects, such as Istio, Envoy, Kubernetes Ingress and Egress, </a:t>
            </a:r>
            <a:r>
              <a:rPr lang="en-US" sz="1200" dirty="0" err="1"/>
              <a:t>Keycloak</a:t>
            </a:r>
            <a:endParaRPr lang="en-US" sz="1200" dirty="0"/>
          </a:p>
          <a:p>
            <a:pPr lvl="2"/>
            <a:r>
              <a:rPr lang="en-US" sz="1200" dirty="0"/>
              <a:t>Allowing security extensibilities with </a:t>
            </a:r>
            <a:r>
              <a:rPr lang="en-US" sz="1200" dirty="0" err="1"/>
              <a:t>AuthN</a:t>
            </a:r>
            <a:r>
              <a:rPr lang="en-US" sz="1200" dirty="0"/>
              <a:t>/</a:t>
            </a:r>
            <a:r>
              <a:rPr lang="en-US" sz="1200" dirty="0" err="1"/>
              <a:t>AuthZ</a:t>
            </a:r>
            <a:r>
              <a:rPr lang="en-US" sz="1200" dirty="0"/>
              <a:t> configurations/policies</a:t>
            </a:r>
          </a:p>
          <a:p>
            <a:pPr lvl="2"/>
            <a:r>
              <a:rPr lang="en-US" sz="1200" dirty="0"/>
              <a:t>Supporting integration/deployment flexibilities with external IdAM and IdP</a:t>
            </a:r>
          </a:p>
          <a:p>
            <a:pPr lvl="1"/>
            <a:r>
              <a:rPr lang="en-US" sz="1200" dirty="0"/>
              <a:t>Support open-source and standard-based Logging architecture by: </a:t>
            </a:r>
            <a:r>
              <a:rPr lang="en-US" sz="1200" dirty="0">
                <a:highlight>
                  <a:srgbClr val="FFFF00"/>
                </a:highlight>
              </a:rPr>
              <a:t>== Observability &amp; Analysis</a:t>
            </a:r>
          </a:p>
          <a:p>
            <a:pPr lvl="2"/>
            <a:r>
              <a:rPr lang="en-US" sz="1200" dirty="0"/>
              <a:t>Decoupling log generation from collection/aggregation/analysis processes</a:t>
            </a:r>
          </a:p>
          <a:p>
            <a:pPr lvl="2"/>
            <a:r>
              <a:rPr lang="en-US" sz="1200" dirty="0"/>
              <a:t>Enabling pick-and-choose solutions for monitoring, aggregating, storing and visualization</a:t>
            </a:r>
          </a:p>
          <a:p>
            <a:pPr lvl="2"/>
            <a:r>
              <a:rPr lang="en-US" sz="1200" dirty="0"/>
              <a:t>Providing logging reference implementation with </a:t>
            </a:r>
            <a:r>
              <a:rPr lang="en-US" sz="1200" dirty="0" err="1"/>
              <a:t>Fluentbit</a:t>
            </a:r>
            <a:r>
              <a:rPr lang="en-US" sz="1200" dirty="0"/>
              <a:t>, </a:t>
            </a:r>
            <a:r>
              <a:rPr lang="en-US" sz="1200" dirty="0" err="1"/>
              <a:t>Fluentd</a:t>
            </a:r>
            <a:r>
              <a:rPr lang="en-US" sz="1200" dirty="0"/>
              <a:t>, Elastic Search, Kibana</a:t>
            </a:r>
          </a:p>
          <a:p>
            <a:r>
              <a:rPr lang="en-US" sz="1200" dirty="0"/>
              <a:t>Enterprise E2E use cases</a:t>
            </a:r>
          </a:p>
          <a:p>
            <a:pPr lvl="1"/>
            <a:r>
              <a:rPr lang="en-US" sz="1200" dirty="0"/>
              <a:t>K8S is widely used in enterprise environment</a:t>
            </a:r>
          </a:p>
          <a:p>
            <a:pPr lvl="1"/>
            <a:r>
              <a:rPr lang="en-US" sz="1200" dirty="0"/>
              <a:t>Application orchestration, not just network function orchestration.</a:t>
            </a:r>
          </a:p>
          <a:p>
            <a:r>
              <a:rPr lang="en-US" sz="1200" dirty="0"/>
              <a:t>Cross-community</a:t>
            </a:r>
          </a:p>
          <a:p>
            <a:pPr lvl="1"/>
            <a:r>
              <a:rPr lang="en-US" sz="1200" dirty="0"/>
              <a:t>LFN</a:t>
            </a:r>
          </a:p>
          <a:p>
            <a:pPr lvl="2"/>
            <a:r>
              <a:rPr lang="en-US" sz="1200" dirty="0"/>
              <a:t>Anuket CI2</a:t>
            </a:r>
          </a:p>
          <a:p>
            <a:pPr lvl="2"/>
            <a:r>
              <a:rPr lang="en-US" sz="1200" dirty="0"/>
              <a:t>XGVela</a:t>
            </a:r>
          </a:p>
          <a:p>
            <a:pPr lvl="2"/>
            <a:r>
              <a:rPr lang="en-US" sz="1200" dirty="0"/>
              <a:t>EMCO</a:t>
            </a:r>
          </a:p>
          <a:p>
            <a:pPr lvl="1"/>
            <a:r>
              <a:rPr lang="en-US" sz="1200" dirty="0"/>
              <a:t>LF Edge</a:t>
            </a:r>
          </a:p>
          <a:p>
            <a:pPr lvl="2"/>
            <a:r>
              <a:rPr lang="en-US" sz="1200" dirty="0"/>
              <a:t>Akraino – future plans</a:t>
            </a:r>
          </a:p>
          <a:p>
            <a:pPr lvl="1"/>
            <a:r>
              <a:rPr lang="en-US" sz="1200" dirty="0"/>
              <a:t>O-RAN (SC)</a:t>
            </a:r>
          </a:p>
          <a:p>
            <a:pPr lvl="1"/>
            <a:r>
              <a:rPr lang="en-US" sz="1200" dirty="0"/>
              <a:t>SDOs – </a:t>
            </a:r>
            <a:r>
              <a:rPr lang="en-US" sz="1200" dirty="0" err="1"/>
              <a:t>TMForum</a:t>
            </a:r>
            <a:r>
              <a:rPr lang="en-US" sz="1200" dirty="0"/>
              <a:t>, ETSI, 3GPP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A727C-FFF2-CA4F-BA91-022337F0E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5541" y="3114866"/>
            <a:ext cx="876821" cy="2950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3C033-AF2F-4843-849A-A83FA9236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5363" y="3114866"/>
            <a:ext cx="771973" cy="3016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71E71D-8D1C-A743-9B16-32B863517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5541" y="3483060"/>
            <a:ext cx="876821" cy="317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F28103-8B6F-0B41-A820-EF5CC4DAD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5363" y="3491471"/>
            <a:ext cx="771973" cy="315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E58B11-E259-544A-8EA3-F45951370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08067" y="2078357"/>
            <a:ext cx="676405" cy="316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0AED03-C1F3-5A46-BA91-510553266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0696" y="2489526"/>
            <a:ext cx="526093" cy="385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C27299-9497-FF43-B2BB-EB4AD3B115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4908" y="2020070"/>
            <a:ext cx="392881" cy="4277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59EAAA-E614-EB47-BB97-7F7336674D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0481" y="2586718"/>
            <a:ext cx="1081736" cy="2503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356705-1F48-AB47-98D2-6D0FFF77BFC4}"/>
              </a:ext>
            </a:extLst>
          </p:cNvPr>
          <p:cNvSpPr txBox="1"/>
          <p:nvPr/>
        </p:nvSpPr>
        <p:spPr>
          <a:xfrm rot="19300000">
            <a:off x="1712308" y="3464555"/>
            <a:ext cx="472906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See the next Page</a:t>
            </a:r>
          </a:p>
        </p:txBody>
      </p:sp>
    </p:spTree>
    <p:extLst>
      <p:ext uri="{BB962C8B-B14F-4D97-AF65-F5344CB8AC3E}">
        <p14:creationId xmlns:p14="http://schemas.microsoft.com/office/powerpoint/2010/main" val="504102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01776C8D-3A36-1247-B7A8-A32F093C941A}"/>
              </a:ext>
            </a:extLst>
          </p:cNvPr>
          <p:cNvSpPr/>
          <p:nvPr/>
        </p:nvSpPr>
        <p:spPr>
          <a:xfrm>
            <a:off x="10886" y="3095"/>
            <a:ext cx="5206786" cy="721436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F921894-FF60-CC47-979F-B8ADD5DB01BB}"/>
              </a:ext>
            </a:extLst>
          </p:cNvPr>
          <p:cNvSpPr/>
          <p:nvPr/>
        </p:nvSpPr>
        <p:spPr>
          <a:xfrm>
            <a:off x="6976636" y="0"/>
            <a:ext cx="5229210" cy="721436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BC54A0-54EB-42A8-8168-DB3C1B563E91}"/>
              </a:ext>
            </a:extLst>
          </p:cNvPr>
          <p:cNvCxnSpPr/>
          <p:nvPr/>
        </p:nvCxnSpPr>
        <p:spPr>
          <a:xfrm flipH="1" flipV="1">
            <a:off x="4775200" y="356366"/>
            <a:ext cx="1130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B2DA600-3EBC-4C06-99E8-08D41469E5DD}"/>
              </a:ext>
            </a:extLst>
          </p:cNvPr>
          <p:cNvSpPr txBox="1"/>
          <p:nvPr/>
        </p:nvSpPr>
        <p:spPr>
          <a:xfrm>
            <a:off x="2898043" y="175492"/>
            <a:ext cx="1727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Containerization</a:t>
            </a:r>
          </a:p>
          <a:p>
            <a:r>
              <a:rPr lang="en-US" dirty="0"/>
              <a:t>&lt;</a:t>
            </a:r>
            <a:r>
              <a:rPr lang="en-US" dirty="0" err="1"/>
              <a:t>xxxx</a:t>
            </a:r>
            <a:r>
              <a:rPr lang="en-US" dirty="0"/>
              <a:t>&gt;</a:t>
            </a:r>
          </a:p>
          <a:p>
            <a:r>
              <a:rPr lang="en-US" dirty="0"/>
              <a:t>OOM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549DFF-E1BD-304B-8268-9AE92FC68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299" y="3632050"/>
            <a:ext cx="1295400" cy="2835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8FB6F6-DFF6-6E4E-A1FE-8112F64219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9210" y="-1"/>
            <a:ext cx="1733580" cy="721436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378E30C-52D4-CF43-9D34-E4D99A134CB4}"/>
              </a:ext>
            </a:extLst>
          </p:cNvPr>
          <p:cNvGrpSpPr/>
          <p:nvPr/>
        </p:nvGrpSpPr>
        <p:grpSpPr>
          <a:xfrm>
            <a:off x="566053" y="1806880"/>
            <a:ext cx="4267200" cy="2753071"/>
            <a:chOff x="566053" y="1806880"/>
            <a:chExt cx="4267200" cy="275307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0933E95-13A6-6341-9FC4-91DAC214F994}"/>
                </a:ext>
              </a:extLst>
            </p:cNvPr>
            <p:cNvSpPr/>
            <p:nvPr/>
          </p:nvSpPr>
          <p:spPr>
            <a:xfrm>
              <a:off x="566053" y="1839685"/>
              <a:ext cx="4267200" cy="2590800"/>
            </a:xfrm>
            <a:prstGeom prst="rect">
              <a:avLst/>
            </a:prstGeom>
            <a:solidFill>
              <a:schemeClr val="accent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8A2BA22-B98F-4441-8DCA-DBB8C0E7CD7C}"/>
                </a:ext>
              </a:extLst>
            </p:cNvPr>
            <p:cNvGrpSpPr/>
            <p:nvPr/>
          </p:nvGrpSpPr>
          <p:grpSpPr>
            <a:xfrm>
              <a:off x="758139" y="3271232"/>
              <a:ext cx="3864657" cy="1288719"/>
              <a:chOff x="1121000" y="3384709"/>
              <a:chExt cx="3864657" cy="1288719"/>
            </a:xfrm>
          </p:grpSpPr>
          <p:sp>
            <p:nvSpPr>
              <p:cNvPr id="3" name="Line Callout 2 2">
                <a:extLst>
                  <a:ext uri="{FF2B5EF4-FFF2-40B4-BE49-F238E27FC236}">
                    <a16:creationId xmlns:a16="http://schemas.microsoft.com/office/drawing/2014/main" id="{673C21E3-7468-524B-B131-0F084370C3D6}"/>
                  </a:ext>
                </a:extLst>
              </p:cNvPr>
              <p:cNvSpPr/>
              <p:nvPr/>
            </p:nvSpPr>
            <p:spPr>
              <a:xfrm>
                <a:off x="1121000" y="3384709"/>
                <a:ext cx="3852462" cy="1061765"/>
              </a:xfrm>
              <a:prstGeom prst="borderCallout2">
                <a:avLst>
                  <a:gd name="adj1" fmla="val 30507"/>
                  <a:gd name="adj2" fmla="val 100168"/>
                  <a:gd name="adj3" fmla="val 29754"/>
                  <a:gd name="adj4" fmla="val 107801"/>
                  <a:gd name="adj5" fmla="val 4473"/>
                  <a:gd name="adj6" fmla="val 116172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EE47972-A152-8B4B-898D-4521B92E3538}"/>
                  </a:ext>
                </a:extLst>
              </p:cNvPr>
              <p:cNvSpPr txBox="1"/>
              <p:nvPr/>
            </p:nvSpPr>
            <p:spPr>
              <a:xfrm>
                <a:off x="1133196" y="3473099"/>
                <a:ext cx="385246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38125" lvl="1" indent="-228600"/>
                <a:r>
                  <a:rPr lang="en-US" sz="900" dirty="0"/>
                  <a:t>Enable uniform and platform-level Service-Mesh Pattern Security by </a:t>
                </a:r>
              </a:p>
              <a:p>
                <a:pPr marL="238125" lvl="1" indent="-228600">
                  <a:buFont typeface="Arial" panose="020B0604020202020204" pitchFamily="34" charset="0"/>
                  <a:buChar char="•"/>
                </a:pPr>
                <a:r>
                  <a:rPr lang="en-US" sz="900" dirty="0"/>
                  <a:t>Leveraging open-source and CNCF projects, such as Istio, Envoy, Kubernetes Ingress and Egress, </a:t>
                </a:r>
                <a:r>
                  <a:rPr lang="en-US" sz="900" dirty="0" err="1"/>
                  <a:t>Keycloak</a:t>
                </a:r>
                <a:endParaRPr lang="en-US" sz="900" dirty="0"/>
              </a:p>
              <a:p>
                <a:pPr marL="238125" lvl="2" indent="-228600">
                  <a:buFont typeface="Arial" panose="020B0604020202020204" pitchFamily="34" charset="0"/>
                  <a:buChar char="•"/>
                </a:pPr>
                <a:r>
                  <a:rPr lang="en-US" sz="900" dirty="0"/>
                  <a:t>Allowing security extensibilities with configurations/policies</a:t>
                </a:r>
              </a:p>
              <a:p>
                <a:pPr marL="238125" lvl="2" indent="-228600">
                  <a:buFont typeface="Arial" panose="020B0604020202020204" pitchFamily="34" charset="0"/>
                  <a:buChar char="•"/>
                </a:pPr>
                <a:r>
                  <a:rPr lang="en-US" sz="900" dirty="0"/>
                  <a:t>Supporting integration/deployment flexibilities with external IdAM and IdP</a:t>
                </a:r>
              </a:p>
              <a:p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B29F94F-59B9-5140-BB32-85429C7A0400}"/>
                </a:ext>
              </a:extLst>
            </p:cNvPr>
            <p:cNvGrpSpPr/>
            <p:nvPr/>
          </p:nvGrpSpPr>
          <p:grpSpPr>
            <a:xfrm>
              <a:off x="691514" y="1995489"/>
              <a:ext cx="4069680" cy="1275743"/>
              <a:chOff x="1741714" y="5103286"/>
              <a:chExt cx="4069680" cy="1275743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CC85C65-D830-F64A-BA85-779B961EF870}"/>
                  </a:ext>
                </a:extLst>
              </p:cNvPr>
              <p:cNvSpPr/>
              <p:nvPr/>
            </p:nvSpPr>
            <p:spPr>
              <a:xfrm>
                <a:off x="2013856" y="5103286"/>
                <a:ext cx="3472544" cy="1275743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B0487F1-BB53-1F42-8C7C-C44AF90A4B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542272" y="6061473"/>
                <a:ext cx="463671" cy="216902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18075241-0C48-FB41-8E1C-2321DE3DB4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133724" y="5150685"/>
                <a:ext cx="424418" cy="311239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428F50BE-A5DE-8847-B4D3-99183A0457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37842" y="5544438"/>
                <a:ext cx="392881" cy="427733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131B30E-088E-C145-8B09-889C27C5EF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419824" y="5210177"/>
                <a:ext cx="694973" cy="160820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D1D74AD-B2C6-0344-98D7-DC8475BC3197}"/>
                  </a:ext>
                </a:extLst>
              </p:cNvPr>
              <p:cNvSpPr/>
              <p:nvPr/>
            </p:nvSpPr>
            <p:spPr>
              <a:xfrm>
                <a:off x="2146165" y="5664774"/>
                <a:ext cx="618807" cy="1932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Ingress</a:t>
                </a:r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950EB882-058C-6344-AE58-164C9193175A}"/>
                  </a:ext>
                </a:extLst>
              </p:cNvPr>
              <p:cNvCxnSpPr>
                <a:cxnSpLocks/>
                <a:stCxn id="18" idx="3"/>
                <a:endCxn id="15" idx="1"/>
              </p:cNvCxnSpPr>
              <p:nvPr/>
            </p:nvCxnSpPr>
            <p:spPr>
              <a:xfrm flipV="1">
                <a:off x="2764972" y="5758305"/>
                <a:ext cx="172870" cy="308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6D0A520-9B4B-954E-B022-C7E68BED8610}"/>
                  </a:ext>
                </a:extLst>
              </p:cNvPr>
              <p:cNvSpPr/>
              <p:nvPr/>
            </p:nvSpPr>
            <p:spPr>
              <a:xfrm>
                <a:off x="4755238" y="5664774"/>
                <a:ext cx="653144" cy="19322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chemeClr val="bg1"/>
                    </a:solidFill>
                  </a:rPr>
                  <a:t>egress</a:t>
                </a:r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DD86B15-3946-144D-B7C1-17BD05FD24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11500" y="5544434"/>
                <a:ext cx="392881" cy="427733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</p:pic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5E97E4B-ED5D-E24E-A857-04885AB6001A}"/>
                  </a:ext>
                </a:extLst>
              </p:cNvPr>
              <p:cNvCxnSpPr>
                <a:stCxn id="15" idx="3"/>
                <a:endCxn id="21" idx="1"/>
              </p:cNvCxnSpPr>
              <p:nvPr/>
            </p:nvCxnSpPr>
            <p:spPr>
              <a:xfrm flipV="1">
                <a:off x="3330723" y="5758301"/>
                <a:ext cx="880777" cy="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5A0B31F6-016F-064C-81CB-9A13092A0481}"/>
                  </a:ext>
                </a:extLst>
              </p:cNvPr>
              <p:cNvCxnSpPr>
                <a:cxnSpLocks/>
                <a:stCxn id="21" idx="3"/>
                <a:endCxn id="20" idx="1"/>
              </p:cNvCxnSpPr>
              <p:nvPr/>
            </p:nvCxnSpPr>
            <p:spPr>
              <a:xfrm>
                <a:off x="4604381" y="5758301"/>
                <a:ext cx="150857" cy="308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37707257-9C57-C54C-9B9E-DFC4AD5449E1}"/>
                  </a:ext>
                </a:extLst>
              </p:cNvPr>
              <p:cNvCxnSpPr>
                <a:endCxn id="18" idx="1"/>
              </p:cNvCxnSpPr>
              <p:nvPr/>
            </p:nvCxnSpPr>
            <p:spPr>
              <a:xfrm>
                <a:off x="1741714" y="5758301"/>
                <a:ext cx="404451" cy="3085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A08BE32-CA49-8E47-8A89-7717E65F0EE0}"/>
                  </a:ext>
                </a:extLst>
              </p:cNvPr>
              <p:cNvCxnSpPr/>
              <p:nvPr/>
            </p:nvCxnSpPr>
            <p:spPr>
              <a:xfrm>
                <a:off x="5406943" y="5741157"/>
                <a:ext cx="404451" cy="3085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Elbow Connector 25">
                <a:extLst>
                  <a:ext uri="{FF2B5EF4-FFF2-40B4-BE49-F238E27FC236}">
                    <a16:creationId xmlns:a16="http://schemas.microsoft.com/office/drawing/2014/main" id="{E3F02492-871B-6B4B-AFFD-1EBC19E296C7}"/>
                  </a:ext>
                </a:extLst>
              </p:cNvPr>
              <p:cNvCxnSpPr>
                <a:stCxn id="15" idx="2"/>
                <a:endCxn id="13" idx="1"/>
              </p:cNvCxnSpPr>
              <p:nvPr/>
            </p:nvCxnSpPr>
            <p:spPr>
              <a:xfrm rot="16200000" flipH="1">
                <a:off x="3239401" y="5867052"/>
                <a:ext cx="197753" cy="407989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Elbow Connector 26">
                <a:extLst>
                  <a:ext uri="{FF2B5EF4-FFF2-40B4-BE49-F238E27FC236}">
                    <a16:creationId xmlns:a16="http://schemas.microsoft.com/office/drawing/2014/main" id="{D085D2EA-EED9-9E4B-B3F3-07BA20C3A832}"/>
                  </a:ext>
                </a:extLst>
              </p:cNvPr>
              <p:cNvCxnSpPr>
                <a:stCxn id="13" idx="3"/>
                <a:endCxn id="21" idx="2"/>
              </p:cNvCxnSpPr>
              <p:nvPr/>
            </p:nvCxnSpPr>
            <p:spPr>
              <a:xfrm flipV="1">
                <a:off x="4005943" y="5972167"/>
                <a:ext cx="401998" cy="197757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FDBC1E0-A760-2945-8E89-18FF45580A99}"/>
                  </a:ext>
                </a:extLst>
              </p:cNvPr>
              <p:cNvSpPr/>
              <p:nvPr/>
            </p:nvSpPr>
            <p:spPr>
              <a:xfrm>
                <a:off x="4172233" y="5357471"/>
                <a:ext cx="430878" cy="14223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bg1"/>
                    </a:solidFill>
                  </a:rPr>
                  <a:t>service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F31A190-AD6F-1342-957F-BAECEA266A39}"/>
                  </a:ext>
                </a:extLst>
              </p:cNvPr>
              <p:cNvSpPr/>
              <p:nvPr/>
            </p:nvSpPr>
            <p:spPr>
              <a:xfrm>
                <a:off x="2907399" y="5345439"/>
                <a:ext cx="430878" cy="14223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600" dirty="0">
                    <a:solidFill>
                      <a:schemeClr val="bg1"/>
                    </a:solidFill>
                  </a:rPr>
                  <a:t>service</a:t>
                </a:r>
              </a:p>
            </p:txBody>
          </p:sp>
          <p:cxnSp>
            <p:nvCxnSpPr>
              <p:cNvPr id="30" name="Elbow Connector 29">
                <a:extLst>
                  <a:ext uri="{FF2B5EF4-FFF2-40B4-BE49-F238E27FC236}">
                    <a16:creationId xmlns:a16="http://schemas.microsoft.com/office/drawing/2014/main" id="{73170FBD-1443-FE40-B178-BC057A3B84DC}"/>
                  </a:ext>
                </a:extLst>
              </p:cNvPr>
              <p:cNvCxnSpPr>
                <a:cxnSpLocks/>
                <a:endCxn id="16" idx="2"/>
              </p:cNvCxnSpPr>
              <p:nvPr/>
            </p:nvCxnSpPr>
            <p:spPr>
              <a:xfrm flipV="1">
                <a:off x="3338277" y="5370997"/>
                <a:ext cx="429034" cy="249640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Elbow Connector 30">
                <a:extLst>
                  <a:ext uri="{FF2B5EF4-FFF2-40B4-BE49-F238E27FC236}">
                    <a16:creationId xmlns:a16="http://schemas.microsoft.com/office/drawing/2014/main" id="{AB4D2259-7E52-8547-8AFA-8C6B8888A9D2}"/>
                  </a:ext>
                </a:extLst>
              </p:cNvPr>
              <p:cNvCxnSpPr>
                <a:cxnSpLocks/>
                <a:endCxn id="16" idx="2"/>
              </p:cNvCxnSpPr>
              <p:nvPr/>
            </p:nvCxnSpPr>
            <p:spPr>
              <a:xfrm rot="10800000">
                <a:off x="3767312" y="5370998"/>
                <a:ext cx="451743" cy="249637"/>
              </a:xfrm>
              <a:prstGeom prst="bentConnector2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044EFB9-2FAD-4F4E-9610-CD5A92F5F077}"/>
                </a:ext>
              </a:extLst>
            </p:cNvPr>
            <p:cNvSpPr txBox="1"/>
            <p:nvPr/>
          </p:nvSpPr>
          <p:spPr>
            <a:xfrm>
              <a:off x="1780084" y="1806880"/>
              <a:ext cx="16161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Service-Mesh Proxy &amp; Security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3FB2871-0789-2A41-96A4-A77328A5F978}"/>
              </a:ext>
            </a:extLst>
          </p:cNvPr>
          <p:cNvGrpSpPr/>
          <p:nvPr/>
        </p:nvGrpSpPr>
        <p:grpSpPr>
          <a:xfrm>
            <a:off x="7380500" y="1507807"/>
            <a:ext cx="4180114" cy="1662771"/>
            <a:chOff x="7380500" y="1507807"/>
            <a:chExt cx="4180114" cy="166277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8667A13-CF02-724E-838D-4DACE71904AD}"/>
                </a:ext>
              </a:extLst>
            </p:cNvPr>
            <p:cNvSpPr/>
            <p:nvPr/>
          </p:nvSpPr>
          <p:spPr>
            <a:xfrm>
              <a:off x="7380500" y="1545771"/>
              <a:ext cx="4180114" cy="1624807"/>
            </a:xfrm>
            <a:prstGeom prst="rect">
              <a:avLst/>
            </a:prstGeom>
            <a:solidFill>
              <a:schemeClr val="accent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ine Callout 2 33">
              <a:extLst>
                <a:ext uri="{FF2B5EF4-FFF2-40B4-BE49-F238E27FC236}">
                  <a16:creationId xmlns:a16="http://schemas.microsoft.com/office/drawing/2014/main" id="{12A1ADB9-744E-844C-9D89-E6C8F5B63907}"/>
                </a:ext>
              </a:extLst>
            </p:cNvPr>
            <p:cNvSpPr/>
            <p:nvPr/>
          </p:nvSpPr>
          <p:spPr>
            <a:xfrm>
              <a:off x="7500244" y="2037713"/>
              <a:ext cx="3962400" cy="1017113"/>
            </a:xfrm>
            <a:prstGeom prst="borderCallout2">
              <a:avLst>
                <a:gd name="adj1" fmla="val 28961"/>
                <a:gd name="adj2" fmla="val 19"/>
                <a:gd name="adj3" fmla="val 7061"/>
                <a:gd name="adj4" fmla="val -8425"/>
                <a:gd name="adj5" fmla="val 6695"/>
                <a:gd name="adj6" fmla="val -13934"/>
              </a:avLst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38125" lvl="1" indent="-228600"/>
              <a:r>
                <a:rPr lang="en-US" sz="900" dirty="0">
                  <a:solidFill>
                    <a:schemeClr val="tx1"/>
                  </a:solidFill>
                </a:rPr>
                <a:t>Support open-source and standard-based Logging architecture by: </a:t>
              </a:r>
            </a:p>
            <a:p>
              <a:pPr marL="238125" lvl="1" indent="-228600"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Decoupling log generation from collection/aggregation/analysis processes</a:t>
              </a:r>
            </a:p>
            <a:p>
              <a:pPr marL="238125" lvl="2" indent="-228600"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Enabling pick-and-choose solutions for monitoring, aggregating, storing and visualization</a:t>
              </a:r>
            </a:p>
            <a:p>
              <a:pPr marL="238125" lvl="2" indent="-228600">
                <a:buFont typeface="Arial" panose="020B0604020202020204" pitchFamily="34" charset="0"/>
                <a:buChar char="•"/>
              </a:pPr>
              <a:r>
                <a:rPr lang="en-US" sz="900" dirty="0">
                  <a:solidFill>
                    <a:schemeClr val="tx1"/>
                  </a:solidFill>
                </a:rPr>
                <a:t>Providing logging reference implementation with </a:t>
              </a:r>
              <a:r>
                <a:rPr lang="en-US" sz="900" dirty="0" err="1">
                  <a:solidFill>
                    <a:schemeClr val="tx1"/>
                  </a:solidFill>
                </a:rPr>
                <a:t>Fluentbit</a:t>
              </a:r>
              <a:r>
                <a:rPr lang="en-US" sz="900" dirty="0">
                  <a:solidFill>
                    <a:schemeClr val="tx1"/>
                  </a:solidFill>
                </a:rPr>
                <a:t>, </a:t>
              </a:r>
              <a:r>
                <a:rPr lang="en-US" sz="900" dirty="0" err="1">
                  <a:solidFill>
                    <a:schemeClr val="tx1"/>
                  </a:solidFill>
                </a:rPr>
                <a:t>Fluentd</a:t>
              </a:r>
              <a:r>
                <a:rPr lang="en-US" sz="900" dirty="0">
                  <a:solidFill>
                    <a:schemeClr val="tx1"/>
                  </a:solidFill>
                </a:rPr>
                <a:t>, Elastic Search, Kibana</a:t>
              </a:r>
            </a:p>
            <a:p>
              <a:pPr algn="ctr"/>
              <a:endParaRPr lang="en-US" sz="900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00B13C6-349A-0F40-BD99-C6C5A873D86E}"/>
                </a:ext>
              </a:extLst>
            </p:cNvPr>
            <p:cNvGrpSpPr/>
            <p:nvPr/>
          </p:nvGrpSpPr>
          <p:grpSpPr>
            <a:xfrm>
              <a:off x="7500242" y="1763486"/>
              <a:ext cx="3962401" cy="224125"/>
              <a:chOff x="1376442" y="5500301"/>
              <a:chExt cx="4163366" cy="244114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DBF6ED5F-034E-524E-AF16-4514B0C7B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328228" y="5511053"/>
                <a:ext cx="598880" cy="201548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DAD28632-E57F-7E4A-B0D7-02C3CF9930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21630" y="5514202"/>
                <a:ext cx="527269" cy="20600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0268EBD7-5B77-EE41-8938-E7D45D0096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950975" y="5505895"/>
                <a:ext cx="658768" cy="238520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4DBF1390-685B-EA4C-8951-BE68A487AD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959813" y="5504193"/>
                <a:ext cx="579995" cy="237041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50CACD3-87F3-6E40-98AB-8FBB60810C48}"/>
                  </a:ext>
                </a:extLst>
              </p:cNvPr>
              <p:cNvSpPr/>
              <p:nvPr/>
            </p:nvSpPr>
            <p:spPr>
              <a:xfrm>
                <a:off x="1376442" y="5500301"/>
                <a:ext cx="687003" cy="223054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dirty="0"/>
                  <a:t>App - Log</a:t>
                </a:r>
              </a:p>
              <a:p>
                <a:pPr algn="ctr"/>
                <a:r>
                  <a:rPr lang="en-US" sz="800" dirty="0"/>
                  <a:t>Generation</a:t>
                </a:r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270BCFF1-EACA-404F-A41D-080EA71C4610}"/>
                  </a:ext>
                </a:extLst>
              </p:cNvPr>
              <p:cNvCxnSpPr>
                <a:cxnSpLocks/>
                <a:stCxn id="36" idx="3"/>
              </p:cNvCxnSpPr>
              <p:nvPr/>
            </p:nvCxnSpPr>
            <p:spPr>
              <a:xfrm>
                <a:off x="2927108" y="5611827"/>
                <a:ext cx="180269" cy="5685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7EE2B817-0520-BA47-A87A-B43EF77E0388}"/>
                  </a:ext>
                </a:extLst>
              </p:cNvPr>
              <p:cNvCxnSpPr>
                <a:stCxn id="40" idx="3"/>
                <a:endCxn id="36" idx="1"/>
              </p:cNvCxnSpPr>
              <p:nvPr/>
            </p:nvCxnSpPr>
            <p:spPr>
              <a:xfrm flipV="1">
                <a:off x="2063445" y="5611827"/>
                <a:ext cx="264783" cy="1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15F95C5A-AAF3-AC4F-98EC-A7F5D8CCED91}"/>
                  </a:ext>
                </a:extLst>
              </p:cNvPr>
              <p:cNvCxnSpPr>
                <a:stCxn id="37" idx="3"/>
                <a:endCxn id="38" idx="1"/>
              </p:cNvCxnSpPr>
              <p:nvPr/>
            </p:nvCxnSpPr>
            <p:spPr>
              <a:xfrm>
                <a:off x="3648899" y="5617204"/>
                <a:ext cx="302076" cy="7951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0025C3CE-D3E8-BC43-82C6-813EDE9CB7ED}"/>
                  </a:ext>
                </a:extLst>
              </p:cNvPr>
              <p:cNvCxnSpPr>
                <a:stCxn id="38" idx="3"/>
                <a:endCxn id="39" idx="1"/>
              </p:cNvCxnSpPr>
              <p:nvPr/>
            </p:nvCxnSpPr>
            <p:spPr>
              <a:xfrm flipV="1">
                <a:off x="4609743" y="5622714"/>
                <a:ext cx="350070" cy="2441"/>
              </a:xfrm>
              <a:prstGeom prst="line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EDD0ECE-E556-A245-8161-D293C76DDA93}"/>
                </a:ext>
              </a:extLst>
            </p:cNvPr>
            <p:cNvSpPr txBox="1"/>
            <p:nvPr/>
          </p:nvSpPr>
          <p:spPr>
            <a:xfrm>
              <a:off x="8823251" y="1507807"/>
              <a:ext cx="13163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</a:rPr>
                <a:t>Observability &amp; Analysis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4185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3467342"/>
          </a:xfrm>
        </p:spPr>
        <p:txBody>
          <a:bodyPr>
            <a:noAutofit/>
          </a:bodyPr>
          <a:lstStyle/>
          <a:p>
            <a:r>
              <a:rPr lang="en-US" sz="1200" dirty="0"/>
              <a:t>Flexibility for deploying just the necessary modules on K8S infrastructure</a:t>
            </a:r>
          </a:p>
          <a:p>
            <a:pPr lvl="1" indent="-222250"/>
            <a:r>
              <a:rPr lang="en-US" sz="1200" dirty="0"/>
              <a:t>ONAP OOM simplifying deployment of ONAP Modules Helm charts (pick &amp; choose)</a:t>
            </a:r>
          </a:p>
          <a:p>
            <a:r>
              <a:rPr lang="en-US" sz="1200" dirty="0"/>
              <a:t>Leveraging functionality of the CNCF ecosystem</a:t>
            </a:r>
          </a:p>
          <a:p>
            <a:pPr lvl="1"/>
            <a:r>
              <a:rPr lang="en-US" sz="1200" dirty="0"/>
              <a:t>Enable uniform and platform-level Service-Mesh Pattern Security by = </a:t>
            </a:r>
            <a:r>
              <a:rPr lang="en-US" sz="1200" dirty="0">
                <a:highlight>
                  <a:srgbClr val="FFFF00"/>
                </a:highlight>
              </a:rPr>
              <a:t>Service Proxy, Discovery and Mesh</a:t>
            </a:r>
          </a:p>
          <a:p>
            <a:pPr lvl="2"/>
            <a:r>
              <a:rPr lang="en-US" sz="1200" dirty="0"/>
              <a:t>Leveraging open-source and CNCF projects, such as Istio, Envoy, Kubernetes Ingress and Egress, </a:t>
            </a:r>
            <a:r>
              <a:rPr lang="en-US" sz="1200" dirty="0" err="1"/>
              <a:t>Keycloak</a:t>
            </a:r>
            <a:endParaRPr lang="en-US" sz="1200" dirty="0"/>
          </a:p>
          <a:p>
            <a:pPr lvl="2"/>
            <a:r>
              <a:rPr lang="en-US" sz="1200" dirty="0"/>
              <a:t>Allowing security extensibilities with </a:t>
            </a:r>
            <a:r>
              <a:rPr lang="en-US" sz="1200" dirty="0" err="1"/>
              <a:t>AuthN</a:t>
            </a:r>
            <a:r>
              <a:rPr lang="en-US" sz="1200" dirty="0"/>
              <a:t>/</a:t>
            </a:r>
            <a:r>
              <a:rPr lang="en-US" sz="1200" dirty="0" err="1"/>
              <a:t>AuthZ</a:t>
            </a:r>
            <a:r>
              <a:rPr lang="en-US" sz="1200" dirty="0"/>
              <a:t> configurations/policies</a:t>
            </a:r>
          </a:p>
          <a:p>
            <a:pPr lvl="2"/>
            <a:r>
              <a:rPr lang="en-US" sz="1200" dirty="0"/>
              <a:t>Supporting integration/deployment flexibilities with external IdAM and IdP</a:t>
            </a:r>
          </a:p>
          <a:p>
            <a:pPr lvl="1"/>
            <a:r>
              <a:rPr lang="en-US" sz="1200" dirty="0"/>
              <a:t>Support open-source and standard-based Logging architecture by: </a:t>
            </a:r>
            <a:r>
              <a:rPr lang="en-US" sz="1200" dirty="0">
                <a:highlight>
                  <a:srgbClr val="FFFF00"/>
                </a:highlight>
              </a:rPr>
              <a:t>== Observability &amp; Analysis</a:t>
            </a:r>
          </a:p>
          <a:p>
            <a:pPr lvl="2"/>
            <a:r>
              <a:rPr lang="en-US" sz="1200" dirty="0"/>
              <a:t>Decoupling log generation from collection/aggregation/analysis processes</a:t>
            </a:r>
          </a:p>
          <a:p>
            <a:pPr lvl="2"/>
            <a:r>
              <a:rPr lang="en-US" sz="1200" dirty="0"/>
              <a:t>Enabling pick-and-choose solutions for monitoring, aggregating, storing and visualization</a:t>
            </a:r>
          </a:p>
          <a:p>
            <a:pPr lvl="2"/>
            <a:r>
              <a:rPr lang="en-US" sz="1200" dirty="0"/>
              <a:t>Providing logging reference implementation with </a:t>
            </a:r>
            <a:r>
              <a:rPr lang="en-US" sz="1200" dirty="0" err="1"/>
              <a:t>Fluentbit</a:t>
            </a:r>
            <a:r>
              <a:rPr lang="en-US" sz="1200" dirty="0"/>
              <a:t>, </a:t>
            </a:r>
            <a:r>
              <a:rPr lang="en-US" sz="1200" dirty="0" err="1"/>
              <a:t>Fluentd</a:t>
            </a:r>
            <a:r>
              <a:rPr lang="en-US" sz="1200" dirty="0"/>
              <a:t>, Elastic Search, Kibana</a:t>
            </a:r>
          </a:p>
          <a:p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8597208-27A8-634D-B546-0312CA175A18}"/>
              </a:ext>
            </a:extLst>
          </p:cNvPr>
          <p:cNvGrpSpPr/>
          <p:nvPr/>
        </p:nvGrpSpPr>
        <p:grpSpPr>
          <a:xfrm>
            <a:off x="7948144" y="1893553"/>
            <a:ext cx="4069680" cy="1275743"/>
            <a:chOff x="1741714" y="5103286"/>
            <a:chExt cx="4069680" cy="127574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E58B11-E259-544A-8EA3-F45951370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42272" y="6061473"/>
              <a:ext cx="463671" cy="216902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10AED03-C1F3-5A46-BA91-510553266E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33724" y="5150685"/>
              <a:ext cx="424418" cy="31123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6C27299-9497-FF43-B2BB-EB4AD3B11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7842" y="5544438"/>
              <a:ext cx="392881" cy="42773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D59EAAA-E614-EB47-BB97-7F7336674D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19824" y="5210177"/>
              <a:ext cx="694973" cy="160820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C5179B8-49E4-1840-8C3C-0DFEB666E9F8}"/>
                </a:ext>
              </a:extLst>
            </p:cNvPr>
            <p:cNvSpPr/>
            <p:nvPr/>
          </p:nvSpPr>
          <p:spPr>
            <a:xfrm>
              <a:off x="2013856" y="5103286"/>
              <a:ext cx="3472544" cy="127574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A70FC15-4677-8548-903C-EE96EBFBEEEB}"/>
                </a:ext>
              </a:extLst>
            </p:cNvPr>
            <p:cNvSpPr/>
            <p:nvPr/>
          </p:nvSpPr>
          <p:spPr>
            <a:xfrm>
              <a:off x="2146165" y="5664774"/>
              <a:ext cx="618807" cy="1932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Ingress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E4BC0BB-4742-894C-8611-2F0F9B948DE7}"/>
                </a:ext>
              </a:extLst>
            </p:cNvPr>
            <p:cNvCxnSpPr>
              <a:cxnSpLocks/>
              <a:stCxn id="14" idx="3"/>
              <a:endCxn id="12" idx="1"/>
            </p:cNvCxnSpPr>
            <p:nvPr/>
          </p:nvCxnSpPr>
          <p:spPr>
            <a:xfrm flipV="1">
              <a:off x="2764972" y="5758305"/>
              <a:ext cx="172870" cy="308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62982EB-22AF-264D-A1C0-FE35F36CD605}"/>
                </a:ext>
              </a:extLst>
            </p:cNvPr>
            <p:cNvSpPr/>
            <p:nvPr/>
          </p:nvSpPr>
          <p:spPr>
            <a:xfrm>
              <a:off x="4755238" y="5664774"/>
              <a:ext cx="653144" cy="1932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</a:rPr>
                <a:t>egress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11CEEFD-1BEE-7241-944C-1D5B04690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11500" y="5544434"/>
              <a:ext cx="392881" cy="427733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4CE550-94BD-F64D-8153-727C28DD6B5A}"/>
                </a:ext>
              </a:extLst>
            </p:cNvPr>
            <p:cNvCxnSpPr>
              <a:stCxn id="12" idx="3"/>
              <a:endCxn id="29" idx="1"/>
            </p:cNvCxnSpPr>
            <p:nvPr/>
          </p:nvCxnSpPr>
          <p:spPr>
            <a:xfrm flipV="1">
              <a:off x="3330723" y="5758301"/>
              <a:ext cx="880777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C06707D-27D4-034C-B2E7-0CFE6834B50B}"/>
                </a:ext>
              </a:extLst>
            </p:cNvPr>
            <p:cNvCxnSpPr>
              <a:cxnSpLocks/>
              <a:stCxn id="29" idx="3"/>
              <a:endCxn id="28" idx="1"/>
            </p:cNvCxnSpPr>
            <p:nvPr/>
          </p:nvCxnSpPr>
          <p:spPr>
            <a:xfrm>
              <a:off x="4604381" y="5758301"/>
              <a:ext cx="150857" cy="30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C02A612D-4C9F-C146-87A5-3A2D4CBE84B5}"/>
                </a:ext>
              </a:extLst>
            </p:cNvPr>
            <p:cNvCxnSpPr>
              <a:endCxn id="14" idx="1"/>
            </p:cNvCxnSpPr>
            <p:nvPr/>
          </p:nvCxnSpPr>
          <p:spPr>
            <a:xfrm>
              <a:off x="1741714" y="5758301"/>
              <a:ext cx="404451" cy="3085"/>
            </a:xfrm>
            <a:prstGeom prst="line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3E68EE5-B6A7-854E-8DC1-97C7266AD84F}"/>
                </a:ext>
              </a:extLst>
            </p:cNvPr>
            <p:cNvCxnSpPr/>
            <p:nvPr/>
          </p:nvCxnSpPr>
          <p:spPr>
            <a:xfrm>
              <a:off x="5406943" y="5741157"/>
              <a:ext cx="404451" cy="3085"/>
            </a:xfrm>
            <a:prstGeom prst="line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Elbow Connector 52">
              <a:extLst>
                <a:ext uri="{FF2B5EF4-FFF2-40B4-BE49-F238E27FC236}">
                  <a16:creationId xmlns:a16="http://schemas.microsoft.com/office/drawing/2014/main" id="{714771DE-7EC6-7F48-9DF3-D92080CE4863}"/>
                </a:ext>
              </a:extLst>
            </p:cNvPr>
            <p:cNvCxnSpPr>
              <a:stCxn id="12" idx="2"/>
              <a:endCxn id="9" idx="1"/>
            </p:cNvCxnSpPr>
            <p:nvPr/>
          </p:nvCxnSpPr>
          <p:spPr>
            <a:xfrm rot="16200000" flipH="1">
              <a:off x="3239401" y="5867052"/>
              <a:ext cx="197753" cy="40798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Elbow Connector 54">
              <a:extLst>
                <a:ext uri="{FF2B5EF4-FFF2-40B4-BE49-F238E27FC236}">
                  <a16:creationId xmlns:a16="http://schemas.microsoft.com/office/drawing/2014/main" id="{B59995C9-F632-B541-A73E-AC00659A953B}"/>
                </a:ext>
              </a:extLst>
            </p:cNvPr>
            <p:cNvCxnSpPr>
              <a:stCxn id="9" idx="3"/>
              <a:endCxn id="29" idx="2"/>
            </p:cNvCxnSpPr>
            <p:nvPr/>
          </p:nvCxnSpPr>
          <p:spPr>
            <a:xfrm flipV="1">
              <a:off x="4005943" y="5972167"/>
              <a:ext cx="401998" cy="197757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AA05C11-CEEC-204A-A81B-F400CAEE718B}"/>
                </a:ext>
              </a:extLst>
            </p:cNvPr>
            <p:cNvSpPr/>
            <p:nvPr/>
          </p:nvSpPr>
          <p:spPr>
            <a:xfrm>
              <a:off x="4172233" y="5357471"/>
              <a:ext cx="430878" cy="1422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1"/>
                  </a:solidFill>
                </a:rPr>
                <a:t>service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862DB9C-C53B-234F-A67D-F6B7F3D9C9CC}"/>
                </a:ext>
              </a:extLst>
            </p:cNvPr>
            <p:cNvSpPr/>
            <p:nvPr/>
          </p:nvSpPr>
          <p:spPr>
            <a:xfrm>
              <a:off x="2907399" y="5345439"/>
              <a:ext cx="430878" cy="14223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1"/>
                  </a:solidFill>
                </a:rPr>
                <a:t>service</a:t>
              </a:r>
            </a:p>
          </p:txBody>
        </p:sp>
        <p:cxnSp>
          <p:nvCxnSpPr>
            <p:cNvPr id="61" name="Elbow Connector 60">
              <a:extLst>
                <a:ext uri="{FF2B5EF4-FFF2-40B4-BE49-F238E27FC236}">
                  <a16:creationId xmlns:a16="http://schemas.microsoft.com/office/drawing/2014/main" id="{D2424CC5-E980-BC48-A8C5-12EADBBE96E3}"/>
                </a:ext>
              </a:extLst>
            </p:cNvPr>
            <p:cNvCxnSpPr>
              <a:cxnSpLocks/>
              <a:endCxn id="13" idx="2"/>
            </p:cNvCxnSpPr>
            <p:nvPr/>
          </p:nvCxnSpPr>
          <p:spPr>
            <a:xfrm flipV="1">
              <a:off x="3338277" y="5370997"/>
              <a:ext cx="429034" cy="24964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Elbow Connector 62">
              <a:extLst>
                <a:ext uri="{FF2B5EF4-FFF2-40B4-BE49-F238E27FC236}">
                  <a16:creationId xmlns:a16="http://schemas.microsoft.com/office/drawing/2014/main" id="{9C996F80-2B2D-D34D-B077-06CB23A57739}"/>
                </a:ext>
              </a:extLst>
            </p:cNvPr>
            <p:cNvCxnSpPr>
              <a:cxnSpLocks/>
              <a:endCxn id="13" idx="2"/>
            </p:cNvCxnSpPr>
            <p:nvPr/>
          </p:nvCxnSpPr>
          <p:spPr>
            <a:xfrm rot="10800000">
              <a:off x="3767312" y="5370998"/>
              <a:ext cx="451743" cy="249637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143B91F-EA3E-AC4B-AF89-7C4B04C302A3}"/>
              </a:ext>
            </a:extLst>
          </p:cNvPr>
          <p:cNvGrpSpPr/>
          <p:nvPr/>
        </p:nvGrpSpPr>
        <p:grpSpPr>
          <a:xfrm>
            <a:off x="7703640" y="3375820"/>
            <a:ext cx="4163366" cy="244114"/>
            <a:chOff x="1376442" y="5500301"/>
            <a:chExt cx="4163366" cy="2441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30A727C-FFF2-CA4F-BA91-022337F0E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28228" y="5511053"/>
              <a:ext cx="598880" cy="20154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2B3C033-AF2F-4843-849A-A83FA9236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121630" y="5514202"/>
              <a:ext cx="527269" cy="206003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A71E71D-8D1C-A743-9B16-32B863517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950975" y="5505895"/>
              <a:ext cx="658768" cy="23852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2F28103-8B6F-0B41-A820-EF5CC4DAD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59813" y="5504193"/>
              <a:ext cx="579995" cy="23704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DE4DF84F-CDC0-BD43-BF0D-3A8862FCE389}"/>
                </a:ext>
              </a:extLst>
            </p:cNvPr>
            <p:cNvSpPr/>
            <p:nvPr/>
          </p:nvSpPr>
          <p:spPr>
            <a:xfrm>
              <a:off x="1376442" y="5500301"/>
              <a:ext cx="687003" cy="22305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App - Log</a:t>
              </a:r>
            </a:p>
            <a:p>
              <a:pPr algn="ctr"/>
              <a:r>
                <a:rPr lang="en-US" sz="800" dirty="0"/>
                <a:t>Generation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EC8CD42-8CD4-7F44-83DD-81B2EFD67159}"/>
                </a:ext>
              </a:extLst>
            </p:cNvPr>
            <p:cNvCxnSpPr>
              <a:cxnSpLocks/>
              <a:stCxn id="5" idx="3"/>
            </p:cNvCxnSpPr>
            <p:nvPr/>
          </p:nvCxnSpPr>
          <p:spPr>
            <a:xfrm>
              <a:off x="2927108" y="5611827"/>
              <a:ext cx="180269" cy="5685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34F77D6-4F95-B14D-A2AA-82F69BF4625E}"/>
                </a:ext>
              </a:extLst>
            </p:cNvPr>
            <p:cNvCxnSpPr>
              <a:stCxn id="68" idx="3"/>
              <a:endCxn id="5" idx="1"/>
            </p:cNvCxnSpPr>
            <p:nvPr/>
          </p:nvCxnSpPr>
          <p:spPr>
            <a:xfrm flipV="1">
              <a:off x="2063445" y="5611827"/>
              <a:ext cx="264783" cy="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5759709-8118-B74D-AFC0-15144887B262}"/>
                </a:ext>
              </a:extLst>
            </p:cNvPr>
            <p:cNvCxnSpPr>
              <a:stCxn id="6" idx="3"/>
              <a:endCxn id="7" idx="1"/>
            </p:cNvCxnSpPr>
            <p:nvPr/>
          </p:nvCxnSpPr>
          <p:spPr>
            <a:xfrm>
              <a:off x="3648899" y="5617204"/>
              <a:ext cx="302076" cy="795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DBFF278-F099-2443-A858-D8CD2991A981}"/>
                </a:ext>
              </a:extLst>
            </p:cNvPr>
            <p:cNvCxnSpPr>
              <a:stCxn id="7" idx="3"/>
              <a:endCxn id="8" idx="1"/>
            </p:cNvCxnSpPr>
            <p:nvPr/>
          </p:nvCxnSpPr>
          <p:spPr>
            <a:xfrm flipV="1">
              <a:off x="4609743" y="5622714"/>
              <a:ext cx="350070" cy="2441"/>
            </a:xfrm>
            <a:prstGeom prst="line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D980FCF-FAC4-4C42-ABAC-3A1FC06AD6AF}"/>
              </a:ext>
            </a:extLst>
          </p:cNvPr>
          <p:cNvCxnSpPr>
            <a:cxnSpLocks/>
          </p:cNvCxnSpPr>
          <p:nvPr/>
        </p:nvCxnSpPr>
        <p:spPr>
          <a:xfrm flipV="1">
            <a:off x="2218259" y="1534886"/>
            <a:ext cx="4378484" cy="2053234"/>
          </a:xfrm>
          <a:prstGeom prst="line">
            <a:avLst/>
          </a:prstGeom>
          <a:ln w="1270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27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54990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200" dirty="0"/>
          </a:p>
          <a:p>
            <a:r>
              <a:rPr lang="en-US" sz="1200" dirty="0"/>
              <a:t>Enterprise E2E use cases</a:t>
            </a:r>
          </a:p>
          <a:p>
            <a:pPr lvl="1"/>
            <a:r>
              <a:rPr lang="en-US" sz="1200" dirty="0"/>
              <a:t>K8S is widely used in enterprise environment</a:t>
            </a:r>
          </a:p>
          <a:p>
            <a:pPr lvl="1"/>
            <a:r>
              <a:rPr lang="en-US" sz="1200" dirty="0"/>
              <a:t>Application orchestration, not just network function orchestration.</a:t>
            </a:r>
          </a:p>
          <a:p>
            <a:r>
              <a:rPr lang="en-US" sz="1200" dirty="0"/>
              <a:t>Cross-community</a:t>
            </a:r>
          </a:p>
          <a:p>
            <a:pPr lvl="1"/>
            <a:r>
              <a:rPr lang="en-US" sz="1200" dirty="0"/>
              <a:t>LFN</a:t>
            </a:r>
          </a:p>
          <a:p>
            <a:pPr lvl="2"/>
            <a:r>
              <a:rPr lang="en-US" sz="1200" dirty="0"/>
              <a:t>Anuket CI2</a:t>
            </a:r>
          </a:p>
          <a:p>
            <a:pPr lvl="2"/>
            <a:r>
              <a:rPr lang="en-US" sz="1200" dirty="0"/>
              <a:t>XGVela</a:t>
            </a:r>
          </a:p>
          <a:p>
            <a:pPr lvl="2"/>
            <a:r>
              <a:rPr lang="en-US" sz="1200" dirty="0"/>
              <a:t>EMCO</a:t>
            </a:r>
          </a:p>
          <a:p>
            <a:pPr lvl="1"/>
            <a:r>
              <a:rPr lang="en-US" sz="1200" dirty="0"/>
              <a:t>LF Edge</a:t>
            </a:r>
          </a:p>
          <a:p>
            <a:pPr lvl="2"/>
            <a:r>
              <a:rPr lang="en-US" sz="1200" dirty="0"/>
              <a:t>Akraino – future plans</a:t>
            </a:r>
          </a:p>
          <a:p>
            <a:pPr lvl="1"/>
            <a:r>
              <a:rPr lang="en-US" sz="1200" dirty="0"/>
              <a:t>O-RAN (SC)</a:t>
            </a:r>
          </a:p>
          <a:p>
            <a:pPr lvl="1"/>
            <a:r>
              <a:rPr lang="en-US" sz="1200" dirty="0"/>
              <a:t>SDOs – </a:t>
            </a:r>
            <a:r>
              <a:rPr lang="en-US" sz="1200" dirty="0" err="1"/>
              <a:t>TMForum</a:t>
            </a:r>
            <a:r>
              <a:rPr lang="en-US" sz="1200" dirty="0"/>
              <a:t>, ETSI, 3GPP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391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57E8-02CD-324F-855B-54BE14B2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77B7-3F6C-8240-BC26-F76790AA6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block diagram</a:t>
            </a:r>
          </a:p>
          <a:p>
            <a:r>
              <a:rPr lang="en-US" strike="sngStrike" dirty="0"/>
              <a:t>Add short description for the security/logging items in the second slide – re-group bullets in the list</a:t>
            </a:r>
          </a:p>
          <a:p>
            <a:r>
              <a:rPr lang="en-US" dirty="0"/>
              <a:t>Add diagram to highlight the use of CNCF components (slide 3) – Get inspiration from the CNCF trail map - </a:t>
            </a:r>
            <a:r>
              <a:rPr lang="en-US" dirty="0">
                <a:hlinkClick r:id="rId2"/>
              </a:rPr>
              <a:t>https://wiki.onap.org/pages/resumedraft.action?draftId</a:t>
            </a:r>
            <a:r>
              <a:rPr lang="en-US">
                <a:hlinkClick r:id="rId2"/>
              </a:rPr>
              <a:t>=93004635&amp;draftShareId=b4cf7c15-b975-4e3e-b25e-be3812e8c37b&amp;</a:t>
            </a:r>
            <a:endParaRPr lang="en-US" dirty="0"/>
          </a:p>
          <a:p>
            <a:r>
              <a:rPr lang="en-US" dirty="0"/>
              <a:t>Add forward looking hints about future cloud-native roadmap</a:t>
            </a:r>
          </a:p>
        </p:txBody>
      </p:sp>
    </p:spTree>
    <p:extLst>
      <p:ext uri="{BB962C8B-B14F-4D97-AF65-F5344CB8AC3E}">
        <p14:creationId xmlns:p14="http://schemas.microsoft.com/office/powerpoint/2010/main" val="2492758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EEDB2F-7AF5-451B-A088-3EF70F98B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962" y="0"/>
            <a:ext cx="66960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1BD9DE-DEB0-4A0E-8C32-29DCED4C4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299" y="3632050"/>
            <a:ext cx="1295400" cy="2835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90C6F1F-E8A5-4A34-BAA1-D4AABAA35D1C}"/>
              </a:ext>
            </a:extLst>
          </p:cNvPr>
          <p:cNvSpPr/>
          <p:nvPr/>
        </p:nvSpPr>
        <p:spPr>
          <a:xfrm>
            <a:off x="4017241" y="2281382"/>
            <a:ext cx="1293668" cy="51723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9EFB64-D1C0-4BC3-8D6E-B32EBFE2FC4F}"/>
              </a:ext>
            </a:extLst>
          </p:cNvPr>
          <p:cNvSpPr/>
          <p:nvPr/>
        </p:nvSpPr>
        <p:spPr>
          <a:xfrm>
            <a:off x="2875973" y="23090"/>
            <a:ext cx="2572326" cy="66655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1E8945-2A78-4CC7-8230-E28C805BA854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1745673" y="356365"/>
            <a:ext cx="1130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F42CCCA-D3BF-4B6C-998E-900DE81CEC84}"/>
              </a:ext>
            </a:extLst>
          </p:cNvPr>
          <p:cNvCxnSpPr>
            <a:cxnSpLocks/>
          </p:cNvCxnSpPr>
          <p:nvPr/>
        </p:nvCxnSpPr>
        <p:spPr>
          <a:xfrm flipH="1">
            <a:off x="1542473" y="2420694"/>
            <a:ext cx="16244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10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935</Words>
  <Application>Microsoft Macintosh PowerPoint</Application>
  <PresentationFormat>Widescreen</PresentationFormat>
  <Paragraphs>162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ONAP Cloud Native (For LFN Cloud Native messaging)</vt:lpstr>
      <vt:lpstr>ONAP CNF Orchestration</vt:lpstr>
      <vt:lpstr>ONAP CNF Orchestration</vt:lpstr>
      <vt:lpstr>ONAP Cloud Native transformation</vt:lpstr>
      <vt:lpstr>PowerPoint Presentation</vt:lpstr>
      <vt:lpstr>ONAP Cloud Native transformation</vt:lpstr>
      <vt:lpstr>ONAP Cloud Native transformation</vt:lpstr>
      <vt:lpstr>ToDO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Cloud Native (For LFN Cloud Native messaging)</dc:title>
  <dc:creator>Ranny Haiby</dc:creator>
  <cp:lastModifiedBy>Byung-Woo Jun</cp:lastModifiedBy>
  <cp:revision>32</cp:revision>
  <dcterms:created xsi:type="dcterms:W3CDTF">2021-07-22T12:36:40Z</dcterms:created>
  <dcterms:modified xsi:type="dcterms:W3CDTF">2021-08-11T18:02:25Z</dcterms:modified>
</cp:coreProperties>
</file>