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6" r:id="rId2"/>
    <p:sldId id="267" r:id="rId3"/>
    <p:sldId id="268" r:id="rId4"/>
    <p:sldId id="269" r:id="rId5"/>
    <p:sldId id="302" r:id="rId6"/>
    <p:sldId id="303" r:id="rId7"/>
    <p:sldId id="256" r:id="rId8"/>
    <p:sldId id="257" r:id="rId9"/>
    <p:sldId id="258" r:id="rId10"/>
    <p:sldId id="262" r:id="rId11"/>
    <p:sldId id="263" r:id="rId12"/>
    <p:sldId id="259" r:id="rId13"/>
    <p:sldId id="26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yung-Woo Jun" initials="BWJ" lastIdx="1" clrIdx="0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BA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4" autoAdjust="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2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AEE52-2C93-C447-BE9A-14255E08FBF0}" type="datetimeFigureOut">
              <a:rPr lang="en-US" smtClean="0"/>
              <a:t>8/12/21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6E00D-2CF7-4C4C-976C-66C70A90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7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7aed8f8a28_3_4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8" name="Google Shape;718;g7aed8f8a28_3_4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9" name="Google Shape;719;g7aed8f8a28_3_40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7aed8f8a28_3_5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1" name="Google Shape;741;g7aed8f8a28_3_5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Missing Tata Consultancy if you consider Data from Oct 24th to June 8th =&gt; 35 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If you consider data from Nov 7th (M1) to June 11th (Sign-Off): 34 org including Tata but no more ENEA AB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7aed8f8a28_3_5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1" name="Google Shape;741;g7aed8f8a28_3_5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57566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7aed8f8a28_3_5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1" name="Google Shape;741;g7aed8f8a28_3_5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Missing Tata Consultancy if you consider Data from Oct 24th to June 8th =&gt; 35 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If you consider data from Nov 7th (M1) to June 11th (Sign-Off): 34 org including Tata but no more ENEA AB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6167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" name="Google Shape;1590;g7aed8f8a28_3_14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1" name="Google Shape;1591;g7aed8f8a28_3_14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7aed8f8a28_3_5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1" name="Google Shape;741;g7aed8f8a28_3_5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Missing Tata Consultancy if you consider Data from Oct 24th to June 8th =&gt; 35 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If you consider data from Nov 7th (M1) to June 11th (Sign-Off): 34 org including Tata but no more ENEA AB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34831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B738-DBB9-5E42-80F7-EB9679CD5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2AA72-ACB9-7C4C-B4D7-FF7CF14D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AB9B-D6CF-FC48-814E-7292CE61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6F71-5E22-7346-BCD6-A3E5CB6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269E-415A-A04B-AD74-A0E33660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8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491-025D-7F44-9EEA-60947032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6F8D30-E4A5-F94A-9BC2-6C0FCA14A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E4E6-4E39-3B46-A75F-8334B62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EFC4A-3303-0D40-A38C-7D6BB15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99746-4AAC-A048-B1E5-BAA27D8A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67899-9928-004D-BA4F-29D7AAB8B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71B-DF32-C448-B164-8304B9EA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A331-3CD2-8848-A7E7-FDEDDB98D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31CE-A604-194E-BA1E-2FDA2791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26CD-CAD9-4D45-8EC5-AC6394D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52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oogle Shape;272;g7aed8f8a28_3_3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6898" y="-9137"/>
            <a:ext cx="12198369" cy="6867137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7aed8f8a28_3_372"/>
          <p:cNvSpPr/>
          <p:nvPr/>
        </p:nvSpPr>
        <p:spPr>
          <a:xfrm>
            <a:off x="-26899" y="-9137"/>
            <a:ext cx="12208243" cy="18648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g7aed8f8a28_3_372"/>
          <p:cNvSpPr txBox="1">
            <a:spLocks noGrp="1"/>
          </p:cNvSpPr>
          <p:nvPr>
            <p:ph type="ctrTitle"/>
          </p:nvPr>
        </p:nvSpPr>
        <p:spPr>
          <a:xfrm>
            <a:off x="366522" y="2823499"/>
            <a:ext cx="11332717" cy="1514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  <a:defRPr sz="3867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g7aed8f8a28_3_372"/>
          <p:cNvSpPr txBox="1">
            <a:spLocks noGrp="1"/>
          </p:cNvSpPr>
          <p:nvPr>
            <p:ph type="subTitle" idx="1"/>
          </p:nvPr>
        </p:nvSpPr>
        <p:spPr>
          <a:xfrm>
            <a:off x="366522" y="4554182"/>
            <a:ext cx="4008788" cy="53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276" name="Google Shape;276;g7aed8f8a28_3_372" descr="A picture containing clock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878" y="358234"/>
            <a:ext cx="4445269" cy="950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5577670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7aed8f8a28_3_384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g7aed8f8a28_3_384"/>
          <p:cNvSpPr txBox="1">
            <a:spLocks noGrp="1"/>
          </p:cNvSpPr>
          <p:nvPr>
            <p:ph type="dt" idx="10"/>
          </p:nvPr>
        </p:nvSpPr>
        <p:spPr>
          <a:xfrm>
            <a:off x="72964" y="6489324"/>
            <a:ext cx="36015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g7aed8f8a28_3_384"/>
          <p:cNvSpPr txBox="1">
            <a:spLocks noGrp="1"/>
          </p:cNvSpPr>
          <p:nvPr>
            <p:ph type="sldNum" idx="12"/>
          </p:nvPr>
        </p:nvSpPr>
        <p:spPr>
          <a:xfrm>
            <a:off x="11568706" y="6504192"/>
            <a:ext cx="60735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287" name="Google Shape;287;g7aed8f8a28_3_384"/>
          <p:cNvSpPr txBox="1">
            <a:spLocks noGrp="1"/>
          </p:cNvSpPr>
          <p:nvPr>
            <p:ph type="title"/>
          </p:nvPr>
        </p:nvSpPr>
        <p:spPr>
          <a:xfrm>
            <a:off x="314961" y="197831"/>
            <a:ext cx="11506200" cy="538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g7aed8f8a28_3_384"/>
          <p:cNvSpPr txBox="1">
            <a:spLocks noGrp="1"/>
          </p:cNvSpPr>
          <p:nvPr>
            <p:ph type="body" idx="1"/>
          </p:nvPr>
        </p:nvSpPr>
        <p:spPr>
          <a:xfrm>
            <a:off x="314325" y="1138239"/>
            <a:ext cx="11506200" cy="5170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82588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SzPts val="21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00"/>
              <a:buChar char="-"/>
              <a:defRPr/>
            </a:lvl2pPr>
            <a:lvl3pPr marL="1828754" lvl="2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89" name="Google Shape;289;g7aed8f8a28_3_384"/>
          <p:cNvSpPr txBox="1">
            <a:spLocks noGrp="1"/>
          </p:cNvSpPr>
          <p:nvPr>
            <p:ph type="ftr" idx="11"/>
          </p:nvPr>
        </p:nvSpPr>
        <p:spPr>
          <a:xfrm>
            <a:off x="2062480" y="6521844"/>
            <a:ext cx="7340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6380774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1_Title Only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g7aed8f8a28_3_39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36" y="-9137"/>
            <a:ext cx="12198369" cy="6867137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g7aed8f8a28_3_391"/>
          <p:cNvSpPr/>
          <p:nvPr/>
        </p:nvSpPr>
        <p:spPr>
          <a:xfrm>
            <a:off x="-1" y="1062318"/>
            <a:ext cx="5495775" cy="150495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867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4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3" name="Google Shape;293;g7aed8f8a28_3_391" descr="A picture containing clock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6859" y="1346975"/>
            <a:ext cx="4167031" cy="890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731522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2CD5-B925-764A-8EA6-F871931E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A704-4550-1442-90D0-71BF3B5A0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19CC3-7394-0B49-A78F-4A5B30B0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57F9-BF57-1E4C-B5CB-E59A4768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36CB9-2FF7-704D-A954-1F502B0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F506-8224-294C-858D-9641CC897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6764-4476-434A-9D79-E8F029960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57E4-5976-7348-B8F9-B211F22E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4268-559C-2849-BA69-2809FD68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DD06-2BB8-284D-ADD0-26F0FE7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2CE5-D24A-1F40-839C-CC69B90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9A5D9-F53E-C342-BAB1-1A6978704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FC79A-90A6-EF43-B207-66FDD1615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2E68-06B3-3246-A0D3-2FE8A56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1B298-3879-0343-9E1A-B2E4314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BDB65-D77B-EA4E-8152-C4230F2F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738E-2DC4-6644-B27F-F773066AA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CDE5F-6E2B-984B-B6B5-B864FAB2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0D901-5D37-E440-AA79-F0FF8142F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07230-A8E0-DF44-B059-B51583A24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CDDCF-EB9D-4F46-83D0-D84EE0753C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FA0AA-8540-5C48-AA6A-9EA09928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4038-5BBF-8345-8D49-AEF71BB4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EB835-1D84-724E-AEE6-CABF09B5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12C8-8E1D-4B44-8AAB-6E6DA2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22F71-ACEB-9C40-9EB9-1AA72850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D2AE2-8D08-304E-9CCF-A6855B37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5C78-9E5C-934D-B459-F6FA656F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1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5D1E3-B7E2-4A4A-9173-CDF1240A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D484-1433-6A4D-A0B5-6FB6384A5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39A80-40F4-9246-80C1-F87A24D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E9F7E-E470-4E4C-9C22-21307079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2283C-65F8-8E41-831F-102ACC30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9A3C-2CB9-D04A-A47D-FEAE72A8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CCC06-0966-D741-BB36-76807A10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FB1B-9E7B-8E45-A716-454B552C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7092-351F-F044-A5EE-01F73630E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A379-D053-274A-9B3E-59F92B0D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1B3A2-F279-6C47-B6AB-6EE187462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B6209-5FCB-8E4F-9DF1-FA76BD6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F9E11-50D9-7840-8775-25096FD8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181-C4FD-124C-B9CF-F35CB07F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18C09-DB60-604C-8A06-9D1A7B2D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246B9-5063-1E44-984E-16D1FC9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F560-D0EA-6540-985E-576B6B212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045-50B3-F544-A557-5D86CF15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71A4-94E2-624E-BDA4-4432837EAE79}" type="datetimeFigureOut">
              <a:rPr lang="en-US" smtClean="0"/>
              <a:t>8/12/21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25135-43B0-BB49-853E-800EDC35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3713-7505-9849-9AC0-7EE0B8253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4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resumedraft.action?draftId=93004635&amp;draftShareId=b4cf7c15-b975-4e3e-b25e-be3812e8c37b&amp;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NF+Orchestration+Functional+Architecture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8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ap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iki.onap.org/display/DW/CNF+Orchestration+Functional+Architectur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4.png"/><Relationship Id="rId7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7aed8f8a28_3_405"/>
          <p:cNvSpPr txBox="1">
            <a:spLocks noGrp="1"/>
          </p:cNvSpPr>
          <p:nvPr>
            <p:ph type="ctrTitle"/>
          </p:nvPr>
        </p:nvSpPr>
        <p:spPr>
          <a:xfrm>
            <a:off x="1377332" y="2549188"/>
            <a:ext cx="9437336" cy="15148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 algn="ctr"/>
            <a:r>
              <a:rPr lang="en-US" sz="4000" b="1" dirty="0"/>
              <a:t>ONAP Cloud Native</a:t>
            </a:r>
            <a:br>
              <a:rPr lang="en-US" sz="4000" b="1" dirty="0"/>
            </a:br>
            <a:r>
              <a:rPr lang="en-US" sz="4000" b="1" dirty="0"/>
              <a:t>(For LFN Cloud Native messaging)</a:t>
            </a:r>
            <a:br>
              <a:rPr lang="en-US" sz="4000" b="1" dirty="0"/>
            </a:br>
            <a:r>
              <a:rPr lang="en-US" sz="2000" b="1" dirty="0"/>
              <a:t>- Draft 0.4</a:t>
            </a:r>
            <a:r>
              <a:rPr lang="en-US" sz="2000" dirty="0"/>
              <a:t> </a:t>
            </a:r>
            <a:endParaRPr sz="2000" dirty="0"/>
          </a:p>
        </p:txBody>
      </p:sp>
      <p:sp>
        <p:nvSpPr>
          <p:cNvPr id="722" name="Google Shape;722;g7aed8f8a28_3_405"/>
          <p:cNvSpPr txBox="1">
            <a:spLocks noGrp="1"/>
          </p:cNvSpPr>
          <p:nvPr>
            <p:ph type="subTitle" idx="1"/>
          </p:nvPr>
        </p:nvSpPr>
        <p:spPr>
          <a:xfrm>
            <a:off x="392465" y="4483901"/>
            <a:ext cx="5707708" cy="14017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 marL="0" indent="0">
              <a:spcBef>
                <a:spcPts val="0"/>
              </a:spcBef>
              <a:buSzPts val="2100"/>
            </a:pPr>
            <a:r>
              <a:rPr lang="en-US" sz="2800" dirty="0"/>
              <a:t>ONAP</a:t>
            </a:r>
            <a:endParaRPr sz="1467" dirty="0"/>
          </a:p>
          <a:p>
            <a:pPr marL="0" indent="0">
              <a:buSzPts val="1500"/>
            </a:pPr>
            <a:r>
              <a:rPr lang="en" sz="2000" dirty="0"/>
              <a:t>The Linux Foundation</a:t>
            </a:r>
            <a:endParaRPr sz="1467" dirty="0"/>
          </a:p>
        </p:txBody>
      </p:sp>
      <p:pic>
        <p:nvPicPr>
          <p:cNvPr id="724" name="Google Shape;724;g7aed8f8a28_3_405" descr="A picture containing text, outdoor, sign, shor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4630" y="4757284"/>
            <a:ext cx="3990311" cy="19990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2B76945-3148-A24B-9604-96FF458DFD4A}"/>
              </a:ext>
            </a:extLst>
          </p:cNvPr>
          <p:cNvSpPr/>
          <p:nvPr/>
        </p:nvSpPr>
        <p:spPr>
          <a:xfrm>
            <a:off x="5812972" y="5611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This deck will be used for generic, industry talks/keynotes =&gt; ONS, LFN Webinar, press release,</a:t>
            </a:r>
          </a:p>
          <a:p>
            <a:r>
              <a:rPr lang="en-US" dirty="0"/>
              <a:t>etc. and re-used/re-adjusted by ourselves ;-)</a:t>
            </a:r>
          </a:p>
          <a:p>
            <a:r>
              <a:rPr lang="en-US" dirty="0"/>
              <a:t>Slides should be visual, punchlines – see Marketing Honolulu deck</a:t>
            </a:r>
          </a:p>
          <a:p>
            <a:r>
              <a:rPr lang="en-US" dirty="0"/>
              <a:t>Need to include speaker notes </a:t>
            </a: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3467342"/>
          </a:xfrm>
        </p:spPr>
        <p:txBody>
          <a:bodyPr>
            <a:noAutofit/>
          </a:bodyPr>
          <a:lstStyle/>
          <a:p>
            <a:r>
              <a:rPr lang="en-US" sz="1200" dirty="0"/>
              <a:t>Flexibility for deploying just the necessary modules on K8S infrastructure</a:t>
            </a:r>
          </a:p>
          <a:p>
            <a:pPr lvl="1" indent="-222250"/>
            <a:r>
              <a:rPr lang="en-US" sz="1200" dirty="0"/>
              <a:t>ONAP OOM simplifying deployment of ONAP Modules Helm charts (pick &amp; choose)</a:t>
            </a:r>
          </a:p>
          <a:p>
            <a:r>
              <a:rPr lang="en-US" sz="1200" dirty="0"/>
              <a:t>Leveraging functionality of the CNCF ecosystem</a:t>
            </a:r>
          </a:p>
          <a:p>
            <a:pPr lvl="1"/>
            <a:r>
              <a:rPr lang="en-US" sz="1200" dirty="0"/>
              <a:t>Enable uniform and platform-level Service-Mesh Pattern Security by = </a:t>
            </a:r>
            <a:r>
              <a:rPr lang="en-US" sz="1200" dirty="0">
                <a:highlight>
                  <a:srgbClr val="FFFF00"/>
                </a:highlight>
              </a:rPr>
              <a:t>Service Proxy, Discovery and Mesh</a:t>
            </a:r>
          </a:p>
          <a:p>
            <a:pPr lvl="2"/>
            <a:r>
              <a:rPr lang="en-US" sz="1200" dirty="0"/>
              <a:t>Leveraging open-source and CNCF projects, such as Istio, Envoy, Kubernetes Ingress and Egress, </a:t>
            </a:r>
            <a:r>
              <a:rPr lang="en-US" sz="1200" dirty="0" err="1"/>
              <a:t>Keycloak</a:t>
            </a:r>
            <a:endParaRPr lang="en-US" sz="1200" dirty="0"/>
          </a:p>
          <a:p>
            <a:pPr lvl="2"/>
            <a:r>
              <a:rPr lang="en-US" sz="1200" dirty="0"/>
              <a:t>Allowing security extensibilities with </a:t>
            </a:r>
            <a:r>
              <a:rPr lang="en-US" sz="1200" dirty="0" err="1"/>
              <a:t>AuthN</a:t>
            </a:r>
            <a:r>
              <a:rPr lang="en-US" sz="1200" dirty="0"/>
              <a:t>/</a:t>
            </a:r>
            <a:r>
              <a:rPr lang="en-US" sz="1200" dirty="0" err="1"/>
              <a:t>AuthZ</a:t>
            </a:r>
            <a:r>
              <a:rPr lang="en-US" sz="1200" dirty="0"/>
              <a:t> configurations/policies</a:t>
            </a:r>
          </a:p>
          <a:p>
            <a:pPr lvl="2"/>
            <a:r>
              <a:rPr lang="en-US" sz="1200" dirty="0"/>
              <a:t>Supporting integration/deployment flexibilities with external IdAM and IdP</a:t>
            </a:r>
          </a:p>
          <a:p>
            <a:pPr lvl="1"/>
            <a:r>
              <a:rPr lang="en-US" sz="1200" dirty="0"/>
              <a:t>Support open-source and standard-based Logging architecture by: </a:t>
            </a:r>
            <a:r>
              <a:rPr lang="en-US" sz="1200" dirty="0">
                <a:highlight>
                  <a:srgbClr val="FFFF00"/>
                </a:highlight>
              </a:rPr>
              <a:t>== Observability &amp; Analysis</a:t>
            </a:r>
          </a:p>
          <a:p>
            <a:pPr lvl="2"/>
            <a:r>
              <a:rPr lang="en-US" sz="1200" dirty="0"/>
              <a:t>Decoupling log generation from collection/aggregation/analysis processes</a:t>
            </a:r>
          </a:p>
          <a:p>
            <a:pPr lvl="2"/>
            <a:r>
              <a:rPr lang="en-US" sz="1200" dirty="0"/>
              <a:t>Enabling pick-and-choose solutions for monitoring, aggregating, storing and visualization</a:t>
            </a:r>
          </a:p>
          <a:p>
            <a:pPr lvl="2"/>
            <a:r>
              <a:rPr lang="en-US" sz="1200" dirty="0"/>
              <a:t>Providing logging reference implementation with </a:t>
            </a:r>
            <a:r>
              <a:rPr lang="en-US" sz="1200" dirty="0" err="1"/>
              <a:t>Fluentbit</a:t>
            </a:r>
            <a:r>
              <a:rPr lang="en-US" sz="1200" dirty="0"/>
              <a:t>, </a:t>
            </a:r>
            <a:r>
              <a:rPr lang="en-US" sz="1200" dirty="0" err="1"/>
              <a:t>Fluentd</a:t>
            </a:r>
            <a:r>
              <a:rPr lang="en-US" sz="1200" dirty="0"/>
              <a:t>, Elastic Search, Kibana</a:t>
            </a:r>
          </a:p>
          <a:p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8597208-27A8-634D-B546-0312CA175A18}"/>
              </a:ext>
            </a:extLst>
          </p:cNvPr>
          <p:cNvGrpSpPr/>
          <p:nvPr/>
        </p:nvGrpSpPr>
        <p:grpSpPr>
          <a:xfrm>
            <a:off x="7948144" y="1893553"/>
            <a:ext cx="4069680" cy="1275743"/>
            <a:chOff x="1741714" y="5103286"/>
            <a:chExt cx="4069680" cy="127574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E58B11-E259-544A-8EA3-F45951370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42272" y="6061473"/>
              <a:ext cx="463671" cy="21690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10AED03-C1F3-5A46-BA91-510553266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33724" y="5150685"/>
              <a:ext cx="424418" cy="31123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6C27299-9497-FF43-B2BB-EB4AD3B11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7842" y="5544438"/>
              <a:ext cx="392881" cy="42773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59EAAA-E614-EB47-BB97-7F7336674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19824" y="5210177"/>
              <a:ext cx="694973" cy="160820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C5179B8-49E4-1840-8C3C-0DFEB666E9F8}"/>
                </a:ext>
              </a:extLst>
            </p:cNvPr>
            <p:cNvSpPr/>
            <p:nvPr/>
          </p:nvSpPr>
          <p:spPr>
            <a:xfrm>
              <a:off x="2013856" y="5103286"/>
              <a:ext cx="3472544" cy="12757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A70FC15-4677-8548-903C-EE96EBFBEEEB}"/>
                </a:ext>
              </a:extLst>
            </p:cNvPr>
            <p:cNvSpPr/>
            <p:nvPr/>
          </p:nvSpPr>
          <p:spPr>
            <a:xfrm>
              <a:off x="2146165" y="5664774"/>
              <a:ext cx="618807" cy="1932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Ingress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E4BC0BB-4742-894C-8611-2F0F9B948DE7}"/>
                </a:ext>
              </a:extLst>
            </p:cNvPr>
            <p:cNvCxnSpPr>
              <a:cxnSpLocks/>
              <a:stCxn id="14" idx="3"/>
              <a:endCxn id="12" idx="1"/>
            </p:cNvCxnSpPr>
            <p:nvPr/>
          </p:nvCxnSpPr>
          <p:spPr>
            <a:xfrm flipV="1">
              <a:off x="2764972" y="5758305"/>
              <a:ext cx="172870" cy="30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62982EB-22AF-264D-A1C0-FE35F36CD605}"/>
                </a:ext>
              </a:extLst>
            </p:cNvPr>
            <p:cNvSpPr/>
            <p:nvPr/>
          </p:nvSpPr>
          <p:spPr>
            <a:xfrm>
              <a:off x="4755238" y="5664774"/>
              <a:ext cx="653144" cy="1932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egress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11CEEFD-1BEE-7241-944C-1D5B04690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11500" y="5544434"/>
              <a:ext cx="392881" cy="42773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4CE550-94BD-F64D-8153-727C28DD6B5A}"/>
                </a:ext>
              </a:extLst>
            </p:cNvPr>
            <p:cNvCxnSpPr>
              <a:stCxn id="12" idx="3"/>
              <a:endCxn id="29" idx="1"/>
            </p:cNvCxnSpPr>
            <p:nvPr/>
          </p:nvCxnSpPr>
          <p:spPr>
            <a:xfrm flipV="1">
              <a:off x="3330723" y="5758301"/>
              <a:ext cx="880777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C06707D-27D4-034C-B2E7-0CFE6834B50B}"/>
                </a:ext>
              </a:extLst>
            </p:cNvPr>
            <p:cNvCxnSpPr>
              <a:cxnSpLocks/>
              <a:stCxn id="29" idx="3"/>
              <a:endCxn id="28" idx="1"/>
            </p:cNvCxnSpPr>
            <p:nvPr/>
          </p:nvCxnSpPr>
          <p:spPr>
            <a:xfrm>
              <a:off x="4604381" y="5758301"/>
              <a:ext cx="150857" cy="30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02A612D-4C9F-C146-87A5-3A2D4CBE84B5}"/>
                </a:ext>
              </a:extLst>
            </p:cNvPr>
            <p:cNvCxnSpPr>
              <a:endCxn id="14" idx="1"/>
            </p:cNvCxnSpPr>
            <p:nvPr/>
          </p:nvCxnSpPr>
          <p:spPr>
            <a:xfrm>
              <a:off x="1741714" y="5758301"/>
              <a:ext cx="404451" cy="3085"/>
            </a:xfrm>
            <a:prstGeom prst="line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3E68EE5-B6A7-854E-8DC1-97C7266AD84F}"/>
                </a:ext>
              </a:extLst>
            </p:cNvPr>
            <p:cNvCxnSpPr/>
            <p:nvPr/>
          </p:nvCxnSpPr>
          <p:spPr>
            <a:xfrm>
              <a:off x="5406943" y="5741157"/>
              <a:ext cx="404451" cy="3085"/>
            </a:xfrm>
            <a:prstGeom prst="line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lbow Connector 52">
              <a:extLst>
                <a:ext uri="{FF2B5EF4-FFF2-40B4-BE49-F238E27FC236}">
                  <a16:creationId xmlns:a16="http://schemas.microsoft.com/office/drawing/2014/main" id="{714771DE-7EC6-7F48-9DF3-D92080CE4863}"/>
                </a:ext>
              </a:extLst>
            </p:cNvPr>
            <p:cNvCxnSpPr>
              <a:stCxn id="12" idx="2"/>
              <a:endCxn id="9" idx="1"/>
            </p:cNvCxnSpPr>
            <p:nvPr/>
          </p:nvCxnSpPr>
          <p:spPr>
            <a:xfrm rot="16200000" flipH="1">
              <a:off x="3239401" y="5867052"/>
              <a:ext cx="197753" cy="40798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Elbow Connector 54">
              <a:extLst>
                <a:ext uri="{FF2B5EF4-FFF2-40B4-BE49-F238E27FC236}">
                  <a16:creationId xmlns:a16="http://schemas.microsoft.com/office/drawing/2014/main" id="{B59995C9-F632-B541-A73E-AC00659A953B}"/>
                </a:ext>
              </a:extLst>
            </p:cNvPr>
            <p:cNvCxnSpPr>
              <a:stCxn id="9" idx="3"/>
              <a:endCxn id="29" idx="2"/>
            </p:cNvCxnSpPr>
            <p:nvPr/>
          </p:nvCxnSpPr>
          <p:spPr>
            <a:xfrm flipV="1">
              <a:off x="4005943" y="5972167"/>
              <a:ext cx="401998" cy="197757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AA05C11-CEEC-204A-A81B-F400CAEE718B}"/>
                </a:ext>
              </a:extLst>
            </p:cNvPr>
            <p:cNvSpPr/>
            <p:nvPr/>
          </p:nvSpPr>
          <p:spPr>
            <a:xfrm>
              <a:off x="4172233" y="5357471"/>
              <a:ext cx="430878" cy="1422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1"/>
                  </a:solidFill>
                </a:rPr>
                <a:t>service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862DB9C-C53B-234F-A67D-F6B7F3D9C9CC}"/>
                </a:ext>
              </a:extLst>
            </p:cNvPr>
            <p:cNvSpPr/>
            <p:nvPr/>
          </p:nvSpPr>
          <p:spPr>
            <a:xfrm>
              <a:off x="2907399" y="5345439"/>
              <a:ext cx="430878" cy="1422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1"/>
                  </a:solidFill>
                </a:rPr>
                <a:t>service</a:t>
              </a:r>
            </a:p>
          </p:txBody>
        </p:sp>
        <p:cxnSp>
          <p:nvCxnSpPr>
            <p:cNvPr id="61" name="Elbow Connector 60">
              <a:extLst>
                <a:ext uri="{FF2B5EF4-FFF2-40B4-BE49-F238E27FC236}">
                  <a16:creationId xmlns:a16="http://schemas.microsoft.com/office/drawing/2014/main" id="{D2424CC5-E980-BC48-A8C5-12EADBBE96E3}"/>
                </a:ext>
              </a:extLst>
            </p:cNvPr>
            <p:cNvCxnSpPr>
              <a:cxnSpLocks/>
              <a:endCxn id="13" idx="2"/>
            </p:cNvCxnSpPr>
            <p:nvPr/>
          </p:nvCxnSpPr>
          <p:spPr>
            <a:xfrm flipV="1">
              <a:off x="3338277" y="5370997"/>
              <a:ext cx="429034" cy="24964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>
              <a:extLst>
                <a:ext uri="{FF2B5EF4-FFF2-40B4-BE49-F238E27FC236}">
                  <a16:creationId xmlns:a16="http://schemas.microsoft.com/office/drawing/2014/main" id="{9C996F80-2B2D-D34D-B077-06CB23A57739}"/>
                </a:ext>
              </a:extLst>
            </p:cNvPr>
            <p:cNvCxnSpPr>
              <a:cxnSpLocks/>
              <a:endCxn id="13" idx="2"/>
            </p:cNvCxnSpPr>
            <p:nvPr/>
          </p:nvCxnSpPr>
          <p:spPr>
            <a:xfrm rot="10800000">
              <a:off x="3767312" y="5370998"/>
              <a:ext cx="451743" cy="249637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143B91F-EA3E-AC4B-AF89-7C4B04C302A3}"/>
              </a:ext>
            </a:extLst>
          </p:cNvPr>
          <p:cNvGrpSpPr/>
          <p:nvPr/>
        </p:nvGrpSpPr>
        <p:grpSpPr>
          <a:xfrm>
            <a:off x="7703640" y="3375820"/>
            <a:ext cx="4163366" cy="244114"/>
            <a:chOff x="1376442" y="5500301"/>
            <a:chExt cx="4163366" cy="2441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0A727C-FFF2-CA4F-BA91-022337F0E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28228" y="5511053"/>
              <a:ext cx="598880" cy="20154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2B3C033-AF2F-4843-849A-A83FA9236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21630" y="5514202"/>
              <a:ext cx="527269" cy="20600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A71E71D-8D1C-A743-9B16-32B863517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50975" y="5505895"/>
              <a:ext cx="658768" cy="23852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2F28103-8B6F-0B41-A820-EF5CC4DAD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59813" y="5504193"/>
              <a:ext cx="579995" cy="23704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DE4DF84F-CDC0-BD43-BF0D-3A8862FCE389}"/>
                </a:ext>
              </a:extLst>
            </p:cNvPr>
            <p:cNvSpPr/>
            <p:nvPr/>
          </p:nvSpPr>
          <p:spPr>
            <a:xfrm>
              <a:off x="1376442" y="5500301"/>
              <a:ext cx="687003" cy="2230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App - Log</a:t>
              </a:r>
            </a:p>
            <a:p>
              <a:pPr algn="ctr"/>
              <a:r>
                <a:rPr lang="en-US" sz="800" dirty="0"/>
                <a:t>Generation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EC8CD42-8CD4-7F44-83DD-81B2EFD67159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>
              <a:off x="2927108" y="5611827"/>
              <a:ext cx="180269" cy="568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34F77D6-4F95-B14D-A2AA-82F69BF4625E}"/>
                </a:ext>
              </a:extLst>
            </p:cNvPr>
            <p:cNvCxnSpPr>
              <a:stCxn id="68" idx="3"/>
              <a:endCxn id="5" idx="1"/>
            </p:cNvCxnSpPr>
            <p:nvPr/>
          </p:nvCxnSpPr>
          <p:spPr>
            <a:xfrm flipV="1">
              <a:off x="2063445" y="5611827"/>
              <a:ext cx="264783" cy="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5759709-8118-B74D-AFC0-15144887B262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>
              <a:off x="3648899" y="5617204"/>
              <a:ext cx="302076" cy="795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DBFF278-F099-2443-A858-D8CD2991A981}"/>
                </a:ext>
              </a:extLst>
            </p:cNvPr>
            <p:cNvCxnSpPr>
              <a:stCxn id="7" idx="3"/>
              <a:endCxn id="8" idx="1"/>
            </p:cNvCxnSpPr>
            <p:nvPr/>
          </p:nvCxnSpPr>
          <p:spPr>
            <a:xfrm flipV="1">
              <a:off x="4609743" y="5622714"/>
              <a:ext cx="350070" cy="244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D980FCF-FAC4-4C42-ABAC-3A1FC06AD6AF}"/>
              </a:ext>
            </a:extLst>
          </p:cNvPr>
          <p:cNvCxnSpPr>
            <a:cxnSpLocks/>
          </p:cNvCxnSpPr>
          <p:nvPr/>
        </p:nvCxnSpPr>
        <p:spPr>
          <a:xfrm flipV="1">
            <a:off x="2218259" y="1534886"/>
            <a:ext cx="4378484" cy="2053234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27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54990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200" dirty="0"/>
          </a:p>
          <a:p>
            <a:r>
              <a:rPr lang="en-US" sz="1200" dirty="0"/>
              <a:t>Enterprise E2E use cases</a:t>
            </a:r>
          </a:p>
          <a:p>
            <a:pPr lvl="1"/>
            <a:r>
              <a:rPr lang="en-US" sz="1200" dirty="0"/>
              <a:t>K8S is widely used in enterprise environment</a:t>
            </a:r>
          </a:p>
          <a:p>
            <a:pPr lvl="1"/>
            <a:r>
              <a:rPr lang="en-US" sz="1200" dirty="0"/>
              <a:t>Application orchestration, not just network function orchestration.</a:t>
            </a:r>
          </a:p>
          <a:p>
            <a:r>
              <a:rPr lang="en-US" sz="1200" dirty="0"/>
              <a:t>Cross-community</a:t>
            </a:r>
          </a:p>
          <a:p>
            <a:pPr lvl="1"/>
            <a:r>
              <a:rPr lang="en-US" sz="1200" dirty="0"/>
              <a:t>LFN</a:t>
            </a:r>
          </a:p>
          <a:p>
            <a:pPr lvl="2"/>
            <a:r>
              <a:rPr lang="en-US" sz="1200" dirty="0"/>
              <a:t>Anuket CI2</a:t>
            </a:r>
          </a:p>
          <a:p>
            <a:pPr lvl="2"/>
            <a:r>
              <a:rPr lang="en-US" sz="1200" dirty="0"/>
              <a:t>XGVela</a:t>
            </a:r>
          </a:p>
          <a:p>
            <a:pPr lvl="2"/>
            <a:r>
              <a:rPr lang="en-US" sz="1200" dirty="0"/>
              <a:t>EMCO</a:t>
            </a:r>
          </a:p>
          <a:p>
            <a:pPr lvl="1"/>
            <a:r>
              <a:rPr lang="en-US" sz="1200" dirty="0"/>
              <a:t>LF Edge</a:t>
            </a:r>
          </a:p>
          <a:p>
            <a:pPr lvl="2"/>
            <a:r>
              <a:rPr lang="en-US" sz="1200" dirty="0"/>
              <a:t>Akraino – future plans</a:t>
            </a:r>
          </a:p>
          <a:p>
            <a:pPr lvl="1"/>
            <a:r>
              <a:rPr lang="en-US" sz="1200" dirty="0"/>
              <a:t>O-RAN (SC)</a:t>
            </a:r>
          </a:p>
          <a:p>
            <a:pPr lvl="1"/>
            <a:r>
              <a:rPr lang="en-US" sz="1200" dirty="0"/>
              <a:t>SDOs – </a:t>
            </a:r>
            <a:r>
              <a:rPr lang="en-US" sz="1200" dirty="0" err="1"/>
              <a:t>TMForum</a:t>
            </a:r>
            <a:r>
              <a:rPr lang="en-US" sz="1200" dirty="0"/>
              <a:t>, ETSI, 3GPP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391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57E8-02CD-324F-855B-54BE14B2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77B7-3F6C-8240-BC26-F76790AA6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block diagram</a:t>
            </a:r>
          </a:p>
          <a:p>
            <a:r>
              <a:rPr lang="en-US" strike="sngStrike" dirty="0"/>
              <a:t>Add short description for the security/logging items in the second slide – re-group bullets in the list</a:t>
            </a:r>
          </a:p>
          <a:p>
            <a:r>
              <a:rPr lang="en-US" dirty="0"/>
              <a:t>Add diagram to highlight the use of CNCF components (slide 3) – Get inspiration from the CNCF trail map - </a:t>
            </a:r>
            <a:r>
              <a:rPr lang="en-US" dirty="0">
                <a:hlinkClick r:id="rId2"/>
              </a:rPr>
              <a:t>https://wiki.onap.org/pages/resumedraft.action?draftId</a:t>
            </a:r>
            <a:r>
              <a:rPr lang="en-US">
                <a:hlinkClick r:id="rId2"/>
              </a:rPr>
              <a:t>=93004635&amp;draftShareId=b4cf7c15-b975-4e3e-b25e-be3812e8c37b&amp;</a:t>
            </a:r>
            <a:endParaRPr lang="en-US" dirty="0"/>
          </a:p>
          <a:p>
            <a:r>
              <a:rPr lang="en-US" dirty="0"/>
              <a:t>Add forward looking hints about future cloud-native roadmap</a:t>
            </a:r>
          </a:p>
        </p:txBody>
      </p:sp>
    </p:spTree>
    <p:extLst>
      <p:ext uri="{BB962C8B-B14F-4D97-AF65-F5344CB8AC3E}">
        <p14:creationId xmlns:p14="http://schemas.microsoft.com/office/powerpoint/2010/main" val="2492758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EEDB2F-7AF5-451B-A088-3EF70F98B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973" y="23090"/>
            <a:ext cx="66960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1BD9DE-DEB0-4A0E-8C32-29DCED4C4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299" y="3632050"/>
            <a:ext cx="1295400" cy="28354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1E8945-2A78-4CC7-8230-E28C805BA854}"/>
              </a:ext>
            </a:extLst>
          </p:cNvPr>
          <p:cNvCxnSpPr>
            <a:cxnSpLocks/>
          </p:cNvCxnSpPr>
          <p:nvPr/>
        </p:nvCxnSpPr>
        <p:spPr>
          <a:xfrm flipH="1" flipV="1">
            <a:off x="1745673" y="356365"/>
            <a:ext cx="1130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F42CCCA-D3BF-4B6C-998E-900DE81CEC84}"/>
              </a:ext>
            </a:extLst>
          </p:cNvPr>
          <p:cNvCxnSpPr>
            <a:cxnSpLocks/>
          </p:cNvCxnSpPr>
          <p:nvPr/>
        </p:nvCxnSpPr>
        <p:spPr>
          <a:xfrm flipH="1">
            <a:off x="1542473" y="2420694"/>
            <a:ext cx="16244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1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7aed8f8a28_3_531"/>
          <p:cNvSpPr txBox="1">
            <a:spLocks noGrp="1"/>
          </p:cNvSpPr>
          <p:nvPr>
            <p:ph type="title"/>
          </p:nvPr>
        </p:nvSpPr>
        <p:spPr>
          <a:xfrm>
            <a:off x="314961" y="197831"/>
            <a:ext cx="11506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CNF Orchestration</a:t>
            </a:r>
            <a:endParaRPr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5" name="Google Shape;745;g7aed8f8a28_3_531"/>
          <p:cNvSpPr txBox="1">
            <a:spLocks noGrp="1"/>
          </p:cNvSpPr>
          <p:nvPr>
            <p:ph type="sldNum" idx="12"/>
          </p:nvPr>
        </p:nvSpPr>
        <p:spPr>
          <a:xfrm>
            <a:off x="11568705" y="6504192"/>
            <a:ext cx="607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fld id="{00000000-1234-1234-1234-123412341234}" type="slidenum">
              <a:rPr lang="en" sz="1467"/>
              <a:pPr/>
              <a:t>2</a:t>
            </a:fld>
            <a:endParaRPr sz="1467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9FE4B2-D62D-4A40-99FE-9D78520A3DEA}"/>
              </a:ext>
            </a:extLst>
          </p:cNvPr>
          <p:cNvSpPr/>
          <p:nvPr/>
        </p:nvSpPr>
        <p:spPr>
          <a:xfrm>
            <a:off x="7929349" y="2015709"/>
            <a:ext cx="2586251" cy="103040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57FDAE-9516-3D43-83D3-B5973D6FEC29}"/>
              </a:ext>
            </a:extLst>
          </p:cNvPr>
          <p:cNvSpPr/>
          <p:nvPr/>
        </p:nvSpPr>
        <p:spPr>
          <a:xfrm>
            <a:off x="8500922" y="2058852"/>
            <a:ext cx="1323758" cy="76524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F85F04-0C67-B04B-BC7F-169B4D04101F}"/>
              </a:ext>
            </a:extLst>
          </p:cNvPr>
          <p:cNvSpPr txBox="1">
            <a:spLocks/>
          </p:cNvSpPr>
          <p:nvPr/>
        </p:nvSpPr>
        <p:spPr>
          <a:xfrm>
            <a:off x="415133" y="1751172"/>
            <a:ext cx="7354330" cy="435133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rmAutofit fontScale="70000" lnSpcReduction="20000"/>
          </a:bodyPr>
          <a:lstStyle>
            <a:lvl1pPr marL="609585" lvl="0" indent="-482588" algn="l" defTabSz="914400" rtl="0" eaLnBrk="1" latinLnBrk="0" hangingPunct="1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SzPts val="21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457189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431789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Hybrid services CNF/VNF/PNF, leveraging open-source and standards</a:t>
            </a:r>
          </a:p>
          <a:p>
            <a:pPr lvl="1"/>
            <a:r>
              <a:rPr lang="en-US" dirty="0"/>
              <a:t>Support Greenfield and Brownfield environment </a:t>
            </a:r>
          </a:p>
          <a:p>
            <a:pPr lvl="1"/>
            <a:r>
              <a:rPr lang="en-US" dirty="0"/>
              <a:t>E.g., CNF on bare-metal, CNF on VM, VNF on VM, PNF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pPr lvl="1"/>
            <a:r>
              <a:rPr lang="en-US" dirty="0"/>
              <a:t>Configuration and Update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Common Infrastructure for model/package onboarding, design and distribution</a:t>
            </a:r>
          </a:p>
          <a:p>
            <a:pPr lvl="1"/>
            <a:r>
              <a:rPr lang="en-US" dirty="0"/>
              <a:t>Support both ETSI-Aligned and Cloud Native Orchestration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38125" lvl="1">
              <a:buFont typeface="Arial" panose="020B0604020202020204" pitchFamily="34" charset="0"/>
              <a:buNone/>
            </a:pPr>
            <a:r>
              <a:rPr lang="en-US" dirty="0">
                <a:hlinkClick r:id="rId3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4C1229-014E-7F43-B92D-06E40FB14FC9}"/>
              </a:ext>
            </a:extLst>
          </p:cNvPr>
          <p:cNvSpPr/>
          <p:nvPr/>
        </p:nvSpPr>
        <p:spPr>
          <a:xfrm>
            <a:off x="7917064" y="3181052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49120E-2740-864D-8332-EF9E08D5BB7E}"/>
              </a:ext>
            </a:extLst>
          </p:cNvPr>
          <p:cNvSpPr/>
          <p:nvPr/>
        </p:nvSpPr>
        <p:spPr>
          <a:xfrm>
            <a:off x="7915933" y="4358013"/>
            <a:ext cx="2586251" cy="117192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ACC9D9A-30AF-2848-B752-3010038C8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121" y="3214628"/>
            <a:ext cx="1295400" cy="2835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839F3A-97BE-3442-A660-DAF9A5AB87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4344" y="2054155"/>
            <a:ext cx="490696" cy="50761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DE5009A-314C-CA4E-95B8-7980A60C58E7}"/>
              </a:ext>
            </a:extLst>
          </p:cNvPr>
          <p:cNvSpPr/>
          <p:nvPr/>
        </p:nvSpPr>
        <p:spPr>
          <a:xfrm>
            <a:off x="8092635" y="3661735"/>
            <a:ext cx="1012372" cy="1760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orchestration</a:t>
            </a:r>
          </a:p>
        </p:txBody>
      </p:sp>
      <p:sp>
        <p:nvSpPr>
          <p:cNvPr id="17" name="Arrow: Right 11">
            <a:extLst>
              <a:ext uri="{FF2B5EF4-FFF2-40B4-BE49-F238E27FC236}">
                <a16:creationId xmlns:a16="http://schemas.microsoft.com/office/drawing/2014/main" id="{595E86CD-50D0-4A45-8C58-87918E2ACADB}"/>
              </a:ext>
            </a:extLst>
          </p:cNvPr>
          <p:cNvSpPr/>
          <p:nvPr/>
        </p:nvSpPr>
        <p:spPr>
          <a:xfrm rot="5400000">
            <a:off x="9983777" y="2884522"/>
            <a:ext cx="319902" cy="4657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Up-Down 12">
            <a:extLst>
              <a:ext uri="{FF2B5EF4-FFF2-40B4-BE49-F238E27FC236}">
                <a16:creationId xmlns:a16="http://schemas.microsoft.com/office/drawing/2014/main" id="{D88BD844-4E43-184D-9C7D-B6C01ADBB9F1}"/>
              </a:ext>
            </a:extLst>
          </p:cNvPr>
          <p:cNvSpPr/>
          <p:nvPr/>
        </p:nvSpPr>
        <p:spPr>
          <a:xfrm>
            <a:off x="8965665" y="4033416"/>
            <a:ext cx="352374" cy="508629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B209116-C119-DD46-8AE7-E6C9371E58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5283" y="2081667"/>
            <a:ext cx="600664" cy="21345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C1F91C7-A492-9E4F-BB0E-E726A652F663}"/>
              </a:ext>
            </a:extLst>
          </p:cNvPr>
          <p:cNvSpPr/>
          <p:nvPr/>
        </p:nvSpPr>
        <p:spPr>
          <a:xfrm>
            <a:off x="9878183" y="2484067"/>
            <a:ext cx="437859" cy="3406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902911-BB14-2545-A88F-DA4338F25738}"/>
              </a:ext>
            </a:extLst>
          </p:cNvPr>
          <p:cNvSpPr txBox="1"/>
          <p:nvPr/>
        </p:nvSpPr>
        <p:spPr>
          <a:xfrm>
            <a:off x="9900087" y="2549383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ASD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34DCF5B-BDB8-8C44-8720-B48CFB36A1AD}"/>
              </a:ext>
            </a:extLst>
          </p:cNvPr>
          <p:cNvSpPr/>
          <p:nvPr/>
        </p:nvSpPr>
        <p:spPr>
          <a:xfrm>
            <a:off x="9451079" y="3390751"/>
            <a:ext cx="1012372" cy="3158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Onboarding &amp; Design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579D2B-F996-E541-90FF-361C1F30F41A}"/>
              </a:ext>
            </a:extLst>
          </p:cNvPr>
          <p:cNvSpPr/>
          <p:nvPr/>
        </p:nvSpPr>
        <p:spPr>
          <a:xfrm>
            <a:off x="8011059" y="4867138"/>
            <a:ext cx="826514" cy="1760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 K8S(CISM)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BC987F-E992-5342-846F-E9D225793A4A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8194021" y="5039342"/>
            <a:ext cx="0" cy="10877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B3F83530-BA29-DC49-BA11-BE32B0E7B6BC}"/>
              </a:ext>
            </a:extLst>
          </p:cNvPr>
          <p:cNvSpPr/>
          <p:nvPr/>
        </p:nvSpPr>
        <p:spPr>
          <a:xfrm>
            <a:off x="9471685" y="4403592"/>
            <a:ext cx="460906" cy="1600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CNF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527E2B-8662-3448-8F64-A9ED167CF5EE}"/>
              </a:ext>
            </a:extLst>
          </p:cNvPr>
          <p:cNvSpPr/>
          <p:nvPr/>
        </p:nvSpPr>
        <p:spPr>
          <a:xfrm>
            <a:off x="9477052" y="5237407"/>
            <a:ext cx="580014" cy="1936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NFVI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FD0E783-4B1E-9340-837F-167071197133}"/>
              </a:ext>
            </a:extLst>
          </p:cNvPr>
          <p:cNvSpPr/>
          <p:nvPr/>
        </p:nvSpPr>
        <p:spPr>
          <a:xfrm>
            <a:off x="8004358" y="5148118"/>
            <a:ext cx="379326" cy="1760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CIS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967D0-5222-714B-A733-4E939106C3AC}"/>
              </a:ext>
            </a:extLst>
          </p:cNvPr>
          <p:cNvSpPr/>
          <p:nvPr/>
        </p:nvSpPr>
        <p:spPr>
          <a:xfrm>
            <a:off x="9474481" y="4886927"/>
            <a:ext cx="580015" cy="1936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VIM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C19EF6B-D93D-D24B-9780-43C232070A23}"/>
              </a:ext>
            </a:extLst>
          </p:cNvPr>
          <p:cNvCxnSpPr>
            <a:cxnSpLocks/>
          </p:cNvCxnSpPr>
          <p:nvPr/>
        </p:nvCxnSpPr>
        <p:spPr>
          <a:xfrm>
            <a:off x="8941071" y="5334238"/>
            <a:ext cx="53598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BF4B58A-28BE-834A-8C96-17D81B4E49FA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9764489" y="5080590"/>
            <a:ext cx="2570" cy="1568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491FD72-8DA4-5E46-90D4-9DD27814F233}"/>
              </a:ext>
            </a:extLst>
          </p:cNvPr>
          <p:cNvSpPr/>
          <p:nvPr/>
        </p:nvSpPr>
        <p:spPr>
          <a:xfrm>
            <a:off x="10888537" y="3317465"/>
            <a:ext cx="914400" cy="185462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Artifact Repository</a:t>
            </a:r>
          </a:p>
          <a:p>
            <a:pPr algn="ctr"/>
            <a:r>
              <a:rPr lang="en-US" sz="1000" dirty="0">
                <a:solidFill>
                  <a:schemeClr val="bg1"/>
                </a:solidFill>
              </a:rPr>
              <a:t>(image, helm charts, etc.)</a:t>
            </a:r>
          </a:p>
        </p:txBody>
      </p:sp>
      <p:sp>
        <p:nvSpPr>
          <p:cNvPr id="32" name="Arrow: Right 11">
            <a:extLst>
              <a:ext uri="{FF2B5EF4-FFF2-40B4-BE49-F238E27FC236}">
                <a16:creationId xmlns:a16="http://schemas.microsoft.com/office/drawing/2014/main" id="{494C4B81-F3CE-D44B-A8CF-AB8CCD1BCF92}"/>
              </a:ext>
            </a:extLst>
          </p:cNvPr>
          <p:cNvSpPr/>
          <p:nvPr/>
        </p:nvSpPr>
        <p:spPr>
          <a:xfrm>
            <a:off x="10479740" y="3356399"/>
            <a:ext cx="456266" cy="39931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Right 11">
            <a:extLst>
              <a:ext uri="{FF2B5EF4-FFF2-40B4-BE49-F238E27FC236}">
                <a16:creationId xmlns:a16="http://schemas.microsoft.com/office/drawing/2014/main" id="{F80B0FA8-B347-2144-844B-8003E1CA3866}"/>
              </a:ext>
            </a:extLst>
          </p:cNvPr>
          <p:cNvSpPr/>
          <p:nvPr/>
        </p:nvSpPr>
        <p:spPr>
          <a:xfrm rot="10800000">
            <a:off x="10457627" y="4597246"/>
            <a:ext cx="456266" cy="39931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96BCF1-9218-3545-8771-3C1AB5E30F27}"/>
              </a:ext>
            </a:extLst>
          </p:cNvPr>
          <p:cNvSpPr/>
          <p:nvPr/>
        </p:nvSpPr>
        <p:spPr>
          <a:xfrm>
            <a:off x="9451079" y="3926841"/>
            <a:ext cx="1012372" cy="1936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controller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D57ACC0-4783-1747-B4C9-E72F4E30C9D3}"/>
              </a:ext>
            </a:extLst>
          </p:cNvPr>
          <p:cNvCxnSpPr>
            <a:cxnSpLocks/>
            <a:stCxn id="16" idx="3"/>
            <a:endCxn id="22" idx="1"/>
          </p:cNvCxnSpPr>
          <p:nvPr/>
        </p:nvCxnSpPr>
        <p:spPr>
          <a:xfrm flipV="1">
            <a:off x="9105007" y="3548661"/>
            <a:ext cx="346072" cy="20110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13D09E1-06AD-214C-842B-A76743399D39}"/>
              </a:ext>
            </a:extLst>
          </p:cNvPr>
          <p:cNvCxnSpPr>
            <a:cxnSpLocks/>
            <a:stCxn id="16" idx="3"/>
            <a:endCxn id="34" idx="1"/>
          </p:cNvCxnSpPr>
          <p:nvPr/>
        </p:nvCxnSpPr>
        <p:spPr>
          <a:xfrm>
            <a:off x="9105007" y="3749764"/>
            <a:ext cx="346072" cy="2739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736455E-E26E-5647-8DDB-2704F8311324}"/>
              </a:ext>
            </a:extLst>
          </p:cNvPr>
          <p:cNvCxnSpPr>
            <a:stCxn id="22" idx="2"/>
            <a:endCxn id="34" idx="0"/>
          </p:cNvCxnSpPr>
          <p:nvPr/>
        </p:nvCxnSpPr>
        <p:spPr>
          <a:xfrm>
            <a:off x="9957265" y="3706570"/>
            <a:ext cx="0" cy="2202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80FBFA4-C68B-6349-BA56-EA4D76636648}"/>
              </a:ext>
            </a:extLst>
          </p:cNvPr>
          <p:cNvSpPr txBox="1"/>
          <p:nvPr/>
        </p:nvSpPr>
        <p:spPr>
          <a:xfrm>
            <a:off x="8539765" y="2346610"/>
            <a:ext cx="1204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SOL001,</a:t>
            </a:r>
          </a:p>
          <a:p>
            <a:pPr algn="ctr"/>
            <a:r>
              <a:rPr lang="en-US" sz="1000" dirty="0"/>
              <a:t>SOL004, SOL007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1659661-BA74-DE4B-9CA8-23D9EC63B28C}"/>
              </a:ext>
            </a:extLst>
          </p:cNvPr>
          <p:cNvSpPr/>
          <p:nvPr/>
        </p:nvSpPr>
        <p:spPr>
          <a:xfrm>
            <a:off x="7964344" y="4810724"/>
            <a:ext cx="976727" cy="6203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778DD07-6C5C-854A-AC5D-A626490DDF2A}"/>
              </a:ext>
            </a:extLst>
          </p:cNvPr>
          <p:cNvSpPr/>
          <p:nvPr/>
        </p:nvSpPr>
        <p:spPr>
          <a:xfrm>
            <a:off x="8094261" y="3986777"/>
            <a:ext cx="820654" cy="1760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Helm client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D72FF53-846B-A04A-871A-F1F38D71B6F5}"/>
              </a:ext>
            </a:extLst>
          </p:cNvPr>
          <p:cNvCxnSpPr>
            <a:stCxn id="16" idx="2"/>
            <a:endCxn id="40" idx="0"/>
          </p:cNvCxnSpPr>
          <p:nvPr/>
        </p:nvCxnSpPr>
        <p:spPr>
          <a:xfrm flipH="1">
            <a:off x="8504588" y="3837792"/>
            <a:ext cx="94233" cy="1489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542095A0-D00D-1049-B61F-5F8334EFD989}"/>
              </a:ext>
            </a:extLst>
          </p:cNvPr>
          <p:cNvSpPr/>
          <p:nvPr/>
        </p:nvSpPr>
        <p:spPr>
          <a:xfrm>
            <a:off x="9972437" y="4403588"/>
            <a:ext cx="460906" cy="1600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VNF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B1EBF09-113A-C542-AFB9-1ECA692AC32B}"/>
              </a:ext>
            </a:extLst>
          </p:cNvPr>
          <p:cNvCxnSpPr>
            <a:cxnSpLocks/>
          </p:cNvCxnSpPr>
          <p:nvPr/>
        </p:nvCxnSpPr>
        <p:spPr>
          <a:xfrm>
            <a:off x="9471685" y="4662562"/>
            <a:ext cx="961658" cy="0"/>
          </a:xfrm>
          <a:prstGeom prst="line">
            <a:avLst/>
          </a:prstGeom>
          <a:ln w="158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9C96D791-FAA6-0948-8A90-6E8DB58F03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4477" y="5203847"/>
            <a:ext cx="267434" cy="1961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83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7aed8f8a28_3_531"/>
          <p:cNvSpPr txBox="1">
            <a:spLocks noGrp="1"/>
          </p:cNvSpPr>
          <p:nvPr>
            <p:ph type="title"/>
          </p:nvPr>
        </p:nvSpPr>
        <p:spPr>
          <a:xfrm>
            <a:off x="314961" y="197831"/>
            <a:ext cx="11506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Functionalities and CNCF Conformance</a:t>
            </a:r>
            <a:endParaRPr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1A071E5-370C-E343-921C-5B97DC8C6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210" y="947854"/>
            <a:ext cx="1733580" cy="5910146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D210D0B3-0F2D-334D-A838-C1D7DBAB7C1A}"/>
              </a:ext>
            </a:extLst>
          </p:cNvPr>
          <p:cNvGrpSpPr/>
          <p:nvPr/>
        </p:nvGrpSpPr>
        <p:grpSpPr>
          <a:xfrm>
            <a:off x="566053" y="2431336"/>
            <a:ext cx="4267200" cy="2296581"/>
            <a:chOff x="566053" y="1806880"/>
            <a:chExt cx="4267200" cy="2623605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D7DBB78-21C6-A44D-A362-750E4C63CA97}"/>
                </a:ext>
              </a:extLst>
            </p:cNvPr>
            <p:cNvSpPr/>
            <p:nvPr/>
          </p:nvSpPr>
          <p:spPr>
            <a:xfrm>
              <a:off x="566053" y="1839685"/>
              <a:ext cx="4267200" cy="2590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8FA5DE27-0EE9-1046-8B6B-6F951254F862}"/>
                </a:ext>
              </a:extLst>
            </p:cNvPr>
            <p:cNvGrpSpPr/>
            <p:nvPr/>
          </p:nvGrpSpPr>
          <p:grpSpPr>
            <a:xfrm>
              <a:off x="691514" y="1995489"/>
              <a:ext cx="4069680" cy="1275743"/>
              <a:chOff x="1741714" y="5103286"/>
              <a:chExt cx="4069680" cy="1275743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209EA0E2-9C1D-3D40-9EBE-0D088317F281}"/>
                  </a:ext>
                </a:extLst>
              </p:cNvPr>
              <p:cNvSpPr/>
              <p:nvPr/>
            </p:nvSpPr>
            <p:spPr>
              <a:xfrm>
                <a:off x="2013856" y="5103286"/>
                <a:ext cx="3472544" cy="1275743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C7B64B0C-5773-DB49-BB2E-B0926F7591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2272" y="6061473"/>
                <a:ext cx="463671" cy="216902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3C31895A-AEAE-2B47-AC84-0232557408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33724" y="5150685"/>
                <a:ext cx="424418" cy="311239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A2D1BAA6-BE00-154F-9D1F-41FBE0273D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37842" y="5544438"/>
                <a:ext cx="392881" cy="427733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A650B7F9-C5CD-8A4C-9191-1F743F987C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19824" y="5210177"/>
                <a:ext cx="694973" cy="160820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CF4E040E-596C-0941-8800-D6B9EAD25E58}"/>
                  </a:ext>
                </a:extLst>
              </p:cNvPr>
              <p:cNvSpPr/>
              <p:nvPr/>
            </p:nvSpPr>
            <p:spPr>
              <a:xfrm>
                <a:off x="2146165" y="5664774"/>
                <a:ext cx="618807" cy="1932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Ingress</a:t>
                </a:r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3E40F28E-563E-CA46-87A3-CC132E37261F}"/>
                  </a:ext>
                </a:extLst>
              </p:cNvPr>
              <p:cNvCxnSpPr>
                <a:cxnSpLocks/>
                <a:stCxn id="55" idx="3"/>
                <a:endCxn id="53" idx="1"/>
              </p:cNvCxnSpPr>
              <p:nvPr/>
            </p:nvCxnSpPr>
            <p:spPr>
              <a:xfrm flipV="1">
                <a:off x="2764972" y="5758305"/>
                <a:ext cx="172870" cy="308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5885DA17-C81C-2741-AF29-48231B71D5B4}"/>
                  </a:ext>
                </a:extLst>
              </p:cNvPr>
              <p:cNvSpPr/>
              <p:nvPr/>
            </p:nvSpPr>
            <p:spPr>
              <a:xfrm>
                <a:off x="4755238" y="5664774"/>
                <a:ext cx="653144" cy="1932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egress</a:t>
                </a:r>
              </a:p>
            </p:txBody>
          </p:sp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E6A9C1A5-FCAD-B540-87E1-03DDEC82CB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11500" y="5544434"/>
                <a:ext cx="392881" cy="427733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041459B1-44B6-4C40-89FF-7F4EDA0EC8A5}"/>
                  </a:ext>
                </a:extLst>
              </p:cNvPr>
              <p:cNvCxnSpPr>
                <a:stCxn id="53" idx="3"/>
                <a:endCxn id="58" idx="1"/>
              </p:cNvCxnSpPr>
              <p:nvPr/>
            </p:nvCxnSpPr>
            <p:spPr>
              <a:xfrm flipV="1">
                <a:off x="3330723" y="5758301"/>
                <a:ext cx="880777" cy="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4BABE2C2-DBBD-8D4F-BAF9-0B1005214D5C}"/>
                  </a:ext>
                </a:extLst>
              </p:cNvPr>
              <p:cNvCxnSpPr>
                <a:cxnSpLocks/>
                <a:stCxn id="58" idx="3"/>
                <a:endCxn id="57" idx="1"/>
              </p:cNvCxnSpPr>
              <p:nvPr/>
            </p:nvCxnSpPr>
            <p:spPr>
              <a:xfrm>
                <a:off x="4604381" y="5758301"/>
                <a:ext cx="150857" cy="308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0911BFDE-1D8E-EE44-B7B4-DCCDB6083F94}"/>
                  </a:ext>
                </a:extLst>
              </p:cNvPr>
              <p:cNvCxnSpPr>
                <a:endCxn id="55" idx="1"/>
              </p:cNvCxnSpPr>
              <p:nvPr/>
            </p:nvCxnSpPr>
            <p:spPr>
              <a:xfrm>
                <a:off x="1741714" y="5758301"/>
                <a:ext cx="404451" cy="3085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79F83DB9-B573-1347-9C32-25F351A4F168}"/>
                  </a:ext>
                </a:extLst>
              </p:cNvPr>
              <p:cNvCxnSpPr/>
              <p:nvPr/>
            </p:nvCxnSpPr>
            <p:spPr>
              <a:xfrm>
                <a:off x="5406943" y="5741157"/>
                <a:ext cx="404451" cy="3085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Elbow Connector 62">
                <a:extLst>
                  <a:ext uri="{FF2B5EF4-FFF2-40B4-BE49-F238E27FC236}">
                    <a16:creationId xmlns:a16="http://schemas.microsoft.com/office/drawing/2014/main" id="{279DE2DC-FF40-1E42-B8CC-22D0240DCC20}"/>
                  </a:ext>
                </a:extLst>
              </p:cNvPr>
              <p:cNvCxnSpPr>
                <a:stCxn id="53" idx="2"/>
                <a:endCxn id="51" idx="1"/>
              </p:cNvCxnSpPr>
              <p:nvPr/>
            </p:nvCxnSpPr>
            <p:spPr>
              <a:xfrm rot="16200000" flipH="1">
                <a:off x="3239401" y="5867052"/>
                <a:ext cx="197753" cy="407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Elbow Connector 63">
                <a:extLst>
                  <a:ext uri="{FF2B5EF4-FFF2-40B4-BE49-F238E27FC236}">
                    <a16:creationId xmlns:a16="http://schemas.microsoft.com/office/drawing/2014/main" id="{60F0DBCF-AA14-F745-91A4-D5F9716EF214}"/>
                  </a:ext>
                </a:extLst>
              </p:cNvPr>
              <p:cNvCxnSpPr>
                <a:stCxn id="51" idx="3"/>
                <a:endCxn id="58" idx="2"/>
              </p:cNvCxnSpPr>
              <p:nvPr/>
            </p:nvCxnSpPr>
            <p:spPr>
              <a:xfrm flipV="1">
                <a:off x="4005943" y="5972167"/>
                <a:ext cx="401998" cy="197757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E7D7E5F-1F3A-BC43-B9F5-34C38FD3185D}"/>
                  </a:ext>
                </a:extLst>
              </p:cNvPr>
              <p:cNvSpPr/>
              <p:nvPr/>
            </p:nvSpPr>
            <p:spPr>
              <a:xfrm>
                <a:off x="4172233" y="5357471"/>
                <a:ext cx="430878" cy="14223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bg1"/>
                    </a:solidFill>
                  </a:rPr>
                  <a:t>service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9266F8B-74C9-B245-8588-96A37695A361}"/>
                  </a:ext>
                </a:extLst>
              </p:cNvPr>
              <p:cNvSpPr/>
              <p:nvPr/>
            </p:nvSpPr>
            <p:spPr>
              <a:xfrm>
                <a:off x="2907399" y="5345439"/>
                <a:ext cx="430878" cy="14223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bg1"/>
                    </a:solidFill>
                  </a:rPr>
                  <a:t>service</a:t>
                </a:r>
              </a:p>
            </p:txBody>
          </p:sp>
          <p:cxnSp>
            <p:nvCxnSpPr>
              <p:cNvPr id="67" name="Elbow Connector 66">
                <a:extLst>
                  <a:ext uri="{FF2B5EF4-FFF2-40B4-BE49-F238E27FC236}">
                    <a16:creationId xmlns:a16="http://schemas.microsoft.com/office/drawing/2014/main" id="{FA62086B-F0BD-6E47-8D4B-B6BCE66C924F}"/>
                  </a:ext>
                </a:extLst>
              </p:cNvPr>
              <p:cNvCxnSpPr>
                <a:cxnSpLocks/>
                <a:endCxn id="54" idx="2"/>
              </p:cNvCxnSpPr>
              <p:nvPr/>
            </p:nvCxnSpPr>
            <p:spPr>
              <a:xfrm flipV="1">
                <a:off x="3338277" y="5370997"/>
                <a:ext cx="429034" cy="2496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Elbow Connector 67">
                <a:extLst>
                  <a:ext uri="{FF2B5EF4-FFF2-40B4-BE49-F238E27FC236}">
                    <a16:creationId xmlns:a16="http://schemas.microsoft.com/office/drawing/2014/main" id="{AF643340-80C3-E340-BF55-45E20CA5CB29}"/>
                  </a:ext>
                </a:extLst>
              </p:cNvPr>
              <p:cNvCxnSpPr>
                <a:cxnSpLocks/>
                <a:endCxn id="54" idx="2"/>
              </p:cNvCxnSpPr>
              <p:nvPr/>
            </p:nvCxnSpPr>
            <p:spPr>
              <a:xfrm rot="10800000">
                <a:off x="3767312" y="5370998"/>
                <a:ext cx="451743" cy="249637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80F0F1A-3F38-754D-9EBE-A54F88AFE3CA}"/>
                </a:ext>
              </a:extLst>
            </p:cNvPr>
            <p:cNvSpPr txBox="1"/>
            <p:nvPr/>
          </p:nvSpPr>
          <p:spPr>
            <a:xfrm>
              <a:off x="1780084" y="1806880"/>
              <a:ext cx="16161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Service-Mesh Proxy &amp; Security</a:t>
              </a: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7BC0A3AD-8189-8649-A8A7-A71BE69F3C3B}"/>
              </a:ext>
            </a:extLst>
          </p:cNvPr>
          <p:cNvSpPr txBox="1"/>
          <p:nvPr/>
        </p:nvSpPr>
        <p:spPr>
          <a:xfrm>
            <a:off x="740109" y="3855999"/>
            <a:ext cx="39190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125" lvl="1" indent="-228600"/>
            <a:r>
              <a:rPr lang="en-US" sz="900" dirty="0">
                <a:solidFill>
                  <a:schemeClr val="bg1"/>
                </a:solidFill>
              </a:rPr>
              <a:t>Enable uniform and platform-level Service-Mesh Pattern Security by 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Leveraging open-source and CNCF projects, such as Istio, Envoy, Kubernetes Ingress and Egress, </a:t>
            </a:r>
            <a:r>
              <a:rPr lang="en-US" sz="900" dirty="0" err="1">
                <a:solidFill>
                  <a:schemeClr val="bg1"/>
                </a:solidFill>
              </a:rPr>
              <a:t>Keycloak</a:t>
            </a:r>
            <a:endParaRPr lang="en-US" sz="900" dirty="0">
              <a:solidFill>
                <a:schemeClr val="bg1"/>
              </a:solidFill>
            </a:endParaRPr>
          </a:p>
          <a:p>
            <a:pPr marL="238125" lvl="2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Allowing security extensibilities with configurations/policies</a:t>
            </a:r>
          </a:p>
          <a:p>
            <a:pPr marL="238125" lvl="2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Supporting integration/deployment flexibilities with external IdAM and IdP</a:t>
            </a:r>
          </a:p>
        </p:txBody>
      </p:sp>
      <p:sp>
        <p:nvSpPr>
          <p:cNvPr id="70" name="Left Arrow 69">
            <a:extLst>
              <a:ext uri="{FF2B5EF4-FFF2-40B4-BE49-F238E27FC236}">
                <a16:creationId xmlns:a16="http://schemas.microsoft.com/office/drawing/2014/main" id="{E39CC775-8F93-224B-92FE-7007D6225F37}"/>
              </a:ext>
            </a:extLst>
          </p:cNvPr>
          <p:cNvSpPr/>
          <p:nvPr/>
        </p:nvSpPr>
        <p:spPr>
          <a:xfrm>
            <a:off x="4833253" y="3357013"/>
            <a:ext cx="382111" cy="23697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BC2C82E-6233-0C48-BF97-FFDD2B9EC5BD}"/>
              </a:ext>
            </a:extLst>
          </p:cNvPr>
          <p:cNvGrpSpPr/>
          <p:nvPr/>
        </p:nvGrpSpPr>
        <p:grpSpPr>
          <a:xfrm>
            <a:off x="7369350" y="3771832"/>
            <a:ext cx="4180114" cy="1580898"/>
            <a:chOff x="7380500" y="1507807"/>
            <a:chExt cx="4180114" cy="166277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6FF4AB10-FC9F-404B-99A5-B2A6749830AC}"/>
                </a:ext>
              </a:extLst>
            </p:cNvPr>
            <p:cNvSpPr/>
            <p:nvPr/>
          </p:nvSpPr>
          <p:spPr>
            <a:xfrm>
              <a:off x="7380500" y="1545771"/>
              <a:ext cx="4180114" cy="162480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804A05F-03EF-3F46-B929-D292AA968A2E}"/>
                </a:ext>
              </a:extLst>
            </p:cNvPr>
            <p:cNvGrpSpPr/>
            <p:nvPr/>
          </p:nvGrpSpPr>
          <p:grpSpPr>
            <a:xfrm>
              <a:off x="7500242" y="1763486"/>
              <a:ext cx="3962401" cy="224125"/>
              <a:chOff x="1376442" y="5500301"/>
              <a:chExt cx="4163366" cy="244114"/>
            </a:xfrm>
          </p:grpSpPr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F50A0108-A13A-1843-8798-A873B15AF1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28228" y="5511053"/>
                <a:ext cx="598880" cy="201548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A1EAFEC1-AA9B-1D49-AD89-DEE92C3617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21630" y="5514202"/>
                <a:ext cx="527269" cy="20600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id="{E507AFB5-5AF9-A04D-B75B-6A6EFBA977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950975" y="5505895"/>
                <a:ext cx="658768" cy="23852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4C7ECB7B-D9BD-3545-B857-5B3DD64742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959813" y="5504193"/>
                <a:ext cx="579995" cy="237041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4966D006-B783-ED47-ADDF-B56DC0F39B6C}"/>
                  </a:ext>
                </a:extLst>
              </p:cNvPr>
              <p:cNvSpPr/>
              <p:nvPr/>
            </p:nvSpPr>
            <p:spPr>
              <a:xfrm>
                <a:off x="1376442" y="5500301"/>
                <a:ext cx="687003" cy="22305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App - Log</a:t>
                </a:r>
              </a:p>
              <a:p>
                <a:pPr algn="ctr"/>
                <a:r>
                  <a:rPr lang="en-US" sz="800" dirty="0"/>
                  <a:t>Generation</a:t>
                </a:r>
              </a:p>
            </p:txBody>
          </p: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E9EC8E88-EF8B-C647-AE51-58B0CBBAD32D}"/>
                  </a:ext>
                </a:extLst>
              </p:cNvPr>
              <p:cNvCxnSpPr>
                <a:cxnSpLocks/>
                <a:stCxn id="75" idx="3"/>
              </p:cNvCxnSpPr>
              <p:nvPr/>
            </p:nvCxnSpPr>
            <p:spPr>
              <a:xfrm>
                <a:off x="2927108" y="5611827"/>
                <a:ext cx="180269" cy="5685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361BDAA3-254C-8744-8298-AE5689CF5439}"/>
                  </a:ext>
                </a:extLst>
              </p:cNvPr>
              <p:cNvCxnSpPr>
                <a:stCxn id="79" idx="3"/>
                <a:endCxn id="75" idx="1"/>
              </p:cNvCxnSpPr>
              <p:nvPr/>
            </p:nvCxnSpPr>
            <p:spPr>
              <a:xfrm flipV="1">
                <a:off x="2063445" y="5611827"/>
                <a:ext cx="264783" cy="1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13D1966E-C896-4646-9C4F-904863344C02}"/>
                  </a:ext>
                </a:extLst>
              </p:cNvPr>
              <p:cNvCxnSpPr>
                <a:stCxn id="76" idx="3"/>
                <a:endCxn id="77" idx="1"/>
              </p:cNvCxnSpPr>
              <p:nvPr/>
            </p:nvCxnSpPr>
            <p:spPr>
              <a:xfrm>
                <a:off x="3648899" y="5617204"/>
                <a:ext cx="302076" cy="7951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0D20AE6B-3885-2941-B0F8-BB3194875DBA}"/>
                  </a:ext>
                </a:extLst>
              </p:cNvPr>
              <p:cNvCxnSpPr>
                <a:stCxn id="77" idx="3"/>
                <a:endCxn id="78" idx="1"/>
              </p:cNvCxnSpPr>
              <p:nvPr/>
            </p:nvCxnSpPr>
            <p:spPr>
              <a:xfrm flipV="1">
                <a:off x="4609743" y="5622714"/>
                <a:ext cx="350070" cy="2441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AAEA8BD-543C-CA4B-A9C8-0173FC6579B5}"/>
                </a:ext>
              </a:extLst>
            </p:cNvPr>
            <p:cNvSpPr txBox="1"/>
            <p:nvPr/>
          </p:nvSpPr>
          <p:spPr>
            <a:xfrm>
              <a:off x="8823251" y="1507807"/>
              <a:ext cx="13163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Observability &amp; Analysis</a:t>
              </a: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AB06B9BD-C8AA-C746-912A-E957E961CB0B}"/>
              </a:ext>
            </a:extLst>
          </p:cNvPr>
          <p:cNvSpPr txBox="1"/>
          <p:nvPr/>
        </p:nvSpPr>
        <p:spPr>
          <a:xfrm>
            <a:off x="7505568" y="4349667"/>
            <a:ext cx="3919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125" lvl="1" indent="-228600"/>
            <a:r>
              <a:rPr lang="en-US" sz="900" dirty="0">
                <a:solidFill>
                  <a:schemeClr val="bg1"/>
                </a:solidFill>
              </a:rPr>
              <a:t>Support open-source and standard-based Logging architecture by: 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Decoupling log generation from collection/aggregation/analysis processes</a:t>
            </a:r>
          </a:p>
          <a:p>
            <a:pPr marL="238125" lvl="2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Enabling pick-and-choose solutions for monitoring, aggregating, storing and visualization</a:t>
            </a:r>
          </a:p>
          <a:p>
            <a:pPr marL="238125" lvl="2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Providing logging reference implementation with </a:t>
            </a:r>
            <a:r>
              <a:rPr lang="en-US" sz="900" dirty="0" err="1">
                <a:solidFill>
                  <a:schemeClr val="bg1"/>
                </a:solidFill>
              </a:rPr>
              <a:t>Fluentbit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Fluentd</a:t>
            </a:r>
            <a:r>
              <a:rPr lang="en-US" sz="900" dirty="0">
                <a:solidFill>
                  <a:schemeClr val="bg1"/>
                </a:solidFill>
              </a:rPr>
              <a:t>, Elastic Search, Kibana</a:t>
            </a:r>
          </a:p>
        </p:txBody>
      </p:sp>
      <p:sp>
        <p:nvSpPr>
          <p:cNvPr id="85" name="Left Arrow 84">
            <a:extLst>
              <a:ext uri="{FF2B5EF4-FFF2-40B4-BE49-F238E27FC236}">
                <a16:creationId xmlns:a16="http://schemas.microsoft.com/office/drawing/2014/main" id="{08DD9ABD-8658-6044-9811-3452076EEA35}"/>
              </a:ext>
            </a:extLst>
          </p:cNvPr>
          <p:cNvSpPr/>
          <p:nvPr/>
        </p:nvSpPr>
        <p:spPr>
          <a:xfrm rot="10800000">
            <a:off x="6975720" y="4170012"/>
            <a:ext cx="382111" cy="23697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5EA170-C3F6-6B48-B8D7-4A06A4F30DDC}"/>
              </a:ext>
            </a:extLst>
          </p:cNvPr>
          <p:cNvSpPr/>
          <p:nvPr/>
        </p:nvSpPr>
        <p:spPr>
          <a:xfrm>
            <a:off x="566053" y="1037062"/>
            <a:ext cx="4256598" cy="1103286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E401CE-EA9E-3347-A606-9B583C3E406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38887" y="1137039"/>
            <a:ext cx="940356" cy="91423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91DB5F42-12D6-964A-A098-3EED4195CE46}"/>
              </a:ext>
            </a:extLst>
          </p:cNvPr>
          <p:cNvSpPr txBox="1"/>
          <p:nvPr/>
        </p:nvSpPr>
        <p:spPr>
          <a:xfrm>
            <a:off x="641176" y="1058967"/>
            <a:ext cx="28457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125" lvl="1" indent="-228600"/>
            <a:r>
              <a:rPr lang="en-US" sz="900" dirty="0">
                <a:solidFill>
                  <a:schemeClr val="bg1"/>
                </a:solidFill>
              </a:rPr>
              <a:t>Containerization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All the ONAP components are container-based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OOM manages complete lifecycle of ONAP components, leveraging K8S ecosystem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ONAP supports private, public and hybrid cloud infrastructures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88" name="Left Arrow 87">
            <a:extLst>
              <a:ext uri="{FF2B5EF4-FFF2-40B4-BE49-F238E27FC236}">
                <a16:creationId xmlns:a16="http://schemas.microsoft.com/office/drawing/2014/main" id="{B3D9E2CE-C299-B048-9CE0-EB97E21FD7B7}"/>
              </a:ext>
            </a:extLst>
          </p:cNvPr>
          <p:cNvSpPr/>
          <p:nvPr/>
        </p:nvSpPr>
        <p:spPr>
          <a:xfrm>
            <a:off x="4840176" y="1465761"/>
            <a:ext cx="382111" cy="23697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C7A2F17B-54EE-D44F-97AC-3ED114D9803B}"/>
              </a:ext>
            </a:extLst>
          </p:cNvPr>
          <p:cNvSpPr/>
          <p:nvPr/>
        </p:nvSpPr>
        <p:spPr>
          <a:xfrm>
            <a:off x="7369349" y="2206124"/>
            <a:ext cx="4180113" cy="1408492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5F409C3-4993-7246-9930-33D532B040B8}"/>
              </a:ext>
            </a:extLst>
          </p:cNvPr>
          <p:cNvSpPr txBox="1"/>
          <p:nvPr/>
        </p:nvSpPr>
        <p:spPr>
          <a:xfrm>
            <a:off x="7358198" y="2248421"/>
            <a:ext cx="35412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125" lvl="1" indent="-228600"/>
            <a:r>
              <a:rPr lang="en-US" sz="900" dirty="0">
                <a:solidFill>
                  <a:schemeClr val="bg1"/>
                </a:solidFill>
              </a:rPr>
              <a:t>Orchestration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Orchestrating network services and resources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Supporting hybrid services CNF/VNF/PNF, conforming to open-source and standards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Providing both ETSI-Aligned and Cloud Native Orchestration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Managing 5G slicing use cases – 3GPP compliant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Enabling flexible and custom BPMN workflows with scripts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Monitoring run-time workflows activities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Supporting plug-ins for various resource and controller adapters</a:t>
            </a:r>
          </a:p>
        </p:txBody>
      </p:sp>
      <p:sp>
        <p:nvSpPr>
          <p:cNvPr id="92" name="Left Arrow 91">
            <a:extLst>
              <a:ext uri="{FF2B5EF4-FFF2-40B4-BE49-F238E27FC236}">
                <a16:creationId xmlns:a16="http://schemas.microsoft.com/office/drawing/2014/main" id="{E3CBA8E5-572E-6941-B75E-9AE70F4EE826}"/>
              </a:ext>
            </a:extLst>
          </p:cNvPr>
          <p:cNvSpPr/>
          <p:nvPr/>
        </p:nvSpPr>
        <p:spPr>
          <a:xfrm rot="10800000">
            <a:off x="6964937" y="2636986"/>
            <a:ext cx="382111" cy="23697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18F54F-6FB6-114E-98A7-D958D249FD0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779472" y="2252510"/>
            <a:ext cx="617984" cy="2296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37F62D-0216-1842-8DEA-714C1601F4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10779471" y="2870326"/>
            <a:ext cx="617984" cy="3144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5F317F-A5E0-EA42-AFA4-43942277D8B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79473" y="2519463"/>
            <a:ext cx="617984" cy="3016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549940-1B3F-F24C-858E-FC8A97AADC0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779472" y="3259712"/>
            <a:ext cx="617984" cy="287022"/>
          </a:xfrm>
          <a:prstGeom prst="rect">
            <a:avLst/>
          </a:pr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E6797BF5-E262-AF43-A142-11832AD252FE}"/>
              </a:ext>
            </a:extLst>
          </p:cNvPr>
          <p:cNvSpPr/>
          <p:nvPr/>
        </p:nvSpPr>
        <p:spPr>
          <a:xfrm>
            <a:off x="7351798" y="5526476"/>
            <a:ext cx="4180114" cy="230832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0DC2495-B568-B74F-86A1-C1910B5B788B}"/>
              </a:ext>
            </a:extLst>
          </p:cNvPr>
          <p:cNvSpPr txBox="1"/>
          <p:nvPr/>
        </p:nvSpPr>
        <p:spPr>
          <a:xfrm>
            <a:off x="8794549" y="5490380"/>
            <a:ext cx="14221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ONAP 5G Super Blueprints</a:t>
            </a:r>
          </a:p>
        </p:txBody>
      </p:sp>
      <p:sp>
        <p:nvSpPr>
          <p:cNvPr id="108" name="Left Arrow 107">
            <a:extLst>
              <a:ext uri="{FF2B5EF4-FFF2-40B4-BE49-F238E27FC236}">
                <a16:creationId xmlns:a16="http://schemas.microsoft.com/office/drawing/2014/main" id="{DC063B33-889D-F348-A880-FABB3DCBD42B}"/>
              </a:ext>
            </a:extLst>
          </p:cNvPr>
          <p:cNvSpPr/>
          <p:nvPr/>
        </p:nvSpPr>
        <p:spPr>
          <a:xfrm rot="10800000">
            <a:off x="6962791" y="5523406"/>
            <a:ext cx="382111" cy="23697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1B695E9-91AF-3B40-BC1B-BDFC75277BB8}"/>
              </a:ext>
            </a:extLst>
          </p:cNvPr>
          <p:cNvSpPr/>
          <p:nvPr/>
        </p:nvSpPr>
        <p:spPr>
          <a:xfrm>
            <a:off x="7369349" y="1029923"/>
            <a:ext cx="4180113" cy="1051768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Left Arrow 89">
            <a:extLst>
              <a:ext uri="{FF2B5EF4-FFF2-40B4-BE49-F238E27FC236}">
                <a16:creationId xmlns:a16="http://schemas.microsoft.com/office/drawing/2014/main" id="{42AF2253-DD44-FC44-8498-6BA013056D7C}"/>
              </a:ext>
            </a:extLst>
          </p:cNvPr>
          <p:cNvSpPr/>
          <p:nvPr/>
        </p:nvSpPr>
        <p:spPr>
          <a:xfrm rot="10800000">
            <a:off x="6975719" y="1294519"/>
            <a:ext cx="382111" cy="23697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EABF5AC-7EC3-2F49-A071-54E03BCFB1F0}"/>
              </a:ext>
            </a:extLst>
          </p:cNvPr>
          <p:cNvSpPr txBox="1"/>
          <p:nvPr/>
        </p:nvSpPr>
        <p:spPr>
          <a:xfrm>
            <a:off x="7434201" y="1062884"/>
            <a:ext cx="354129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125" lvl="1" indent="-228600"/>
            <a:r>
              <a:rPr lang="en-US" sz="900" dirty="0">
                <a:solidFill>
                  <a:schemeClr val="bg1"/>
                </a:solidFill>
              </a:rPr>
              <a:t>Onboarding &amp;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Supporting VNF/CNF/PNF onboarding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Conforming to industry standard modeling and packaging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Designing Services and Resources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Distributing Service Packages to the subscribers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D3A4BEFE-04E0-0345-A0B6-11F5B088465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850829" y="1110041"/>
            <a:ext cx="600664" cy="21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28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7aed8f8a28_3_531"/>
          <p:cNvSpPr txBox="1">
            <a:spLocks noGrp="1"/>
          </p:cNvSpPr>
          <p:nvPr>
            <p:ph type="title"/>
          </p:nvPr>
        </p:nvSpPr>
        <p:spPr>
          <a:xfrm>
            <a:off x="314961" y="197831"/>
            <a:ext cx="11506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Cloud Native Transformation</a:t>
            </a:r>
            <a:endParaRPr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5" name="Google Shape;745;g7aed8f8a28_3_531"/>
          <p:cNvSpPr txBox="1">
            <a:spLocks noGrp="1"/>
          </p:cNvSpPr>
          <p:nvPr>
            <p:ph type="sldNum" idx="12"/>
          </p:nvPr>
        </p:nvSpPr>
        <p:spPr>
          <a:xfrm>
            <a:off x="11568705" y="6504192"/>
            <a:ext cx="607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fld id="{00000000-1234-1234-1234-123412341234}" type="slidenum">
              <a:rPr lang="en" sz="1467"/>
              <a:pPr/>
              <a:t>4</a:t>
            </a:fld>
            <a:endParaRPr sz="1467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37B0B6F3-4501-4E44-91EB-91A848F8DE22}"/>
              </a:ext>
            </a:extLst>
          </p:cNvPr>
          <p:cNvSpPr txBox="1">
            <a:spLocks/>
          </p:cNvSpPr>
          <p:nvPr/>
        </p:nvSpPr>
        <p:spPr>
          <a:xfrm>
            <a:off x="211874" y="1161157"/>
            <a:ext cx="4427033" cy="549901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609585" lvl="0" indent="-482588" algn="l" defTabSz="914400" rtl="0" eaLnBrk="1" latinLnBrk="0" hangingPunct="1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SzPts val="21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457189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431789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5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Enterprise E2E use cases</a:t>
            </a:r>
          </a:p>
          <a:p>
            <a:pPr lvl="1"/>
            <a:r>
              <a:rPr lang="en-US" sz="1800" dirty="0"/>
              <a:t>K8S is widely used in enterprise environment</a:t>
            </a:r>
          </a:p>
          <a:p>
            <a:pPr lvl="1"/>
            <a:r>
              <a:rPr lang="en-US" sz="1800" dirty="0"/>
              <a:t>Application orchestration, not just network function orchestration.</a:t>
            </a:r>
          </a:p>
          <a:p>
            <a:r>
              <a:rPr lang="en-US" sz="1800" dirty="0"/>
              <a:t>Cross-community</a:t>
            </a:r>
          </a:p>
          <a:p>
            <a:pPr lvl="1"/>
            <a:r>
              <a:rPr lang="en-US" sz="1800" dirty="0"/>
              <a:t>LFN</a:t>
            </a:r>
          </a:p>
          <a:p>
            <a:pPr lvl="2"/>
            <a:r>
              <a:rPr lang="en-US" sz="1800" dirty="0" err="1"/>
              <a:t>Anuket</a:t>
            </a:r>
            <a:r>
              <a:rPr lang="en-US" sz="1800" dirty="0"/>
              <a:t> CI2</a:t>
            </a:r>
          </a:p>
          <a:p>
            <a:pPr lvl="2"/>
            <a:r>
              <a:rPr lang="en-US" sz="1800" dirty="0" err="1"/>
              <a:t>XGVela</a:t>
            </a:r>
            <a:endParaRPr lang="en-US" sz="1800" dirty="0"/>
          </a:p>
          <a:p>
            <a:pPr lvl="2"/>
            <a:r>
              <a:rPr lang="en-US" sz="1800" dirty="0"/>
              <a:t>EMCO</a:t>
            </a:r>
          </a:p>
          <a:p>
            <a:pPr lvl="1"/>
            <a:r>
              <a:rPr lang="en-US" sz="1800" dirty="0"/>
              <a:t>LF Edge</a:t>
            </a:r>
          </a:p>
          <a:p>
            <a:pPr lvl="2"/>
            <a:r>
              <a:rPr lang="en-US" sz="1800" dirty="0" err="1"/>
              <a:t>Akraino</a:t>
            </a:r>
            <a:r>
              <a:rPr lang="en-US" sz="1800" dirty="0"/>
              <a:t> – future plans</a:t>
            </a:r>
          </a:p>
          <a:p>
            <a:pPr lvl="1"/>
            <a:r>
              <a:rPr lang="en-US" sz="1800" dirty="0"/>
              <a:t>O-RAN (SC)</a:t>
            </a:r>
          </a:p>
          <a:p>
            <a:pPr lvl="1"/>
            <a:r>
              <a:rPr lang="en-US" sz="1800" dirty="0"/>
              <a:t>SDOs – </a:t>
            </a:r>
            <a:r>
              <a:rPr lang="en-US" sz="1800" dirty="0" err="1"/>
              <a:t>TMForum</a:t>
            </a:r>
            <a:r>
              <a:rPr lang="en-US" sz="1800" dirty="0"/>
              <a:t>, ETSI, 3GPP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2D39695-C943-664D-A72B-35E5731298EF}"/>
              </a:ext>
            </a:extLst>
          </p:cNvPr>
          <p:cNvSpPr txBox="1"/>
          <p:nvPr/>
        </p:nvSpPr>
        <p:spPr>
          <a:xfrm>
            <a:off x="6096000" y="1312086"/>
            <a:ext cx="57253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Etcd</a:t>
            </a:r>
            <a:r>
              <a:rPr lang="en-US" dirty="0"/>
              <a:t> (OOF), etc.</a:t>
            </a:r>
          </a:p>
        </p:txBody>
      </p:sp>
    </p:spTree>
    <p:extLst>
      <p:ext uri="{BB962C8B-B14F-4D97-AF65-F5344CB8AC3E}">
        <p14:creationId xmlns:p14="http://schemas.microsoft.com/office/powerpoint/2010/main" val="168753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g7aed8f8a28_3_1448"/>
          <p:cNvSpPr txBox="1"/>
          <p:nvPr/>
        </p:nvSpPr>
        <p:spPr>
          <a:xfrm>
            <a:off x="4742409" y="3670008"/>
            <a:ext cx="2948051" cy="6463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buClr>
                <a:srgbClr val="FFFFFF"/>
              </a:buClr>
              <a:buSzPts val="2700"/>
            </a:pPr>
            <a:r>
              <a:rPr lang="en" sz="3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www.onap.org</a:t>
            </a:r>
            <a:endParaRPr sz="3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7aed8f8a28_3_531"/>
          <p:cNvSpPr txBox="1">
            <a:spLocks noGrp="1"/>
          </p:cNvSpPr>
          <p:nvPr>
            <p:ph type="title"/>
          </p:nvPr>
        </p:nvSpPr>
        <p:spPr>
          <a:xfrm>
            <a:off x="314961" y="197831"/>
            <a:ext cx="11506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 Slide</a:t>
            </a:r>
            <a:endParaRPr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5" name="Google Shape;745;g7aed8f8a28_3_531"/>
          <p:cNvSpPr txBox="1">
            <a:spLocks noGrp="1"/>
          </p:cNvSpPr>
          <p:nvPr>
            <p:ph type="sldNum" idx="12"/>
          </p:nvPr>
        </p:nvSpPr>
        <p:spPr>
          <a:xfrm>
            <a:off x="11568705" y="6504192"/>
            <a:ext cx="607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fld id="{00000000-1234-1234-1234-123412341234}" type="slidenum">
              <a:rPr lang="en" sz="1467"/>
              <a:pPr/>
              <a:t>6</a:t>
            </a:fld>
            <a:endParaRPr sz="1467"/>
          </a:p>
        </p:txBody>
      </p:sp>
    </p:spTree>
    <p:extLst>
      <p:ext uri="{BB962C8B-B14F-4D97-AF65-F5344CB8AC3E}">
        <p14:creationId xmlns:p14="http://schemas.microsoft.com/office/powerpoint/2010/main" val="2723033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B0439-60B0-8445-BB5B-4D8B7B967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4" y="1122363"/>
            <a:ext cx="11471564" cy="2387600"/>
          </a:xfrm>
        </p:spPr>
        <p:txBody>
          <a:bodyPr>
            <a:normAutofit/>
          </a:bodyPr>
          <a:lstStyle/>
          <a:p>
            <a:r>
              <a:rPr lang="en-US" b="1" dirty="0"/>
              <a:t>ONAP Cloud Native</a:t>
            </a:r>
            <a:br>
              <a:rPr lang="en-US" b="1" dirty="0"/>
            </a:br>
            <a:r>
              <a:rPr lang="en-US" b="1" dirty="0"/>
              <a:t>(For LFN Cloud Native messaging)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2F81-018A-774E-99EB-0B2E01B8BC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 0.5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F855B2-0DD8-4198-8879-B22C3EC02522}"/>
              </a:ext>
            </a:extLst>
          </p:cNvPr>
          <p:cNvSpPr txBox="1"/>
          <p:nvPr/>
        </p:nvSpPr>
        <p:spPr>
          <a:xfrm>
            <a:off x="0" y="33698"/>
            <a:ext cx="9006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deck will be used for generic, industry talks/keynotes =&gt; ONS, LFN Webinar, press release,</a:t>
            </a:r>
          </a:p>
          <a:p>
            <a:r>
              <a:rPr lang="en-US" dirty="0"/>
              <a:t>etc. and re-used/re-adjusted by ourselves ;-)</a:t>
            </a:r>
          </a:p>
          <a:p>
            <a:r>
              <a:rPr lang="en-US" dirty="0"/>
              <a:t>Slides should be visual, punchlines – see Marketing Honolulu deck</a:t>
            </a:r>
          </a:p>
          <a:p>
            <a:r>
              <a:rPr lang="en-US" dirty="0"/>
              <a:t>Need to include speaker notes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A61AA7-C166-8843-939B-08896816B19F}"/>
              </a:ext>
            </a:extLst>
          </p:cNvPr>
          <p:cNvSpPr txBox="1"/>
          <p:nvPr/>
        </p:nvSpPr>
        <p:spPr>
          <a:xfrm rot="19735271">
            <a:off x="2661509" y="2625342"/>
            <a:ext cx="505424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See the Next Page</a:t>
            </a:r>
          </a:p>
        </p:txBody>
      </p:sp>
    </p:spTree>
    <p:extLst>
      <p:ext uri="{BB962C8B-B14F-4D97-AF65-F5344CB8AC3E}">
        <p14:creationId xmlns:p14="http://schemas.microsoft.com/office/powerpoint/2010/main" val="4067288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5433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Hybrid services CNF/VNF/PNF</a:t>
            </a:r>
          </a:p>
          <a:p>
            <a:pPr lvl="1"/>
            <a:r>
              <a:rPr lang="en-US" dirty="0"/>
              <a:t>Brownfield environment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pic>
        <p:nvPicPr>
          <p:cNvPr id="1026" name="Picture 2" descr="ONAP CNF Logical Functional Diagram-2">
            <a:extLst>
              <a:ext uri="{FF2B5EF4-FFF2-40B4-BE49-F238E27FC236}">
                <a16:creationId xmlns:a16="http://schemas.microsoft.com/office/drawing/2014/main" id="{D69CC653-AE67-6642-A2C8-FD084FFD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30" y="919978"/>
            <a:ext cx="3774606" cy="557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260FC1D-8FCC-43DB-88B6-5CB52A725833}"/>
              </a:ext>
            </a:extLst>
          </p:cNvPr>
          <p:cNvSpPr/>
          <p:nvPr/>
        </p:nvSpPr>
        <p:spPr>
          <a:xfrm>
            <a:off x="5704764" y="1144852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&lt;ETSI logo&gt;</a:t>
            </a:r>
          </a:p>
          <a:p>
            <a:pPr algn="ctr"/>
            <a:r>
              <a:rPr lang="en-US" dirty="0"/>
              <a:t>SOL001</a:t>
            </a:r>
          </a:p>
          <a:p>
            <a:pPr algn="ctr"/>
            <a:r>
              <a:rPr lang="en-US" dirty="0"/>
              <a:t>SOL004, SOL007 + ASD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35FE3-57E3-40FF-88F7-C1ED71759FB9}"/>
              </a:ext>
            </a:extLst>
          </p:cNvPr>
          <p:cNvSpPr/>
          <p:nvPr/>
        </p:nvSpPr>
        <p:spPr>
          <a:xfrm>
            <a:off x="5692479" y="2310195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39A3B-D65D-4AC9-B39F-DCCA0863F810}"/>
              </a:ext>
            </a:extLst>
          </p:cNvPr>
          <p:cNvSpPr/>
          <p:nvPr/>
        </p:nvSpPr>
        <p:spPr>
          <a:xfrm>
            <a:off x="5680193" y="3429000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5B6D66-68FB-4740-868E-28AFB656A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764" y="2343771"/>
            <a:ext cx="1295400" cy="283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F672BC-1C36-46F4-B097-3A7D5FF0D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8873" y="1139754"/>
            <a:ext cx="490696" cy="50761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E78E1F-7BA3-467A-B940-16F229EA5979}"/>
              </a:ext>
            </a:extLst>
          </p:cNvPr>
          <p:cNvSpPr/>
          <p:nvPr/>
        </p:nvSpPr>
        <p:spPr>
          <a:xfrm>
            <a:off x="6045958" y="2846329"/>
            <a:ext cx="600502" cy="265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9A660A8-E7FA-4BFE-B6EB-6D67F8E4F434}"/>
              </a:ext>
            </a:extLst>
          </p:cNvPr>
          <p:cNvSpPr/>
          <p:nvPr/>
        </p:nvSpPr>
        <p:spPr>
          <a:xfrm rot="5400000">
            <a:off x="7639706" y="1894179"/>
            <a:ext cx="319902" cy="70474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3B25D6FD-84D7-48E5-90C9-719D31234D98}"/>
              </a:ext>
            </a:extLst>
          </p:cNvPr>
          <p:cNvSpPr/>
          <p:nvPr/>
        </p:nvSpPr>
        <p:spPr>
          <a:xfrm>
            <a:off x="7760094" y="3068105"/>
            <a:ext cx="352374" cy="586853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1E52C9-272E-466B-A6C6-1EC7ABEA1170}"/>
              </a:ext>
            </a:extLst>
          </p:cNvPr>
          <p:cNvSpPr txBox="1"/>
          <p:nvPr/>
        </p:nvSpPr>
        <p:spPr>
          <a:xfrm>
            <a:off x="6427342" y="108068"/>
            <a:ext cx="5551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Suggestion to remove all the arrows across all the boxes,</a:t>
            </a:r>
          </a:p>
          <a:p>
            <a:r>
              <a:rPr lang="en-US" dirty="0"/>
              <a:t>Rotate 90° the diagram, etc. + punch line/Keywords</a:t>
            </a:r>
          </a:p>
          <a:p>
            <a:r>
              <a:rPr lang="en-US" dirty="0"/>
              <a:t> about key features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0D7D0-3682-B54C-863D-86C694D79BE3}"/>
              </a:ext>
            </a:extLst>
          </p:cNvPr>
          <p:cNvSpPr txBox="1"/>
          <p:nvPr/>
        </p:nvSpPr>
        <p:spPr>
          <a:xfrm rot="19735271">
            <a:off x="2661509" y="2625342"/>
            <a:ext cx="505424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See the Next Page</a:t>
            </a:r>
          </a:p>
        </p:txBody>
      </p:sp>
    </p:spTree>
    <p:extLst>
      <p:ext uri="{BB962C8B-B14F-4D97-AF65-F5344CB8AC3E}">
        <p14:creationId xmlns:p14="http://schemas.microsoft.com/office/powerpoint/2010/main" val="1672761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5499012"/>
          </a:xfrm>
        </p:spPr>
        <p:txBody>
          <a:bodyPr>
            <a:noAutofit/>
          </a:bodyPr>
          <a:lstStyle/>
          <a:p>
            <a:r>
              <a:rPr lang="en-US" sz="1200" dirty="0"/>
              <a:t>Flexibility for deploying just the necessary modules on K8S infrastructure</a:t>
            </a:r>
          </a:p>
          <a:p>
            <a:pPr lvl="1" indent="-222250"/>
            <a:r>
              <a:rPr lang="en-US" sz="1200" dirty="0"/>
              <a:t>ONAP OOM simplifying deployment of ONAP Modules Helm charts (pick &amp; choose)</a:t>
            </a:r>
          </a:p>
          <a:p>
            <a:r>
              <a:rPr lang="en-US" sz="1200" dirty="0"/>
              <a:t>Leveraging functionality of the CNCF ecosystem</a:t>
            </a:r>
          </a:p>
          <a:p>
            <a:pPr lvl="1"/>
            <a:r>
              <a:rPr lang="en-US" sz="1200" dirty="0"/>
              <a:t>Enable uniform and platform-level Service-Mesh Pattern Security by = </a:t>
            </a:r>
            <a:r>
              <a:rPr lang="en-US" sz="1200" dirty="0">
                <a:highlight>
                  <a:srgbClr val="FFFF00"/>
                </a:highlight>
              </a:rPr>
              <a:t>Service Proxy, Discovery and Mesh</a:t>
            </a:r>
          </a:p>
          <a:p>
            <a:pPr lvl="2"/>
            <a:r>
              <a:rPr lang="en-US" sz="1200" dirty="0"/>
              <a:t>Leveraging open-source and CNCF projects, such as Istio, Envoy, Kubernetes Ingress and Egress, </a:t>
            </a:r>
            <a:r>
              <a:rPr lang="en-US" sz="1200" dirty="0" err="1"/>
              <a:t>Keycloak</a:t>
            </a:r>
            <a:endParaRPr lang="en-US" sz="1200" dirty="0"/>
          </a:p>
          <a:p>
            <a:pPr lvl="2"/>
            <a:r>
              <a:rPr lang="en-US" sz="1200" dirty="0"/>
              <a:t>Allowing security extensibilities with </a:t>
            </a:r>
            <a:r>
              <a:rPr lang="en-US" sz="1200" dirty="0" err="1"/>
              <a:t>AuthN</a:t>
            </a:r>
            <a:r>
              <a:rPr lang="en-US" sz="1200" dirty="0"/>
              <a:t>/</a:t>
            </a:r>
            <a:r>
              <a:rPr lang="en-US" sz="1200" dirty="0" err="1"/>
              <a:t>AuthZ</a:t>
            </a:r>
            <a:r>
              <a:rPr lang="en-US" sz="1200" dirty="0"/>
              <a:t> configurations/policies</a:t>
            </a:r>
          </a:p>
          <a:p>
            <a:pPr lvl="2"/>
            <a:r>
              <a:rPr lang="en-US" sz="1200" dirty="0"/>
              <a:t>Supporting integration/deployment flexibilities with external IdAM and IdP</a:t>
            </a:r>
          </a:p>
          <a:p>
            <a:pPr lvl="1"/>
            <a:r>
              <a:rPr lang="en-US" sz="1200" dirty="0"/>
              <a:t>Support open-source and standard-based Logging architecture by: </a:t>
            </a:r>
            <a:r>
              <a:rPr lang="en-US" sz="1200" dirty="0">
                <a:highlight>
                  <a:srgbClr val="FFFF00"/>
                </a:highlight>
              </a:rPr>
              <a:t>== Observability &amp; Analysis</a:t>
            </a:r>
          </a:p>
          <a:p>
            <a:pPr lvl="2"/>
            <a:r>
              <a:rPr lang="en-US" sz="1200" dirty="0"/>
              <a:t>Decoupling log generation from collection/aggregation/analysis processes</a:t>
            </a:r>
          </a:p>
          <a:p>
            <a:pPr lvl="2"/>
            <a:r>
              <a:rPr lang="en-US" sz="1200" dirty="0"/>
              <a:t>Enabling pick-and-choose solutions for monitoring, aggregating, storing and visualization</a:t>
            </a:r>
          </a:p>
          <a:p>
            <a:pPr lvl="2"/>
            <a:r>
              <a:rPr lang="en-US" sz="1200" dirty="0"/>
              <a:t>Providing logging reference implementation with </a:t>
            </a:r>
            <a:r>
              <a:rPr lang="en-US" sz="1200" dirty="0" err="1"/>
              <a:t>Fluentbit</a:t>
            </a:r>
            <a:r>
              <a:rPr lang="en-US" sz="1200" dirty="0"/>
              <a:t>, </a:t>
            </a:r>
            <a:r>
              <a:rPr lang="en-US" sz="1200" dirty="0" err="1"/>
              <a:t>Fluentd</a:t>
            </a:r>
            <a:r>
              <a:rPr lang="en-US" sz="1200" dirty="0"/>
              <a:t>, Elastic Search, Kibana</a:t>
            </a:r>
          </a:p>
          <a:p>
            <a:r>
              <a:rPr lang="en-US" sz="1200" dirty="0"/>
              <a:t>Enterprise E2E use cases</a:t>
            </a:r>
          </a:p>
          <a:p>
            <a:pPr lvl="1"/>
            <a:r>
              <a:rPr lang="en-US" sz="1200" dirty="0"/>
              <a:t>K8S is widely used in enterprise environment</a:t>
            </a:r>
          </a:p>
          <a:p>
            <a:pPr lvl="1"/>
            <a:r>
              <a:rPr lang="en-US" sz="1200" dirty="0"/>
              <a:t>Application orchestration, not just network function orchestration.</a:t>
            </a:r>
          </a:p>
          <a:p>
            <a:r>
              <a:rPr lang="en-US" sz="1200" dirty="0"/>
              <a:t>Cross-community</a:t>
            </a:r>
          </a:p>
          <a:p>
            <a:pPr lvl="1"/>
            <a:r>
              <a:rPr lang="en-US" sz="1200" dirty="0"/>
              <a:t>LFN</a:t>
            </a:r>
          </a:p>
          <a:p>
            <a:pPr lvl="2"/>
            <a:r>
              <a:rPr lang="en-US" sz="1200" dirty="0"/>
              <a:t>Anuket CI2</a:t>
            </a:r>
          </a:p>
          <a:p>
            <a:pPr lvl="2"/>
            <a:r>
              <a:rPr lang="en-US" sz="1200" dirty="0"/>
              <a:t>XGVela</a:t>
            </a:r>
          </a:p>
          <a:p>
            <a:pPr lvl="2"/>
            <a:r>
              <a:rPr lang="en-US" sz="1200" dirty="0"/>
              <a:t>EMCO</a:t>
            </a:r>
          </a:p>
          <a:p>
            <a:pPr lvl="1"/>
            <a:r>
              <a:rPr lang="en-US" sz="1200" dirty="0"/>
              <a:t>LF Edge</a:t>
            </a:r>
          </a:p>
          <a:p>
            <a:pPr lvl="2"/>
            <a:r>
              <a:rPr lang="en-US" sz="1200" dirty="0"/>
              <a:t>Akraino – future plans</a:t>
            </a:r>
          </a:p>
          <a:p>
            <a:pPr lvl="1"/>
            <a:r>
              <a:rPr lang="en-US" sz="1200" dirty="0"/>
              <a:t>O-RAN (SC)</a:t>
            </a:r>
          </a:p>
          <a:p>
            <a:pPr lvl="1"/>
            <a:r>
              <a:rPr lang="en-US" sz="1200" dirty="0"/>
              <a:t>SDOs – </a:t>
            </a:r>
            <a:r>
              <a:rPr lang="en-US" sz="1200" dirty="0" err="1"/>
              <a:t>TMForum</a:t>
            </a:r>
            <a:r>
              <a:rPr lang="en-US" sz="1200" dirty="0"/>
              <a:t>, ETSI, 3GPP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A727C-FFF2-CA4F-BA91-022337F0E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5541" y="3114866"/>
            <a:ext cx="876821" cy="2950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3C033-AF2F-4843-849A-A83FA9236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5363" y="3114866"/>
            <a:ext cx="771973" cy="3016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71E71D-8D1C-A743-9B16-32B863517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5541" y="3483060"/>
            <a:ext cx="876821" cy="317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F28103-8B6F-0B41-A820-EF5CC4DAD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5363" y="3491471"/>
            <a:ext cx="771973" cy="315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E58B11-E259-544A-8EA3-F45951370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08067" y="2078357"/>
            <a:ext cx="676405" cy="316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0AED03-C1F3-5A46-BA91-510553266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0696" y="2489526"/>
            <a:ext cx="526093" cy="385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C27299-9497-FF43-B2BB-EB4AD3B115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4908" y="2020070"/>
            <a:ext cx="392881" cy="4277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59EAAA-E614-EB47-BB97-7F7336674D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0481" y="2586718"/>
            <a:ext cx="1081736" cy="2503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356705-1F48-AB47-98D2-6D0FFF77BFC4}"/>
              </a:ext>
            </a:extLst>
          </p:cNvPr>
          <p:cNvSpPr txBox="1"/>
          <p:nvPr/>
        </p:nvSpPr>
        <p:spPr>
          <a:xfrm rot="19300000">
            <a:off x="1712308" y="3464555"/>
            <a:ext cx="47290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See the next Page</a:t>
            </a:r>
          </a:p>
        </p:txBody>
      </p:sp>
    </p:spTree>
    <p:extLst>
      <p:ext uri="{BB962C8B-B14F-4D97-AF65-F5344CB8AC3E}">
        <p14:creationId xmlns:p14="http://schemas.microsoft.com/office/powerpoint/2010/main" val="504102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1320</Words>
  <Application>Microsoft Macintosh PowerPoint</Application>
  <PresentationFormat>Widescreen</PresentationFormat>
  <Paragraphs>217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ONAP Cloud Native (For LFN Cloud Native messaging) - Draft 0.4 </vt:lpstr>
      <vt:lpstr>ONAP CNF Orchestration</vt:lpstr>
      <vt:lpstr>ONAP Functionalities and CNCF Conformance</vt:lpstr>
      <vt:lpstr>ONAP Cloud Native Transformation</vt:lpstr>
      <vt:lpstr>PowerPoint Presentation</vt:lpstr>
      <vt:lpstr>Backup Slide</vt:lpstr>
      <vt:lpstr>ONAP Cloud Native (For LFN Cloud Native messaging)</vt:lpstr>
      <vt:lpstr>ONAP CNF Orchestration</vt:lpstr>
      <vt:lpstr>ONAP Cloud Native transformation</vt:lpstr>
      <vt:lpstr>ONAP Cloud Native transformation</vt:lpstr>
      <vt:lpstr>ONAP Cloud Native transformation</vt:lpstr>
      <vt:lpstr>ToDO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Cloud Native (For LFN Cloud Native messaging)</dc:title>
  <dc:creator>Ranny Haiby</dc:creator>
  <cp:lastModifiedBy>Byung-Woo Jun</cp:lastModifiedBy>
  <cp:revision>37</cp:revision>
  <dcterms:created xsi:type="dcterms:W3CDTF">2021-07-22T12:36:40Z</dcterms:created>
  <dcterms:modified xsi:type="dcterms:W3CDTF">2021-08-12T12:41:48Z</dcterms:modified>
</cp:coreProperties>
</file>