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 id="2147483648" r:id="rId2"/>
    <p:sldMasterId id="2147483651" r:id="rId3"/>
  </p:sldMasterIdLst>
  <p:handoutMasterIdLst>
    <p:handoutMasterId r:id="rId11"/>
  </p:handoutMasterIdLst>
  <p:sldIdLst>
    <p:sldId id="275" r:id="rId4"/>
    <p:sldId id="277" r:id="rId5"/>
    <p:sldId id="276" r:id="rId6"/>
    <p:sldId id="279" r:id="rId7"/>
    <p:sldId id="280" r:id="rId8"/>
    <p:sldId id="281" r:id="rId9"/>
    <p:sldId id="25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8AAD"/>
    <a:srgbClr val="11181D"/>
    <a:srgbClr val="A6CB85"/>
    <a:srgbClr val="1C1E2C"/>
    <a:srgbClr val="373839"/>
    <a:srgbClr val="EBEADC"/>
    <a:srgbClr val="C52128"/>
    <a:srgbClr val="1B449C"/>
    <a:srgbClr val="75C2D4"/>
    <a:srgbClr val="009F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443"/>
    <p:restoredTop sz="95646"/>
  </p:normalViewPr>
  <p:slideViewPr>
    <p:cSldViewPr snapToGrid="0" snapToObjects="1">
      <p:cViewPr varScale="1">
        <p:scale>
          <a:sx n="118" d="100"/>
          <a:sy n="118" d="100"/>
        </p:scale>
        <p:origin x="208" y="288"/>
      </p:cViewPr>
      <p:guideLst/>
    </p:cSldViewPr>
  </p:slideViewPr>
  <p:notesTextViewPr>
    <p:cViewPr>
      <p:scale>
        <a:sx n="1" d="1"/>
        <a:sy n="1" d="1"/>
      </p:scale>
      <p:origin x="0" y="0"/>
    </p:cViewPr>
  </p:notesTextViewPr>
  <p:notesViewPr>
    <p:cSldViewPr snapToGrid="0" snapToObjects="1">
      <p:cViewPr varScale="1">
        <p:scale>
          <a:sx n="95" d="100"/>
          <a:sy n="95" d="100"/>
        </p:scale>
        <p:origin x="251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7094C8-6BAA-0D43-B5FB-46B347CDD169}" type="datetimeFigureOut">
              <a:rPr lang="en-US" smtClean="0"/>
              <a:t>9/7/21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815E97-0E24-C94E-BE3A-D7DAEF4B4A16}" type="slidenum">
              <a:rPr lang="en-US" smtClean="0"/>
              <a:t>‹#›</a:t>
            </a:fld>
            <a:endParaRPr lang="en-US"/>
          </a:p>
        </p:txBody>
      </p:sp>
    </p:spTree>
    <p:extLst>
      <p:ext uri="{BB962C8B-B14F-4D97-AF65-F5344CB8AC3E}">
        <p14:creationId xmlns:p14="http://schemas.microsoft.com/office/powerpoint/2010/main" val="106785453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3.xml"/><Relationship Id="rId5" Type="http://schemas.openxmlformats.org/officeDocument/2006/relationships/image" Target="../media/image4.pn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192246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txBox="1">
            <a:spLocks/>
          </p:cNvSpPr>
          <p:nvPr userDrawn="1"/>
        </p:nvSpPr>
        <p:spPr>
          <a:xfrm>
            <a:off x="2614153" y="6494930"/>
            <a:ext cx="6963695" cy="29934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ctr"/>
            <a:r>
              <a:rPr lang="en-US" sz="1200" b="1" dirty="0">
                <a:solidFill>
                  <a:srgbClr val="448AAD"/>
                </a:solidFill>
              </a:rPr>
              <a:t>#</a:t>
            </a:r>
            <a:r>
              <a:rPr lang="en-US" sz="1200" b="1" dirty="0" err="1">
                <a:solidFill>
                  <a:srgbClr val="448AAD"/>
                </a:solidFill>
              </a:rPr>
              <a:t>onesummit</a:t>
            </a:r>
            <a:r>
              <a:rPr lang="en-US" sz="1200" b="1" dirty="0">
                <a:solidFill>
                  <a:srgbClr val="448AAD"/>
                </a:solidFill>
              </a:rPr>
              <a:t> #k8sedgeday</a:t>
            </a:r>
          </a:p>
        </p:txBody>
      </p:sp>
    </p:spTree>
    <p:extLst>
      <p:ext uri="{BB962C8B-B14F-4D97-AF65-F5344CB8AC3E}">
        <p14:creationId xmlns:p14="http://schemas.microsoft.com/office/powerpoint/2010/main" val="846930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11" name="Title 10"/>
          <p:cNvSpPr>
            <a:spLocks noGrp="1"/>
          </p:cNvSpPr>
          <p:nvPr>
            <p:ph type="title" hasCustomPrompt="1"/>
          </p:nvPr>
        </p:nvSpPr>
        <p:spPr>
          <a:xfrm>
            <a:off x="4412974" y="2816999"/>
            <a:ext cx="7497417" cy="2146853"/>
          </a:xfrm>
          <a:prstGeom prst="rect">
            <a:avLst/>
          </a:prstGeom>
          <a:solidFill>
            <a:srgbClr val="11181D"/>
          </a:solidFill>
        </p:spPr>
        <p:txBody>
          <a:bodyPr lIns="288000" tIns="288000" rIns="288000" bIns="288000" anchor="t"/>
          <a:lstStyle>
            <a:lvl1pPr algn="r">
              <a:defRPr sz="6000" b="1">
                <a:solidFill>
                  <a:schemeClr val="bg1"/>
                </a:solidFill>
                <a:latin typeface="Arial" charset="0"/>
                <a:ea typeface="Arial" charset="0"/>
                <a:cs typeface="Arial" charset="0"/>
              </a:defRPr>
            </a:lvl1pPr>
          </a:lstStyle>
          <a:p>
            <a:r>
              <a:rPr lang="en-CA" dirty="0"/>
              <a:t>Click to edit </a:t>
            </a:r>
            <a:br>
              <a:rPr lang="en-CA" dirty="0"/>
            </a:br>
            <a:r>
              <a:rPr lang="en-CA" dirty="0"/>
              <a:t>Master title style</a:t>
            </a:r>
            <a:endParaRPr lang="en-US" dirty="0"/>
          </a:p>
        </p:txBody>
      </p:sp>
      <p:sp>
        <p:nvSpPr>
          <p:cNvPr id="13" name="Content Placeholder 12"/>
          <p:cNvSpPr>
            <a:spLocks noGrp="1"/>
          </p:cNvSpPr>
          <p:nvPr>
            <p:ph sz="quarter" idx="10"/>
          </p:nvPr>
        </p:nvSpPr>
        <p:spPr>
          <a:xfrm>
            <a:off x="4345739" y="4963852"/>
            <a:ext cx="7478367" cy="464306"/>
          </a:xfrm>
          <a:prstGeom prst="rect">
            <a:avLst/>
          </a:prstGeom>
          <a:solidFill>
            <a:srgbClr val="11181D"/>
          </a:solidFill>
        </p:spPr>
        <p:txBody>
          <a:bodyPr/>
          <a:lstStyle>
            <a:lvl1pPr marL="0" indent="0" algn="r">
              <a:buClr>
                <a:srgbClr val="7FBBC0"/>
              </a:buClr>
              <a:buNone/>
              <a:defRPr>
                <a:solidFill>
                  <a:srgbClr val="448AAD"/>
                </a:solidFill>
                <a:latin typeface="Arial" charset="0"/>
                <a:ea typeface="Arial" charset="0"/>
                <a:cs typeface="Arial" charset="0"/>
              </a:defRPr>
            </a:lvl1pPr>
            <a:lvl2pPr marL="457200" indent="0">
              <a:buClr>
                <a:srgbClr val="7FBBC0"/>
              </a:buClr>
              <a:buNone/>
              <a:defRPr>
                <a:solidFill>
                  <a:schemeClr val="bg1"/>
                </a:solidFill>
                <a:latin typeface="Arial" charset="0"/>
                <a:ea typeface="Arial" charset="0"/>
                <a:cs typeface="Arial" charset="0"/>
              </a:defRPr>
            </a:lvl2pPr>
            <a:lvl3pPr marL="914400" indent="0">
              <a:buClr>
                <a:srgbClr val="7FBBC0"/>
              </a:buClr>
              <a:buNone/>
              <a:defRPr>
                <a:solidFill>
                  <a:schemeClr val="bg1"/>
                </a:solidFill>
                <a:latin typeface="Arial" charset="0"/>
                <a:ea typeface="Arial" charset="0"/>
                <a:cs typeface="Arial" charset="0"/>
              </a:defRPr>
            </a:lvl3pPr>
            <a:lvl4pPr marL="1371600" indent="0">
              <a:buClr>
                <a:srgbClr val="7FBBC0"/>
              </a:buClr>
              <a:buNone/>
              <a:defRPr>
                <a:solidFill>
                  <a:schemeClr val="bg1"/>
                </a:solidFill>
                <a:latin typeface="Arial" charset="0"/>
                <a:ea typeface="Arial" charset="0"/>
                <a:cs typeface="Arial" charset="0"/>
              </a:defRPr>
            </a:lvl4pPr>
            <a:lvl5pPr marL="1828800" indent="0">
              <a:buClr>
                <a:srgbClr val="7FBBC0"/>
              </a:buClr>
              <a:buNone/>
              <a:defRPr>
                <a:solidFill>
                  <a:schemeClr val="bg1"/>
                </a:solidFill>
                <a:latin typeface="Arial" charset="0"/>
                <a:ea typeface="Arial" charset="0"/>
                <a:cs typeface="Arial" charset="0"/>
              </a:defRPr>
            </a:lvl5pPr>
          </a:lstStyle>
          <a:p>
            <a:pPr lvl="0"/>
            <a:r>
              <a:rPr lang="en-CA" dirty="0"/>
              <a:t>Click to edit Master text style</a:t>
            </a:r>
          </a:p>
        </p:txBody>
      </p:sp>
      <p:pic>
        <p:nvPicPr>
          <p:cNvPr id="15" name="Picture 14"/>
          <p:cNvPicPr>
            <a:picLocks noChangeAspect="1"/>
          </p:cNvPicPr>
          <p:nvPr userDrawn="1"/>
        </p:nvPicPr>
        <p:blipFill rotWithShape="1">
          <a:blip r:embed="rId3">
            <a:extLst>
              <a:ext uri="{28A0092B-C50C-407E-A947-70E740481C1C}">
                <a14:useLocalDpi xmlns:a14="http://schemas.microsoft.com/office/drawing/2010/main" val="0"/>
              </a:ext>
            </a:extLst>
          </a:blip>
          <a:srcRect t="30061" b="32895"/>
          <a:stretch/>
        </p:blipFill>
        <p:spPr>
          <a:xfrm>
            <a:off x="4898340" y="303077"/>
            <a:ext cx="7439116" cy="1572272"/>
          </a:xfrm>
          <a:prstGeom prst="rect">
            <a:avLst/>
          </a:prstGeom>
        </p:spPr>
      </p:pic>
      <p:pic>
        <p:nvPicPr>
          <p:cNvPr id="17" name="Picture 16"/>
          <p:cNvPicPr>
            <a:picLocks noChangeAspect="1"/>
          </p:cNvPicPr>
          <p:nvPr userDrawn="1"/>
        </p:nvPicPr>
        <p:blipFill rotWithShape="1">
          <a:blip r:embed="rId4">
            <a:extLst>
              <a:ext uri="{28A0092B-C50C-407E-A947-70E740481C1C}">
                <a14:useLocalDpi xmlns:a14="http://schemas.microsoft.com/office/drawing/2010/main" val="0"/>
              </a:ext>
            </a:extLst>
          </a:blip>
          <a:srcRect l="5093" t="39730" r="80646" b="50000"/>
          <a:stretch/>
        </p:blipFill>
        <p:spPr>
          <a:xfrm>
            <a:off x="6142073" y="5787775"/>
            <a:ext cx="1064302" cy="437322"/>
          </a:xfrm>
          <a:prstGeom prst="rect">
            <a:avLst/>
          </a:prstGeom>
        </p:spPr>
      </p:pic>
      <p:pic>
        <p:nvPicPr>
          <p:cNvPr id="18" name="Picture 17"/>
          <p:cNvPicPr>
            <a:picLocks noChangeAspect="1"/>
          </p:cNvPicPr>
          <p:nvPr userDrawn="1"/>
        </p:nvPicPr>
        <p:blipFill rotWithShape="1">
          <a:blip r:embed="rId5">
            <a:extLst>
              <a:ext uri="{28A0092B-C50C-407E-A947-70E740481C1C}">
                <a14:useLocalDpi xmlns:a14="http://schemas.microsoft.com/office/drawing/2010/main" val="0"/>
              </a:ext>
            </a:extLst>
          </a:blip>
          <a:srcRect l="5339" t="48784" r="2662" b="38040"/>
          <a:stretch/>
        </p:blipFill>
        <p:spPr>
          <a:xfrm>
            <a:off x="6212540" y="6006436"/>
            <a:ext cx="5979459" cy="488493"/>
          </a:xfrm>
          <a:prstGeom prst="rect">
            <a:avLst/>
          </a:prstGeom>
        </p:spPr>
      </p:pic>
      <p:sp>
        <p:nvSpPr>
          <p:cNvPr id="20" name="Title 1"/>
          <p:cNvSpPr txBox="1">
            <a:spLocks/>
          </p:cNvSpPr>
          <p:nvPr userDrawn="1"/>
        </p:nvSpPr>
        <p:spPr>
          <a:xfrm>
            <a:off x="104975" y="6494930"/>
            <a:ext cx="2799590" cy="242749"/>
          </a:xfrm>
          <a:prstGeom prst="rect">
            <a:avLst/>
          </a:prstGeom>
        </p:spPr>
        <p:txBody>
          <a:bodyPr vert="horz" lIns="91440" tIns="45720" rIns="91440" bIns="45720" rtlCol="0" anchor="ctr">
            <a:no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r>
              <a:rPr lang="en-US" sz="1200" b="1" dirty="0">
                <a:solidFill>
                  <a:srgbClr val="448AAD"/>
                </a:solidFill>
              </a:rPr>
              <a:t>#</a:t>
            </a:r>
            <a:r>
              <a:rPr lang="en-US" sz="1200" b="1" dirty="0" err="1">
                <a:solidFill>
                  <a:srgbClr val="448AAD"/>
                </a:solidFill>
              </a:rPr>
              <a:t>onesummit</a:t>
            </a:r>
            <a:r>
              <a:rPr lang="en-US" sz="1200" b="1" dirty="0">
                <a:solidFill>
                  <a:srgbClr val="448AAD"/>
                </a:solidFill>
              </a:rPr>
              <a:t> #k8sedgeday</a:t>
            </a:r>
          </a:p>
        </p:txBody>
      </p:sp>
    </p:spTree>
    <p:extLst>
      <p:ext uri="{BB962C8B-B14F-4D97-AF65-F5344CB8AC3E}">
        <p14:creationId xmlns:p14="http://schemas.microsoft.com/office/powerpoint/2010/main" val="822890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7" name="Rectangle 6"/>
          <p:cNvSpPr/>
          <p:nvPr userDrawn="1"/>
        </p:nvSpPr>
        <p:spPr>
          <a:xfrm>
            <a:off x="0" y="985449"/>
            <a:ext cx="12192000" cy="54352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rotWithShape="1">
          <a:blip r:embed="rId3">
            <a:extLst>
              <a:ext uri="{28A0092B-C50C-407E-A947-70E740481C1C}">
                <a14:useLocalDpi xmlns:a14="http://schemas.microsoft.com/office/drawing/2010/main" val="0"/>
              </a:ext>
            </a:extLst>
          </a:blip>
          <a:srcRect l="5093" t="39730" r="80646" b="50000"/>
          <a:stretch/>
        </p:blipFill>
        <p:spPr>
          <a:xfrm>
            <a:off x="5308355" y="6434125"/>
            <a:ext cx="1064302" cy="437322"/>
          </a:xfrm>
          <a:prstGeom prst="rect">
            <a:avLst/>
          </a:prstGeom>
        </p:spPr>
      </p:pic>
      <p:sp>
        <p:nvSpPr>
          <p:cNvPr id="5" name="Title 10"/>
          <p:cNvSpPr>
            <a:spLocks noGrp="1"/>
          </p:cNvSpPr>
          <p:nvPr>
            <p:ph type="title"/>
          </p:nvPr>
        </p:nvSpPr>
        <p:spPr>
          <a:xfrm>
            <a:off x="333845" y="281562"/>
            <a:ext cx="10834898" cy="403164"/>
          </a:xfrm>
          <a:prstGeom prst="rect">
            <a:avLst/>
          </a:prstGeom>
        </p:spPr>
        <p:txBody>
          <a:bodyPr/>
          <a:lstStyle>
            <a:lvl1pPr>
              <a:defRPr sz="3000" b="1">
                <a:solidFill>
                  <a:schemeClr val="bg1"/>
                </a:solidFill>
                <a:latin typeface="Arial" charset="0"/>
                <a:ea typeface="Arial" charset="0"/>
                <a:cs typeface="Arial" charset="0"/>
              </a:defRPr>
            </a:lvl1pPr>
          </a:lstStyle>
          <a:p>
            <a:r>
              <a:rPr lang="en-CA" dirty="0"/>
              <a:t>Click to edit Master title style</a:t>
            </a:r>
            <a:endParaRPr lang="en-US" dirty="0"/>
          </a:p>
        </p:txBody>
      </p:sp>
      <p:sp>
        <p:nvSpPr>
          <p:cNvPr id="6" name="Content Placeholder 12"/>
          <p:cNvSpPr>
            <a:spLocks noGrp="1"/>
          </p:cNvSpPr>
          <p:nvPr>
            <p:ph sz="quarter" idx="10"/>
          </p:nvPr>
        </p:nvSpPr>
        <p:spPr>
          <a:xfrm>
            <a:off x="333845" y="1457889"/>
            <a:ext cx="11000906" cy="4676597"/>
          </a:xfrm>
          <a:prstGeom prst="rect">
            <a:avLst/>
          </a:prstGeom>
        </p:spPr>
        <p:txBody>
          <a:bodyPr/>
          <a:lstStyle>
            <a:lvl1pPr>
              <a:buClr>
                <a:srgbClr val="448AAD"/>
              </a:buClr>
              <a:defRPr>
                <a:solidFill>
                  <a:srgbClr val="373839"/>
                </a:solidFill>
                <a:latin typeface="Arial" charset="0"/>
                <a:ea typeface="Arial" charset="0"/>
                <a:cs typeface="Arial" charset="0"/>
              </a:defRPr>
            </a:lvl1pPr>
            <a:lvl2pPr>
              <a:buClr>
                <a:srgbClr val="448AAD"/>
              </a:buClr>
              <a:defRPr>
                <a:solidFill>
                  <a:srgbClr val="373839"/>
                </a:solidFill>
                <a:latin typeface="Arial" charset="0"/>
                <a:ea typeface="Arial" charset="0"/>
                <a:cs typeface="Arial" charset="0"/>
              </a:defRPr>
            </a:lvl2pPr>
            <a:lvl3pPr>
              <a:buClr>
                <a:srgbClr val="448AAD"/>
              </a:buClr>
              <a:defRPr>
                <a:solidFill>
                  <a:srgbClr val="373839"/>
                </a:solidFill>
                <a:latin typeface="Arial" charset="0"/>
                <a:ea typeface="Arial" charset="0"/>
                <a:cs typeface="Arial" charset="0"/>
              </a:defRPr>
            </a:lvl3pPr>
            <a:lvl4pPr>
              <a:buClr>
                <a:srgbClr val="448AAD"/>
              </a:buClr>
              <a:defRPr>
                <a:solidFill>
                  <a:srgbClr val="373839"/>
                </a:solidFill>
                <a:latin typeface="Arial" charset="0"/>
                <a:ea typeface="Arial" charset="0"/>
                <a:cs typeface="Arial" charset="0"/>
              </a:defRPr>
            </a:lvl4pPr>
            <a:lvl5pPr>
              <a:buClr>
                <a:srgbClr val="448AAD"/>
              </a:buClr>
              <a:defRPr>
                <a:solidFill>
                  <a:srgbClr val="373839"/>
                </a:solidFill>
                <a:latin typeface="Arial" charset="0"/>
                <a:ea typeface="Arial" charset="0"/>
                <a:cs typeface="Arial"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1" name="Rectangle 10"/>
          <p:cNvSpPr/>
          <p:nvPr userDrawn="1"/>
        </p:nvSpPr>
        <p:spPr>
          <a:xfrm>
            <a:off x="0" y="6369507"/>
            <a:ext cx="12192000" cy="58545"/>
          </a:xfrm>
          <a:prstGeom prst="rect">
            <a:avLst/>
          </a:prstGeom>
          <a:solidFill>
            <a:srgbClr val="448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rotWithShape="1">
          <a:blip r:embed="rId4">
            <a:extLst>
              <a:ext uri="{28A0092B-C50C-407E-A947-70E740481C1C}">
                <a14:useLocalDpi xmlns:a14="http://schemas.microsoft.com/office/drawing/2010/main" val="0"/>
              </a:ext>
            </a:extLst>
          </a:blip>
          <a:srcRect l="7861" t="35595" r="73967" b="36987"/>
          <a:stretch/>
        </p:blipFill>
        <p:spPr>
          <a:xfrm>
            <a:off x="11037212" y="39615"/>
            <a:ext cx="1030505" cy="887058"/>
          </a:xfrm>
          <a:prstGeom prst="rect">
            <a:avLst/>
          </a:prstGeom>
        </p:spPr>
      </p:pic>
      <p:pic>
        <p:nvPicPr>
          <p:cNvPr id="16" name="Picture 15"/>
          <p:cNvPicPr>
            <a:picLocks noChangeAspect="1"/>
          </p:cNvPicPr>
          <p:nvPr userDrawn="1"/>
        </p:nvPicPr>
        <p:blipFill rotWithShape="1">
          <a:blip r:embed="rId5">
            <a:extLst>
              <a:ext uri="{28A0092B-C50C-407E-A947-70E740481C1C}">
                <a14:useLocalDpi xmlns:a14="http://schemas.microsoft.com/office/drawing/2010/main" val="0"/>
              </a:ext>
            </a:extLst>
          </a:blip>
          <a:srcRect l="5339" t="48784" r="2662" b="38040"/>
          <a:stretch/>
        </p:blipFill>
        <p:spPr>
          <a:xfrm>
            <a:off x="6212540" y="6369507"/>
            <a:ext cx="5979459" cy="488493"/>
          </a:xfrm>
          <a:prstGeom prst="rect">
            <a:avLst/>
          </a:prstGeom>
        </p:spPr>
      </p:pic>
      <p:sp>
        <p:nvSpPr>
          <p:cNvPr id="17" name="Title 1"/>
          <p:cNvSpPr txBox="1">
            <a:spLocks/>
          </p:cNvSpPr>
          <p:nvPr userDrawn="1"/>
        </p:nvSpPr>
        <p:spPr>
          <a:xfrm>
            <a:off x="104975" y="6494930"/>
            <a:ext cx="2799590" cy="242749"/>
          </a:xfrm>
          <a:prstGeom prst="rect">
            <a:avLst/>
          </a:prstGeom>
        </p:spPr>
        <p:txBody>
          <a:bodyPr vert="horz" lIns="91440" tIns="45720" rIns="91440" bIns="45720" rtlCol="0" anchor="ctr">
            <a:no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r>
              <a:rPr lang="en-US" sz="1200" b="1" dirty="0">
                <a:solidFill>
                  <a:srgbClr val="448AAD"/>
                </a:solidFill>
              </a:rPr>
              <a:t>#</a:t>
            </a:r>
            <a:r>
              <a:rPr lang="en-US" sz="1200" b="1" dirty="0" err="1">
                <a:solidFill>
                  <a:srgbClr val="448AAD"/>
                </a:solidFill>
              </a:rPr>
              <a:t>onesummit</a:t>
            </a:r>
            <a:r>
              <a:rPr lang="en-US" sz="1200" b="1" dirty="0">
                <a:solidFill>
                  <a:srgbClr val="448AAD"/>
                </a:solidFill>
              </a:rPr>
              <a:t> #k8sedgeday</a:t>
            </a:r>
          </a:p>
        </p:txBody>
      </p:sp>
    </p:spTree>
    <p:extLst>
      <p:ext uri="{BB962C8B-B14F-4D97-AF65-F5344CB8AC3E}">
        <p14:creationId xmlns:p14="http://schemas.microsoft.com/office/powerpoint/2010/main" val="1543957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5" name="Rectangle 4"/>
          <p:cNvSpPr/>
          <p:nvPr userDrawn="1"/>
        </p:nvSpPr>
        <p:spPr>
          <a:xfrm>
            <a:off x="-171782" y="5705171"/>
            <a:ext cx="12192000" cy="58545"/>
          </a:xfrm>
          <a:prstGeom prst="rect">
            <a:avLst/>
          </a:prstGeom>
          <a:solidFill>
            <a:srgbClr val="448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l="5093" t="39730" r="80646" b="50000"/>
          <a:stretch/>
        </p:blipFill>
        <p:spPr>
          <a:xfrm>
            <a:off x="5784109" y="5814670"/>
            <a:ext cx="1064302" cy="437322"/>
          </a:xfrm>
          <a:prstGeom prst="rect">
            <a:avLst/>
          </a:prstGeom>
        </p:spPr>
      </p:pic>
      <p:pic>
        <p:nvPicPr>
          <p:cNvPr id="14" name="Picture 13"/>
          <p:cNvPicPr>
            <a:picLocks noChangeAspect="1"/>
          </p:cNvPicPr>
          <p:nvPr userDrawn="1"/>
        </p:nvPicPr>
        <p:blipFill rotWithShape="1">
          <a:blip r:embed="rId4">
            <a:extLst>
              <a:ext uri="{28A0092B-C50C-407E-A947-70E740481C1C}">
                <a14:useLocalDpi xmlns:a14="http://schemas.microsoft.com/office/drawing/2010/main" val="0"/>
              </a:ext>
            </a:extLst>
          </a:blip>
          <a:srcRect l="5339" t="48784" r="2662" b="38040"/>
          <a:stretch/>
        </p:blipFill>
        <p:spPr>
          <a:xfrm>
            <a:off x="3326531" y="6033330"/>
            <a:ext cx="5979459" cy="488494"/>
          </a:xfrm>
          <a:prstGeom prst="rect">
            <a:avLst/>
          </a:prstGeom>
        </p:spPr>
      </p:pic>
      <p:sp>
        <p:nvSpPr>
          <p:cNvPr id="15" name="Title 1"/>
          <p:cNvSpPr txBox="1">
            <a:spLocks/>
          </p:cNvSpPr>
          <p:nvPr userDrawn="1"/>
        </p:nvSpPr>
        <p:spPr>
          <a:xfrm>
            <a:off x="2614153" y="6494930"/>
            <a:ext cx="6963695" cy="29934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ctr"/>
            <a:r>
              <a:rPr lang="en-US" sz="1200" b="1" dirty="0">
                <a:solidFill>
                  <a:srgbClr val="448AAD"/>
                </a:solidFill>
              </a:rPr>
              <a:t>#</a:t>
            </a:r>
            <a:r>
              <a:rPr lang="en-US" sz="1200" b="1" dirty="0" err="1">
                <a:solidFill>
                  <a:srgbClr val="448AAD"/>
                </a:solidFill>
              </a:rPr>
              <a:t>onesummit</a:t>
            </a:r>
            <a:r>
              <a:rPr lang="en-US" sz="1200" b="1" dirty="0">
                <a:solidFill>
                  <a:srgbClr val="448AAD"/>
                </a:solidFill>
              </a:rPr>
              <a:t> #k8sedgeday</a:t>
            </a:r>
          </a:p>
        </p:txBody>
      </p:sp>
    </p:spTree>
    <p:extLst>
      <p:ext uri="{BB962C8B-B14F-4D97-AF65-F5344CB8AC3E}">
        <p14:creationId xmlns:p14="http://schemas.microsoft.com/office/powerpoint/2010/main" val="897182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6340" y="365125"/>
            <a:ext cx="5777459" cy="5451059"/>
          </a:xfrm>
          <a:prstGeom prst="rect">
            <a:avLst/>
          </a:prstGeom>
        </p:spPr>
        <p:txBody>
          <a:bodyPr/>
          <a:lstStyle>
            <a:lvl1pPr>
              <a:defRPr>
                <a:latin typeface="Arial" charset="0"/>
                <a:ea typeface="Arial" charset="0"/>
                <a:cs typeface="Arial" charset="0"/>
              </a:defRPr>
            </a:lvl1pPr>
          </a:lstStyle>
          <a:p>
            <a:r>
              <a:rPr lang="en-US" dirty="0"/>
              <a:t>Click to edit Master title style</a:t>
            </a:r>
          </a:p>
        </p:txBody>
      </p:sp>
      <p:pic>
        <p:nvPicPr>
          <p:cNvPr id="4" name="Picture 3"/>
          <p:cNvPicPr>
            <a:picLocks noChangeAspect="1"/>
          </p:cNvPicPr>
          <p:nvPr userDrawn="1"/>
        </p:nvPicPr>
        <p:blipFill rotWithShape="1">
          <a:blip r:embed="rId3">
            <a:extLst>
              <a:ext uri="{28A0092B-C50C-407E-A947-70E740481C1C}">
                <a14:useLocalDpi xmlns:a14="http://schemas.microsoft.com/office/drawing/2010/main" val="0"/>
              </a:ext>
            </a:extLst>
          </a:blip>
          <a:srcRect t="30061" b="32895"/>
          <a:stretch/>
        </p:blipFill>
        <p:spPr>
          <a:xfrm>
            <a:off x="-142288" y="201640"/>
            <a:ext cx="4619105" cy="976257"/>
          </a:xfrm>
          <a:prstGeom prst="rect">
            <a:avLst/>
          </a:prstGeom>
        </p:spPr>
      </p:pic>
    </p:spTree>
    <p:extLst>
      <p:ext uri="{BB962C8B-B14F-4D97-AF65-F5344CB8AC3E}">
        <p14:creationId xmlns:p14="http://schemas.microsoft.com/office/powerpoint/2010/main" val="412503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985449"/>
            <a:ext cx="12192000" cy="54352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2"/>
          <p:cNvSpPr>
            <a:spLocks noGrp="1"/>
          </p:cNvSpPr>
          <p:nvPr>
            <p:ph sz="quarter" idx="11"/>
          </p:nvPr>
        </p:nvSpPr>
        <p:spPr>
          <a:xfrm>
            <a:off x="6221896" y="1455995"/>
            <a:ext cx="5131903" cy="4218753"/>
          </a:xfrm>
          <a:prstGeom prst="rect">
            <a:avLst/>
          </a:prstGeom>
        </p:spPr>
        <p:txBody>
          <a:bodyPr/>
          <a:lstStyle>
            <a:lvl1pPr>
              <a:buClr>
                <a:srgbClr val="448AAD"/>
              </a:buClr>
              <a:defRPr>
                <a:solidFill>
                  <a:srgbClr val="373839"/>
                </a:solidFill>
                <a:latin typeface="Arial" charset="0"/>
                <a:ea typeface="Arial" charset="0"/>
                <a:cs typeface="Arial" charset="0"/>
              </a:defRPr>
            </a:lvl1pPr>
            <a:lvl2pPr>
              <a:buClr>
                <a:srgbClr val="448AAD"/>
              </a:buClr>
              <a:defRPr>
                <a:solidFill>
                  <a:srgbClr val="373839"/>
                </a:solidFill>
                <a:latin typeface="Arial" charset="0"/>
                <a:ea typeface="Arial" charset="0"/>
                <a:cs typeface="Arial" charset="0"/>
              </a:defRPr>
            </a:lvl2pPr>
            <a:lvl3pPr>
              <a:buClr>
                <a:srgbClr val="448AAD"/>
              </a:buClr>
              <a:defRPr>
                <a:solidFill>
                  <a:srgbClr val="373839"/>
                </a:solidFill>
                <a:latin typeface="Arial" charset="0"/>
                <a:ea typeface="Arial" charset="0"/>
                <a:cs typeface="Arial" charset="0"/>
              </a:defRPr>
            </a:lvl3pPr>
            <a:lvl4pPr>
              <a:buClr>
                <a:srgbClr val="448AAD"/>
              </a:buClr>
              <a:defRPr>
                <a:solidFill>
                  <a:srgbClr val="373839"/>
                </a:solidFill>
                <a:latin typeface="Arial" charset="0"/>
                <a:ea typeface="Arial" charset="0"/>
                <a:cs typeface="Arial" charset="0"/>
              </a:defRPr>
            </a:lvl4pPr>
            <a:lvl5pPr>
              <a:buClr>
                <a:srgbClr val="448AAD"/>
              </a:buClr>
              <a:defRPr>
                <a:solidFill>
                  <a:srgbClr val="373839"/>
                </a:solidFill>
                <a:latin typeface="Arial" charset="0"/>
                <a:ea typeface="Arial" charset="0"/>
                <a:cs typeface="Arial"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Content Placeholder 12"/>
          <p:cNvSpPr>
            <a:spLocks noGrp="1"/>
          </p:cNvSpPr>
          <p:nvPr>
            <p:ph sz="quarter" idx="10"/>
          </p:nvPr>
        </p:nvSpPr>
        <p:spPr>
          <a:xfrm>
            <a:off x="338613" y="1455995"/>
            <a:ext cx="5131903" cy="4218753"/>
          </a:xfrm>
          <a:prstGeom prst="rect">
            <a:avLst/>
          </a:prstGeom>
        </p:spPr>
        <p:txBody>
          <a:bodyPr/>
          <a:lstStyle>
            <a:lvl1pPr>
              <a:buClr>
                <a:srgbClr val="448AAD"/>
              </a:buClr>
              <a:defRPr>
                <a:solidFill>
                  <a:srgbClr val="373839"/>
                </a:solidFill>
                <a:latin typeface="Arial" charset="0"/>
                <a:ea typeface="Arial" charset="0"/>
                <a:cs typeface="Arial" charset="0"/>
              </a:defRPr>
            </a:lvl1pPr>
            <a:lvl2pPr>
              <a:buClr>
                <a:srgbClr val="448AAD"/>
              </a:buClr>
              <a:defRPr>
                <a:solidFill>
                  <a:srgbClr val="373839"/>
                </a:solidFill>
                <a:latin typeface="Arial" charset="0"/>
                <a:ea typeface="Arial" charset="0"/>
                <a:cs typeface="Arial" charset="0"/>
              </a:defRPr>
            </a:lvl2pPr>
            <a:lvl3pPr>
              <a:buClr>
                <a:srgbClr val="448AAD"/>
              </a:buClr>
              <a:defRPr>
                <a:solidFill>
                  <a:srgbClr val="373839"/>
                </a:solidFill>
                <a:latin typeface="Arial" charset="0"/>
                <a:ea typeface="Arial" charset="0"/>
                <a:cs typeface="Arial" charset="0"/>
              </a:defRPr>
            </a:lvl3pPr>
            <a:lvl4pPr>
              <a:buClr>
                <a:srgbClr val="448AAD"/>
              </a:buClr>
              <a:defRPr>
                <a:solidFill>
                  <a:srgbClr val="373839"/>
                </a:solidFill>
                <a:latin typeface="Arial" charset="0"/>
                <a:ea typeface="Arial" charset="0"/>
                <a:cs typeface="Arial" charset="0"/>
              </a:defRPr>
            </a:lvl4pPr>
            <a:lvl5pPr>
              <a:buClr>
                <a:srgbClr val="448AAD"/>
              </a:buClr>
              <a:defRPr>
                <a:solidFill>
                  <a:srgbClr val="373839"/>
                </a:solidFill>
                <a:latin typeface="Arial" charset="0"/>
                <a:ea typeface="Arial" charset="0"/>
                <a:cs typeface="Arial"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4" name="Rectangle 13"/>
          <p:cNvSpPr/>
          <p:nvPr userDrawn="1"/>
        </p:nvSpPr>
        <p:spPr>
          <a:xfrm>
            <a:off x="0" y="6369507"/>
            <a:ext cx="12192000" cy="58545"/>
          </a:xfrm>
          <a:prstGeom prst="rect">
            <a:avLst/>
          </a:prstGeom>
          <a:solidFill>
            <a:srgbClr val="448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rotWithShape="1">
          <a:blip r:embed="rId3">
            <a:extLst>
              <a:ext uri="{28A0092B-C50C-407E-A947-70E740481C1C}">
                <a14:useLocalDpi xmlns:a14="http://schemas.microsoft.com/office/drawing/2010/main" val="0"/>
              </a:ext>
            </a:extLst>
          </a:blip>
          <a:srcRect l="5093" t="39730" r="80646" b="50000"/>
          <a:stretch/>
        </p:blipFill>
        <p:spPr>
          <a:xfrm>
            <a:off x="5308355" y="6434125"/>
            <a:ext cx="1064302" cy="437322"/>
          </a:xfrm>
          <a:prstGeom prst="rect">
            <a:avLst/>
          </a:prstGeom>
        </p:spPr>
      </p:pic>
      <p:pic>
        <p:nvPicPr>
          <p:cNvPr id="20" name="Picture 19"/>
          <p:cNvPicPr>
            <a:picLocks noChangeAspect="1"/>
          </p:cNvPicPr>
          <p:nvPr userDrawn="1"/>
        </p:nvPicPr>
        <p:blipFill rotWithShape="1">
          <a:blip r:embed="rId4">
            <a:extLst>
              <a:ext uri="{28A0092B-C50C-407E-A947-70E740481C1C}">
                <a14:useLocalDpi xmlns:a14="http://schemas.microsoft.com/office/drawing/2010/main" val="0"/>
              </a:ext>
            </a:extLst>
          </a:blip>
          <a:srcRect l="5339" t="48784" r="2662" b="38040"/>
          <a:stretch/>
        </p:blipFill>
        <p:spPr>
          <a:xfrm>
            <a:off x="6212540" y="6369507"/>
            <a:ext cx="5979459" cy="488493"/>
          </a:xfrm>
          <a:prstGeom prst="rect">
            <a:avLst/>
          </a:prstGeom>
        </p:spPr>
      </p:pic>
      <p:sp>
        <p:nvSpPr>
          <p:cNvPr id="22" name="Title 1"/>
          <p:cNvSpPr txBox="1">
            <a:spLocks/>
          </p:cNvSpPr>
          <p:nvPr userDrawn="1"/>
        </p:nvSpPr>
        <p:spPr>
          <a:xfrm>
            <a:off x="104975" y="6494930"/>
            <a:ext cx="2799590" cy="242749"/>
          </a:xfrm>
          <a:prstGeom prst="rect">
            <a:avLst/>
          </a:prstGeom>
        </p:spPr>
        <p:txBody>
          <a:bodyPr vert="horz" lIns="91440" tIns="45720" rIns="91440" bIns="45720" rtlCol="0" anchor="ctr">
            <a:no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r>
              <a:rPr lang="en-US" sz="1200" b="1" dirty="0">
                <a:solidFill>
                  <a:srgbClr val="448AAD"/>
                </a:solidFill>
              </a:rPr>
              <a:t>#</a:t>
            </a:r>
            <a:r>
              <a:rPr lang="en-US" sz="1200" b="1" dirty="0" err="1">
                <a:solidFill>
                  <a:srgbClr val="448AAD"/>
                </a:solidFill>
              </a:rPr>
              <a:t>onesummit</a:t>
            </a:r>
            <a:r>
              <a:rPr lang="en-US" sz="1200" b="1" dirty="0">
                <a:solidFill>
                  <a:srgbClr val="448AAD"/>
                </a:solidFill>
              </a:rPr>
              <a:t> #k8sedgeday</a:t>
            </a:r>
          </a:p>
        </p:txBody>
      </p:sp>
      <p:sp>
        <p:nvSpPr>
          <p:cNvPr id="13" name="Title 10"/>
          <p:cNvSpPr>
            <a:spLocks noGrp="1"/>
          </p:cNvSpPr>
          <p:nvPr>
            <p:ph type="title"/>
          </p:nvPr>
        </p:nvSpPr>
        <p:spPr>
          <a:xfrm>
            <a:off x="333845" y="281562"/>
            <a:ext cx="10834898" cy="403164"/>
          </a:xfrm>
          <a:prstGeom prst="rect">
            <a:avLst/>
          </a:prstGeom>
        </p:spPr>
        <p:txBody>
          <a:bodyPr/>
          <a:lstStyle>
            <a:lvl1pPr>
              <a:defRPr sz="3000" b="1">
                <a:solidFill>
                  <a:schemeClr val="bg1"/>
                </a:solidFill>
                <a:latin typeface="Arial" charset="0"/>
                <a:ea typeface="Arial" charset="0"/>
                <a:cs typeface="Arial" charset="0"/>
              </a:defRPr>
            </a:lvl1pPr>
          </a:lstStyle>
          <a:p>
            <a:r>
              <a:rPr lang="en-CA" dirty="0"/>
              <a:t>Click to edit Master title style</a:t>
            </a:r>
            <a:endParaRPr lang="en-US" dirty="0"/>
          </a:p>
        </p:txBody>
      </p:sp>
      <p:pic>
        <p:nvPicPr>
          <p:cNvPr id="17" name="Picture 16"/>
          <p:cNvPicPr>
            <a:picLocks noChangeAspect="1"/>
          </p:cNvPicPr>
          <p:nvPr userDrawn="1"/>
        </p:nvPicPr>
        <p:blipFill rotWithShape="1">
          <a:blip r:embed="rId5">
            <a:extLst>
              <a:ext uri="{28A0092B-C50C-407E-A947-70E740481C1C}">
                <a14:useLocalDpi xmlns:a14="http://schemas.microsoft.com/office/drawing/2010/main" val="0"/>
              </a:ext>
            </a:extLst>
          </a:blip>
          <a:srcRect l="7861" t="35595" r="73967" b="36987"/>
          <a:stretch/>
        </p:blipFill>
        <p:spPr>
          <a:xfrm>
            <a:off x="11037212" y="39615"/>
            <a:ext cx="1030505" cy="887058"/>
          </a:xfrm>
          <a:prstGeom prst="rect">
            <a:avLst/>
          </a:prstGeom>
        </p:spPr>
      </p:pic>
    </p:spTree>
    <p:extLst>
      <p:ext uri="{BB962C8B-B14F-4D97-AF65-F5344CB8AC3E}">
        <p14:creationId xmlns:p14="http://schemas.microsoft.com/office/powerpoint/2010/main" val="11763160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7.png"/><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theme" Target="../theme/theme3.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t="-1000" b="-1000"/>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5">
            <a:extLst>
              <a:ext uri="{28A0092B-C50C-407E-A947-70E740481C1C}">
                <a14:useLocalDpi xmlns:a14="http://schemas.microsoft.com/office/drawing/2010/main" val="0"/>
              </a:ext>
            </a:extLst>
          </a:blip>
          <a:srcRect t="30061" b="32895"/>
          <a:stretch/>
        </p:blipFill>
        <p:spPr>
          <a:xfrm>
            <a:off x="4898340" y="303077"/>
            <a:ext cx="7439116" cy="1572272"/>
          </a:xfrm>
          <a:prstGeom prst="rect">
            <a:avLst/>
          </a:prstGeom>
        </p:spPr>
      </p:pic>
      <p:pic>
        <p:nvPicPr>
          <p:cNvPr id="12" name="Picture 11"/>
          <p:cNvPicPr>
            <a:picLocks noChangeAspect="1"/>
          </p:cNvPicPr>
          <p:nvPr userDrawn="1"/>
        </p:nvPicPr>
        <p:blipFill rotWithShape="1">
          <a:blip r:embed="rId6">
            <a:extLst>
              <a:ext uri="{28A0092B-C50C-407E-A947-70E740481C1C}">
                <a14:useLocalDpi xmlns:a14="http://schemas.microsoft.com/office/drawing/2010/main" val="0"/>
              </a:ext>
            </a:extLst>
          </a:blip>
          <a:srcRect l="5093" t="39730" r="80646" b="50000"/>
          <a:stretch/>
        </p:blipFill>
        <p:spPr>
          <a:xfrm>
            <a:off x="6142073" y="5787775"/>
            <a:ext cx="1064302" cy="437322"/>
          </a:xfrm>
          <a:prstGeom prst="rect">
            <a:avLst/>
          </a:prstGeom>
        </p:spPr>
      </p:pic>
      <p:pic>
        <p:nvPicPr>
          <p:cNvPr id="13" name="Picture 12"/>
          <p:cNvPicPr>
            <a:picLocks noChangeAspect="1"/>
          </p:cNvPicPr>
          <p:nvPr userDrawn="1"/>
        </p:nvPicPr>
        <p:blipFill rotWithShape="1">
          <a:blip r:embed="rId7">
            <a:extLst>
              <a:ext uri="{28A0092B-C50C-407E-A947-70E740481C1C}">
                <a14:useLocalDpi xmlns:a14="http://schemas.microsoft.com/office/drawing/2010/main" val="0"/>
              </a:ext>
            </a:extLst>
          </a:blip>
          <a:srcRect l="5339" t="48784" r="2662" b="38040"/>
          <a:stretch/>
        </p:blipFill>
        <p:spPr>
          <a:xfrm>
            <a:off x="6212540" y="6006436"/>
            <a:ext cx="5979459" cy="488493"/>
          </a:xfrm>
          <a:prstGeom prst="rect">
            <a:avLst/>
          </a:prstGeom>
        </p:spPr>
      </p:pic>
    </p:spTree>
    <p:extLst>
      <p:ext uri="{BB962C8B-B14F-4D97-AF65-F5344CB8AC3E}">
        <p14:creationId xmlns:p14="http://schemas.microsoft.com/office/powerpoint/2010/main" val="917495254"/>
      </p:ext>
    </p:extLst>
  </p:cSld>
  <p:clrMap bg1="lt1" tx1="dk1" bg2="lt2" tx2="dk2" accent1="accent1" accent2="accent2" accent3="accent3" accent4="accent4" accent5="accent5" accent6="accent6" hlink="hlink" folHlink="folHlink"/>
  <p:sldLayoutIdLst>
    <p:sldLayoutId id="2147483656" r:id="rId1"/>
    <p:sldLayoutId id="214748365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171782" y="5705171"/>
            <a:ext cx="12192000" cy="58545"/>
          </a:xfrm>
          <a:prstGeom prst="rect">
            <a:avLst/>
          </a:prstGeom>
          <a:solidFill>
            <a:srgbClr val="448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rotWithShape="1">
          <a:blip r:embed="rId4">
            <a:extLst>
              <a:ext uri="{28A0092B-C50C-407E-A947-70E740481C1C}">
                <a14:useLocalDpi xmlns:a14="http://schemas.microsoft.com/office/drawing/2010/main" val="0"/>
              </a:ext>
            </a:extLst>
          </a:blip>
          <a:srcRect t="30061" b="32895"/>
          <a:stretch/>
        </p:blipFill>
        <p:spPr>
          <a:xfrm>
            <a:off x="-665206" y="1478390"/>
            <a:ext cx="13178848" cy="2785375"/>
          </a:xfrm>
          <a:prstGeom prst="rect">
            <a:avLst/>
          </a:prstGeom>
        </p:spPr>
      </p:pic>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l="5093" t="39730" r="80646" b="50000"/>
          <a:stretch/>
        </p:blipFill>
        <p:spPr>
          <a:xfrm>
            <a:off x="5784109" y="5814670"/>
            <a:ext cx="1064302" cy="437322"/>
          </a:xfrm>
          <a:prstGeom prst="rect">
            <a:avLst/>
          </a:prstGeom>
        </p:spPr>
      </p:pic>
      <p:pic>
        <p:nvPicPr>
          <p:cNvPr id="12" name="Picture 11"/>
          <p:cNvPicPr>
            <a:picLocks noChangeAspect="1"/>
          </p:cNvPicPr>
          <p:nvPr userDrawn="1"/>
        </p:nvPicPr>
        <p:blipFill rotWithShape="1">
          <a:blip r:embed="rId6">
            <a:extLst>
              <a:ext uri="{28A0092B-C50C-407E-A947-70E740481C1C}">
                <a14:useLocalDpi xmlns:a14="http://schemas.microsoft.com/office/drawing/2010/main" val="0"/>
              </a:ext>
            </a:extLst>
          </a:blip>
          <a:srcRect l="5339" t="48784" r="2662" b="38040"/>
          <a:stretch/>
        </p:blipFill>
        <p:spPr>
          <a:xfrm>
            <a:off x="3326531" y="6033330"/>
            <a:ext cx="5979459" cy="488494"/>
          </a:xfrm>
          <a:prstGeom prst="rect">
            <a:avLst/>
          </a:prstGeom>
        </p:spPr>
      </p:pic>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lum/>
          </a:blip>
          <a:srcRect/>
          <a:stretch>
            <a:fillRect t="-1000" b="-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9834481"/>
      </p:ext>
    </p:extLst>
  </p:cSld>
  <p:clrMap bg1="lt1" tx1="dk1" bg2="lt2" tx2="dk2" accent1="accent1" accent2="accent2" accent3="accent3" accent4="accent4" accent5="accent5" accent6="accent6" hlink="hlink" folHlink="folHlink"/>
  <p:sldLayoutIdLst>
    <p:sldLayoutId id="2147483652" r:id="rId1"/>
    <p:sldLayoutId id="2147483654" r:id="rId2"/>
    <p:sldLayoutId id="2147483659" r:id="rId3"/>
    <p:sldLayoutId id="2147483658" r:id="rId4"/>
    <p:sldLayoutId id="2147483653"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Building modern cloud-native network services with ONAP</a:t>
            </a:r>
          </a:p>
        </p:txBody>
      </p:sp>
      <p:sp>
        <p:nvSpPr>
          <p:cNvPr id="3" name="Content Placeholder 2"/>
          <p:cNvSpPr>
            <a:spLocks noGrp="1"/>
          </p:cNvSpPr>
          <p:nvPr>
            <p:ph sz="quarter" idx="10"/>
          </p:nvPr>
        </p:nvSpPr>
        <p:spPr/>
        <p:txBody>
          <a:bodyPr/>
          <a:lstStyle/>
          <a:p>
            <a:r>
              <a:rPr lang="en-US" dirty="0"/>
              <a:t>Panel</a:t>
            </a:r>
          </a:p>
        </p:txBody>
      </p:sp>
      <p:sp>
        <p:nvSpPr>
          <p:cNvPr id="5" name="Title 1"/>
          <p:cNvSpPr txBox="1">
            <a:spLocks/>
          </p:cNvSpPr>
          <p:nvPr/>
        </p:nvSpPr>
        <p:spPr>
          <a:xfrm>
            <a:off x="2167089" y="6477936"/>
            <a:ext cx="1594309"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chemeClr val="bg1">
                    <a:lumMod val="65000"/>
                  </a:schemeClr>
                </a:solidFill>
                <a:effectLst/>
                <a:latin typeface="Arial"/>
                <a:ea typeface="+mj-ea"/>
                <a:cs typeface="Arial"/>
              </a:rPr>
              <a:t>@twitter</a:t>
            </a:r>
            <a:endParaRPr lang="en-US" sz="1200" b="1" dirty="0">
              <a:solidFill>
                <a:schemeClr val="bg1">
                  <a:lumMod val="65000"/>
                </a:schemeClr>
              </a:solidFill>
            </a:endParaRPr>
          </a:p>
        </p:txBody>
      </p:sp>
    </p:spTree>
    <p:extLst>
      <p:ext uri="{BB962C8B-B14F-4D97-AF65-F5344CB8AC3E}">
        <p14:creationId xmlns:p14="http://schemas.microsoft.com/office/powerpoint/2010/main" val="1540383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4C7B12F0-A477-FD47-A731-96FD022B6117}"/>
              </a:ext>
            </a:extLst>
          </p:cNvPr>
          <p:cNvSpPr txBox="1">
            <a:spLocks/>
          </p:cNvSpPr>
          <p:nvPr/>
        </p:nvSpPr>
        <p:spPr>
          <a:xfrm>
            <a:off x="4713514" y="1382483"/>
            <a:ext cx="6920505" cy="5323117"/>
          </a:xfrm>
          <a:prstGeom prst="rect">
            <a:avLst/>
          </a:prstGeom>
        </p:spPr>
        <p:txBody>
          <a:bodyPr/>
          <a:lstStyle>
            <a:lvl1pPr marL="228600" indent="-228600">
              <a:lnSpc>
                <a:spcPct val="120000"/>
              </a:lnSpc>
              <a:spcBef>
                <a:spcPts val="1000"/>
              </a:spcBef>
              <a:buClr>
                <a:srgbClr val="448AAD"/>
              </a:buClr>
              <a:buFont typeface="Arial"/>
              <a:buChar char="•"/>
              <a:defRPr>
                <a:solidFill>
                  <a:srgbClr val="373839"/>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85800" lvl="1" indent="-228600">
              <a:lnSpc>
                <a:spcPct val="120000"/>
              </a:lnSpc>
              <a:spcBef>
                <a:spcPts val="500"/>
              </a:spcBef>
              <a:buClr>
                <a:srgbClr val="448AAD"/>
              </a:buClr>
              <a:buFont typeface="Arial"/>
              <a:buChar char="•"/>
              <a:defRPr sz="1600">
                <a:solidFill>
                  <a:srgbClr val="373839"/>
                </a:solidFill>
                <a:latin typeface="Open Sans Light" panose="020B0306030504020204" pitchFamily="34" charset="0"/>
                <a:ea typeface="Open Sans Light" panose="020B0306030504020204" pitchFamily="34" charset="0"/>
                <a:cs typeface="Open Sans Light" panose="020B0306030504020204" pitchFamily="34" charset="0"/>
              </a:defRPr>
            </a:lvl2pPr>
            <a:lvl3pPr marL="1143000" indent="-228600">
              <a:lnSpc>
                <a:spcPct val="90000"/>
              </a:lnSpc>
              <a:spcBef>
                <a:spcPts val="500"/>
              </a:spcBef>
              <a:buClr>
                <a:srgbClr val="448AAD"/>
              </a:buClr>
              <a:buFont typeface="Arial"/>
              <a:buChar char="•"/>
              <a:defRPr sz="2000">
                <a:solidFill>
                  <a:srgbClr val="373839"/>
                </a:solidFill>
                <a:latin typeface="Arial" charset="0"/>
                <a:ea typeface="Arial" charset="0"/>
                <a:cs typeface="Arial" charset="0"/>
              </a:defRPr>
            </a:lvl3pPr>
            <a:lvl4pPr marL="1600200" indent="-228600">
              <a:lnSpc>
                <a:spcPct val="90000"/>
              </a:lnSpc>
              <a:spcBef>
                <a:spcPts val="500"/>
              </a:spcBef>
              <a:buClr>
                <a:srgbClr val="448AAD"/>
              </a:buClr>
              <a:buFont typeface="Arial"/>
              <a:buChar char="•"/>
              <a:defRPr>
                <a:solidFill>
                  <a:srgbClr val="373839"/>
                </a:solidFill>
                <a:latin typeface="Arial" charset="0"/>
                <a:ea typeface="Arial" charset="0"/>
                <a:cs typeface="Arial" charset="0"/>
              </a:defRPr>
            </a:lvl4pPr>
            <a:lvl5pPr marL="2057400" lvl="4" indent="-228600">
              <a:lnSpc>
                <a:spcPct val="90000"/>
              </a:lnSpc>
              <a:spcBef>
                <a:spcPts val="500"/>
              </a:spcBef>
              <a:buClr>
                <a:srgbClr val="448AAD"/>
              </a:buClr>
              <a:buFont typeface="Arial"/>
              <a:buChar char="•"/>
              <a:defRPr sz="1200">
                <a:solidFill>
                  <a:srgbClr val="373839"/>
                </a:solidFill>
                <a:latin typeface="Arial" charset="0"/>
                <a:ea typeface="Arial" charset="0"/>
                <a:cs typeface="Arial" charset="0"/>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r>
              <a:rPr lang="en-US" dirty="0"/>
              <a:t>The Open Networking Automation Platform (ONAP) is a comprehensive platform for real-time, policy-driven service orchestration and automation for networks and edge services. </a:t>
            </a:r>
          </a:p>
          <a:p>
            <a:r>
              <a:rPr lang="en-US" dirty="0"/>
              <a:t>It is being developed as an open source software project with neutral governance under the auspices of The Linux Foundation. </a:t>
            </a:r>
          </a:p>
          <a:p>
            <a:pPr lvl="1"/>
            <a:r>
              <a:rPr lang="en-US" dirty="0"/>
              <a:t>Started back in early 2017, it had 8 successful releases, and is working towards completion of the 9th.</a:t>
            </a:r>
          </a:p>
          <a:p>
            <a:pPr lvl="1"/>
            <a:r>
              <a:rPr lang="en-US" dirty="0"/>
              <a:t>Over 200 developers from 25 organizations</a:t>
            </a:r>
          </a:p>
          <a:p>
            <a:r>
              <a:rPr lang="en-US" dirty="0"/>
              <a:t>Adopted by tier-1 operators worldwide. Developing Enterprise use cases</a:t>
            </a:r>
          </a:p>
          <a:p>
            <a:pPr lvl="1"/>
            <a:r>
              <a:rPr lang="en-US" dirty="0"/>
              <a:t>Orchestration for virtual and physical network functions</a:t>
            </a:r>
          </a:p>
          <a:p>
            <a:pPr lvl="1"/>
            <a:r>
              <a:rPr lang="en-US" dirty="0"/>
              <a:t>Use cases include 5G slicing, Carrier VPN, and zero-touch networks</a:t>
            </a:r>
          </a:p>
          <a:p>
            <a:endParaRPr lang="en-US" dirty="0"/>
          </a:p>
          <a:p>
            <a:pPr lvl="1"/>
            <a:endParaRPr lang="en-US" dirty="0"/>
          </a:p>
        </p:txBody>
      </p:sp>
      <p:pic>
        <p:nvPicPr>
          <p:cNvPr id="7" name="Picture 6">
            <a:extLst>
              <a:ext uri="{FF2B5EF4-FFF2-40B4-BE49-F238E27FC236}">
                <a16:creationId xmlns:a16="http://schemas.microsoft.com/office/drawing/2014/main" id="{15B9E0D0-F595-E144-B0E0-ADA9E4BB5BD1}"/>
              </a:ext>
            </a:extLst>
          </p:cNvPr>
          <p:cNvPicPr>
            <a:picLocks noChangeAspect="1"/>
          </p:cNvPicPr>
          <p:nvPr/>
        </p:nvPicPr>
        <p:blipFill>
          <a:blip r:embed="rId2"/>
          <a:stretch>
            <a:fillRect/>
          </a:stretch>
        </p:blipFill>
        <p:spPr>
          <a:xfrm>
            <a:off x="4856463" y="416392"/>
            <a:ext cx="3021207" cy="661293"/>
          </a:xfrm>
          <a:prstGeom prst="rect">
            <a:avLst/>
          </a:prstGeom>
        </p:spPr>
      </p:pic>
    </p:spTree>
    <p:extLst>
      <p:ext uri="{BB962C8B-B14F-4D97-AF65-F5344CB8AC3E}">
        <p14:creationId xmlns:p14="http://schemas.microsoft.com/office/powerpoint/2010/main" val="1789231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sz="2800" dirty="0">
                <a:latin typeface="Open Sans" panose="020B0606030504020204" pitchFamily="34" charset="0"/>
                <a:ea typeface="Open Sans" panose="020B0606030504020204" pitchFamily="34" charset="0"/>
                <a:cs typeface="Open Sans" panose="020B0606030504020204" pitchFamily="34" charset="0"/>
              </a:rPr>
              <a:t>ONAP CNF Orchestration Journey</a:t>
            </a:r>
            <a:endParaRPr lang="en-US" dirty="0"/>
          </a:p>
        </p:txBody>
      </p:sp>
      <p:sp>
        <p:nvSpPr>
          <p:cNvPr id="5" name="Content Placeholder 4"/>
          <p:cNvSpPr>
            <a:spLocks noGrp="1"/>
          </p:cNvSpPr>
          <p:nvPr>
            <p:ph sz="quarter" idx="10"/>
          </p:nvPr>
        </p:nvSpPr>
        <p:spPr/>
        <p:txBody>
          <a:bodyPr/>
          <a:lstStyle/>
          <a:p>
            <a:pPr>
              <a:lnSpc>
                <a:spcPct val="120000"/>
              </a:lnSpc>
            </a:pPr>
            <a:r>
              <a:rPr lang="en-US" sz="1800" dirty="0">
                <a:latin typeface="Open Sans Light" panose="020B0306030504020204" pitchFamily="34" charset="0"/>
                <a:ea typeface="Open Sans Light" panose="020B0306030504020204" pitchFamily="34" charset="0"/>
                <a:cs typeface="Open Sans Light" panose="020B0306030504020204" pitchFamily="34" charset="0"/>
              </a:rPr>
              <a:t>Hybrid services CNF/VNF/PNF, leveraging open-source </a:t>
            </a:r>
            <a:br>
              <a:rPr lang="en-US" sz="1800" dirty="0">
                <a:latin typeface="Open Sans Light" panose="020B0306030504020204" pitchFamily="34" charset="0"/>
                <a:ea typeface="Open Sans Light" panose="020B0306030504020204" pitchFamily="34" charset="0"/>
                <a:cs typeface="Open Sans Light" panose="020B0306030504020204" pitchFamily="34" charset="0"/>
              </a:rPr>
            </a:br>
            <a:r>
              <a:rPr lang="en-US" sz="1800" dirty="0">
                <a:latin typeface="Open Sans Light" panose="020B0306030504020204" pitchFamily="34" charset="0"/>
                <a:ea typeface="Open Sans Light" panose="020B0306030504020204" pitchFamily="34" charset="0"/>
                <a:cs typeface="Open Sans Light" panose="020B0306030504020204" pitchFamily="34" charset="0"/>
              </a:rPr>
              <a:t>and standards</a:t>
            </a:r>
          </a:p>
          <a:p>
            <a:pPr lvl="1">
              <a:lnSpc>
                <a:spcPct val="120000"/>
              </a:lnSpc>
            </a:pPr>
            <a:r>
              <a:rPr lang="en-US" sz="1600" dirty="0">
                <a:latin typeface="Open Sans Light" panose="020B0306030504020204" pitchFamily="34" charset="0"/>
                <a:ea typeface="Open Sans Light" panose="020B0306030504020204" pitchFamily="34" charset="0"/>
                <a:cs typeface="Open Sans Light" panose="020B0306030504020204" pitchFamily="34" charset="0"/>
              </a:rPr>
              <a:t>Support Greenfield and Brownfield environment </a:t>
            </a:r>
          </a:p>
          <a:p>
            <a:pPr lvl="1">
              <a:lnSpc>
                <a:spcPct val="120000"/>
              </a:lnSpc>
            </a:pPr>
            <a:r>
              <a:rPr lang="en-US" sz="1600" dirty="0">
                <a:latin typeface="Open Sans Light" panose="020B0306030504020204" pitchFamily="34" charset="0"/>
                <a:ea typeface="Open Sans Light" panose="020B0306030504020204" pitchFamily="34" charset="0"/>
                <a:cs typeface="Open Sans Light" panose="020B0306030504020204" pitchFamily="34" charset="0"/>
              </a:rPr>
              <a:t>E.g., CNF on bare-metal, CNF on VM, VNF on VM, PNF</a:t>
            </a:r>
          </a:p>
          <a:p>
            <a:pPr>
              <a:lnSpc>
                <a:spcPct val="120000"/>
              </a:lnSpc>
            </a:pPr>
            <a:r>
              <a:rPr lang="en-US" sz="1800" dirty="0">
                <a:latin typeface="Open Sans Light" panose="020B0306030504020204" pitchFamily="34" charset="0"/>
                <a:ea typeface="Open Sans Light" panose="020B0306030504020204" pitchFamily="34" charset="0"/>
                <a:cs typeface="Open Sans Light" panose="020B0306030504020204" pitchFamily="34" charset="0"/>
              </a:rPr>
              <a:t>Day 0/1/2 configuration</a:t>
            </a:r>
          </a:p>
          <a:p>
            <a:pPr lvl="1">
              <a:lnSpc>
                <a:spcPct val="120000"/>
              </a:lnSpc>
            </a:pPr>
            <a:r>
              <a:rPr lang="en-US" sz="1600" dirty="0">
                <a:latin typeface="Open Sans Light" panose="020B0306030504020204" pitchFamily="34" charset="0"/>
                <a:ea typeface="Open Sans Light" panose="020B0306030504020204" pitchFamily="34" charset="0"/>
                <a:cs typeface="Open Sans Light" panose="020B0306030504020204" pitchFamily="34" charset="0"/>
              </a:rPr>
              <a:t>Not just infrastructure orchestration</a:t>
            </a:r>
          </a:p>
          <a:p>
            <a:pPr lvl="1">
              <a:lnSpc>
                <a:spcPct val="120000"/>
              </a:lnSpc>
            </a:pPr>
            <a:r>
              <a:rPr lang="en-US" sz="1600" dirty="0">
                <a:latin typeface="Open Sans Light" panose="020B0306030504020204" pitchFamily="34" charset="0"/>
                <a:ea typeface="Open Sans Light" panose="020B0306030504020204" pitchFamily="34" charset="0"/>
                <a:cs typeface="Open Sans Light" panose="020B0306030504020204" pitchFamily="34" charset="0"/>
              </a:rPr>
              <a:t>Configuration and Update</a:t>
            </a:r>
          </a:p>
          <a:p>
            <a:pPr>
              <a:lnSpc>
                <a:spcPct val="120000"/>
              </a:lnSpc>
            </a:pPr>
            <a:r>
              <a:rPr lang="en-US" sz="1800" dirty="0">
                <a:latin typeface="Open Sans Light" panose="020B0306030504020204" pitchFamily="34" charset="0"/>
                <a:ea typeface="Open Sans Light" panose="020B0306030504020204" pitchFamily="34" charset="0"/>
                <a:cs typeface="Open Sans Light" panose="020B0306030504020204" pitchFamily="34" charset="0"/>
              </a:rPr>
              <a:t>Standard alignment (ETSI, 3GPP) and beyond (ASD)</a:t>
            </a:r>
          </a:p>
          <a:p>
            <a:pPr lvl="1">
              <a:lnSpc>
                <a:spcPct val="120000"/>
              </a:lnSpc>
            </a:pPr>
            <a:r>
              <a:rPr lang="en-US" sz="1600" dirty="0">
                <a:latin typeface="Open Sans Light" panose="020B0306030504020204" pitchFamily="34" charset="0"/>
                <a:ea typeface="Open Sans Light" panose="020B0306030504020204" pitchFamily="34" charset="0"/>
                <a:cs typeface="Open Sans Light" panose="020B0306030504020204" pitchFamily="34" charset="0"/>
              </a:rPr>
              <a:t>Evolve existing investment, no need to start from scratch</a:t>
            </a:r>
          </a:p>
          <a:p>
            <a:pPr lvl="1">
              <a:lnSpc>
                <a:spcPct val="120000"/>
              </a:lnSpc>
            </a:pPr>
            <a:r>
              <a:rPr lang="en-US" sz="1600" dirty="0">
                <a:latin typeface="Open Sans Light" panose="020B0306030504020204" pitchFamily="34" charset="0"/>
                <a:ea typeface="Open Sans Light" panose="020B0306030504020204" pitchFamily="34" charset="0"/>
                <a:cs typeface="Open Sans Light" panose="020B0306030504020204" pitchFamily="34" charset="0"/>
              </a:rPr>
              <a:t>Common Infrastructure for model/package onboarding, </a:t>
            </a:r>
            <a:br>
              <a:rPr lang="en-US" sz="1600" dirty="0">
                <a:latin typeface="Open Sans Light" panose="020B0306030504020204" pitchFamily="34" charset="0"/>
                <a:ea typeface="Open Sans Light" panose="020B0306030504020204" pitchFamily="34" charset="0"/>
                <a:cs typeface="Open Sans Light" panose="020B0306030504020204" pitchFamily="34" charset="0"/>
              </a:rPr>
            </a:br>
            <a:r>
              <a:rPr lang="en-US" sz="1600" dirty="0">
                <a:latin typeface="Open Sans Light" panose="020B0306030504020204" pitchFamily="34" charset="0"/>
                <a:ea typeface="Open Sans Light" panose="020B0306030504020204" pitchFamily="34" charset="0"/>
                <a:cs typeface="Open Sans Light" panose="020B0306030504020204" pitchFamily="34" charset="0"/>
              </a:rPr>
              <a:t>design and distribution</a:t>
            </a:r>
          </a:p>
          <a:p>
            <a:pPr lvl="1">
              <a:lnSpc>
                <a:spcPct val="120000"/>
              </a:lnSpc>
            </a:pPr>
            <a:r>
              <a:rPr lang="en-US" sz="1600" dirty="0">
                <a:latin typeface="Open Sans Light" panose="020B0306030504020204" pitchFamily="34" charset="0"/>
                <a:ea typeface="Open Sans Light" panose="020B0306030504020204" pitchFamily="34" charset="0"/>
                <a:cs typeface="Open Sans Light" panose="020B0306030504020204" pitchFamily="34" charset="0"/>
              </a:rPr>
              <a:t>Support both ETSI-Aligned and Cloud Native Orchestration</a:t>
            </a:r>
          </a:p>
          <a:p>
            <a:pPr lvl="1">
              <a:lnSpc>
                <a:spcPct val="120000"/>
              </a:lnSpc>
            </a:pPr>
            <a:r>
              <a:rPr lang="en-US" sz="1600" dirty="0">
                <a:latin typeface="Open Sans Light" panose="020B0306030504020204" pitchFamily="34" charset="0"/>
                <a:ea typeface="Open Sans Light" panose="020B0306030504020204" pitchFamily="34" charset="0"/>
                <a:cs typeface="Open Sans Light" panose="020B0306030504020204" pitchFamily="34" charset="0"/>
              </a:rPr>
              <a:t>5G slicing use case – 3GPP compliant</a:t>
            </a:r>
          </a:p>
          <a:p>
            <a:pPr lvl="4"/>
            <a:endParaRPr lang="en-US" sz="1200" dirty="0"/>
          </a:p>
        </p:txBody>
      </p:sp>
      <p:sp>
        <p:nvSpPr>
          <p:cNvPr id="7" name="Rectangle 6">
            <a:extLst>
              <a:ext uri="{FF2B5EF4-FFF2-40B4-BE49-F238E27FC236}">
                <a16:creationId xmlns:a16="http://schemas.microsoft.com/office/drawing/2014/main" id="{18825536-F3FE-C049-9D16-FA2AB96F00A3}"/>
              </a:ext>
            </a:extLst>
          </p:cNvPr>
          <p:cNvSpPr/>
          <p:nvPr/>
        </p:nvSpPr>
        <p:spPr>
          <a:xfrm>
            <a:off x="9167135" y="4223072"/>
            <a:ext cx="1102711" cy="359041"/>
          </a:xfrm>
          <a:prstGeom prst="rect">
            <a:avLst/>
          </a:prstGeom>
          <a:solidFill>
            <a:srgbClr val="007DA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8" name="Google Shape;745;g7aed8f8a28_3_531">
            <a:extLst>
              <a:ext uri="{FF2B5EF4-FFF2-40B4-BE49-F238E27FC236}">
                <a16:creationId xmlns:a16="http://schemas.microsoft.com/office/drawing/2014/main" id="{CC2BFF5F-5CD3-D943-BA03-9EEB3AA087B5}"/>
              </a:ext>
            </a:extLst>
          </p:cNvPr>
          <p:cNvSpPr txBox="1">
            <a:spLocks/>
          </p:cNvSpPr>
          <p:nvPr/>
        </p:nvSpPr>
        <p:spPr>
          <a:xfrm>
            <a:off x="11568705" y="6504192"/>
            <a:ext cx="607200" cy="365200"/>
          </a:xfrm>
          <a:prstGeom prst="rect">
            <a:avLst/>
          </a:prstGeom>
          <a:noFill/>
          <a:ln>
            <a:noFill/>
          </a:ln>
        </p:spPr>
        <p:txBody>
          <a:bodyPr spcFirstLastPara="1" vert="horz" wrap="square" lIns="91433" tIns="45700" rIns="91433" bIns="45700" rtlCol="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0000000-1234-1234-1234-123412341234}" type="slidenum">
              <a:rPr lang="en" sz="1467" smtClean="0">
                <a:latin typeface="Open Sans" panose="020B0606030504020204" pitchFamily="34" charset="0"/>
                <a:ea typeface="Open Sans" panose="020B0606030504020204" pitchFamily="34" charset="0"/>
                <a:cs typeface="Open Sans" panose="020B0606030504020204" pitchFamily="34" charset="0"/>
              </a:rPr>
              <a:pPr/>
              <a:t>3</a:t>
            </a:fld>
            <a:endParaRPr lang="en" sz="1467">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a:extLst>
              <a:ext uri="{FF2B5EF4-FFF2-40B4-BE49-F238E27FC236}">
                <a16:creationId xmlns:a16="http://schemas.microsoft.com/office/drawing/2014/main" id="{A7D5A172-1ED1-A147-901F-4F30589F56B9}"/>
              </a:ext>
            </a:extLst>
          </p:cNvPr>
          <p:cNvSpPr/>
          <p:nvPr/>
        </p:nvSpPr>
        <p:spPr>
          <a:xfrm>
            <a:off x="7695117" y="1987215"/>
            <a:ext cx="2586251" cy="1030406"/>
          </a:xfrm>
          <a:prstGeom prst="rect">
            <a:avLst/>
          </a:prstGeom>
          <a:solidFill>
            <a:srgbClr val="66C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a:extLst>
              <a:ext uri="{FF2B5EF4-FFF2-40B4-BE49-F238E27FC236}">
                <a16:creationId xmlns:a16="http://schemas.microsoft.com/office/drawing/2014/main" id="{8CC94A90-F0EA-344B-875D-6223BBFE71C3}"/>
              </a:ext>
            </a:extLst>
          </p:cNvPr>
          <p:cNvSpPr/>
          <p:nvPr/>
        </p:nvSpPr>
        <p:spPr>
          <a:xfrm>
            <a:off x="8266690" y="2030358"/>
            <a:ext cx="1323758" cy="765246"/>
          </a:xfrm>
          <a:prstGeom prst="rect">
            <a:avLst/>
          </a:prstGeom>
          <a:solidFill>
            <a:srgbClr val="00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86C71518-9737-9540-8D8B-83200A3A0ADF}"/>
              </a:ext>
            </a:extLst>
          </p:cNvPr>
          <p:cNvSpPr/>
          <p:nvPr/>
        </p:nvSpPr>
        <p:spPr>
          <a:xfrm>
            <a:off x="7682832" y="3152558"/>
            <a:ext cx="2586251" cy="1030406"/>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DEFAC517-2EE2-AC4A-9E71-F2EFA1163FF8}"/>
              </a:ext>
            </a:extLst>
          </p:cNvPr>
          <p:cNvSpPr/>
          <p:nvPr/>
        </p:nvSpPr>
        <p:spPr>
          <a:xfrm>
            <a:off x="7681701" y="4648002"/>
            <a:ext cx="2586251" cy="853446"/>
          </a:xfrm>
          <a:prstGeom prst="rect">
            <a:avLst/>
          </a:prstGeom>
          <a:solidFill>
            <a:srgbClr val="66C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a:extLst>
              <a:ext uri="{FF2B5EF4-FFF2-40B4-BE49-F238E27FC236}">
                <a16:creationId xmlns:a16="http://schemas.microsoft.com/office/drawing/2014/main" id="{D1528735-90B2-4C4C-B664-7FF7364326B9}"/>
              </a:ext>
            </a:extLst>
          </p:cNvPr>
          <p:cNvPicPr>
            <a:picLocks noChangeAspect="1"/>
          </p:cNvPicPr>
          <p:nvPr/>
        </p:nvPicPr>
        <p:blipFill>
          <a:blip r:embed="rId2"/>
          <a:stretch>
            <a:fillRect/>
          </a:stretch>
        </p:blipFill>
        <p:spPr>
          <a:xfrm>
            <a:off x="7154440" y="3089778"/>
            <a:ext cx="1295400" cy="283542"/>
          </a:xfrm>
          <a:prstGeom prst="rect">
            <a:avLst/>
          </a:prstGeom>
        </p:spPr>
      </p:pic>
      <p:pic>
        <p:nvPicPr>
          <p:cNvPr id="14" name="Picture 13">
            <a:extLst>
              <a:ext uri="{FF2B5EF4-FFF2-40B4-BE49-F238E27FC236}">
                <a16:creationId xmlns:a16="http://schemas.microsoft.com/office/drawing/2014/main" id="{AD70F6E8-7AE4-9849-BF78-C0539A80DC85}"/>
              </a:ext>
            </a:extLst>
          </p:cNvPr>
          <p:cNvPicPr>
            <a:picLocks noChangeAspect="1"/>
          </p:cNvPicPr>
          <p:nvPr/>
        </p:nvPicPr>
        <p:blipFill>
          <a:blip r:embed="rId3"/>
          <a:stretch>
            <a:fillRect/>
          </a:stretch>
        </p:blipFill>
        <p:spPr>
          <a:xfrm>
            <a:off x="7362094" y="1764212"/>
            <a:ext cx="490696" cy="507617"/>
          </a:xfrm>
          <a:prstGeom prst="rect">
            <a:avLst/>
          </a:prstGeom>
        </p:spPr>
      </p:pic>
      <p:sp>
        <p:nvSpPr>
          <p:cNvPr id="15" name="Rectangle 14">
            <a:extLst>
              <a:ext uri="{FF2B5EF4-FFF2-40B4-BE49-F238E27FC236}">
                <a16:creationId xmlns:a16="http://schemas.microsoft.com/office/drawing/2014/main" id="{84CEE7CD-D2BD-F848-9C40-BA4211ABD725}"/>
              </a:ext>
            </a:extLst>
          </p:cNvPr>
          <p:cNvSpPr/>
          <p:nvPr/>
        </p:nvSpPr>
        <p:spPr>
          <a:xfrm>
            <a:off x="7858403" y="3633241"/>
            <a:ext cx="1012372" cy="176057"/>
          </a:xfrm>
          <a:prstGeom prst="rect">
            <a:avLst/>
          </a:prstGeom>
          <a:solidFill>
            <a:srgbClr val="00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Orchestration</a:t>
            </a:r>
          </a:p>
        </p:txBody>
      </p:sp>
      <p:sp>
        <p:nvSpPr>
          <p:cNvPr id="16" name="Arrow: Up-Down 12">
            <a:extLst>
              <a:ext uri="{FF2B5EF4-FFF2-40B4-BE49-F238E27FC236}">
                <a16:creationId xmlns:a16="http://schemas.microsoft.com/office/drawing/2014/main" id="{CFE47960-BC9E-8B44-BBCE-C62F3D160331}"/>
              </a:ext>
            </a:extLst>
          </p:cNvPr>
          <p:cNvSpPr/>
          <p:nvPr/>
        </p:nvSpPr>
        <p:spPr>
          <a:xfrm>
            <a:off x="8803823" y="4111886"/>
            <a:ext cx="261319" cy="607195"/>
          </a:xfrm>
          <a:prstGeom prst="upDownArrow">
            <a:avLst/>
          </a:prstGeom>
          <a:solidFill>
            <a:srgbClr val="002F87"/>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pic>
        <p:nvPicPr>
          <p:cNvPr id="17" name="Picture 16">
            <a:extLst>
              <a:ext uri="{FF2B5EF4-FFF2-40B4-BE49-F238E27FC236}">
                <a16:creationId xmlns:a16="http://schemas.microsoft.com/office/drawing/2014/main" id="{487D54DB-9944-D94F-BC33-7062D60FC4F0}"/>
              </a:ext>
            </a:extLst>
          </p:cNvPr>
          <p:cNvPicPr>
            <a:picLocks noChangeAspect="1"/>
          </p:cNvPicPr>
          <p:nvPr/>
        </p:nvPicPr>
        <p:blipFill>
          <a:blip r:embed="rId4"/>
          <a:stretch>
            <a:fillRect/>
          </a:stretch>
        </p:blipFill>
        <p:spPr>
          <a:xfrm>
            <a:off x="8632861" y="2105502"/>
            <a:ext cx="600664" cy="213459"/>
          </a:xfrm>
          <a:prstGeom prst="rect">
            <a:avLst/>
          </a:prstGeom>
        </p:spPr>
      </p:pic>
      <p:sp>
        <p:nvSpPr>
          <p:cNvPr id="18" name="Rectangle 17">
            <a:extLst>
              <a:ext uri="{FF2B5EF4-FFF2-40B4-BE49-F238E27FC236}">
                <a16:creationId xmlns:a16="http://schemas.microsoft.com/office/drawing/2014/main" id="{3D2EB7D5-1123-A348-A72E-DE8CFFC2CA61}"/>
              </a:ext>
            </a:extLst>
          </p:cNvPr>
          <p:cNvSpPr/>
          <p:nvPr/>
        </p:nvSpPr>
        <p:spPr>
          <a:xfrm>
            <a:off x="9643951" y="2030358"/>
            <a:ext cx="437859" cy="765909"/>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B4C83014-2241-BA49-8E97-897F1A8E4B6C}"/>
              </a:ext>
            </a:extLst>
          </p:cNvPr>
          <p:cNvSpPr txBox="1"/>
          <p:nvPr/>
        </p:nvSpPr>
        <p:spPr>
          <a:xfrm>
            <a:off x="9665855" y="2520889"/>
            <a:ext cx="429926" cy="246221"/>
          </a:xfrm>
          <a:prstGeom prst="rect">
            <a:avLst/>
          </a:prstGeom>
          <a:noFill/>
        </p:spPr>
        <p:txBody>
          <a:bodyPr wrap="none" rtlCol="0">
            <a:spAutoFit/>
          </a:bodyPr>
          <a:lstStyle/>
          <a:p>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ASD</a:t>
            </a:r>
          </a:p>
        </p:txBody>
      </p:sp>
      <p:sp>
        <p:nvSpPr>
          <p:cNvPr id="20" name="Rectangle 19">
            <a:extLst>
              <a:ext uri="{FF2B5EF4-FFF2-40B4-BE49-F238E27FC236}">
                <a16:creationId xmlns:a16="http://schemas.microsoft.com/office/drawing/2014/main" id="{67559331-1B22-E043-98CF-42394790C185}"/>
              </a:ext>
            </a:extLst>
          </p:cNvPr>
          <p:cNvSpPr/>
          <p:nvPr/>
        </p:nvSpPr>
        <p:spPr>
          <a:xfrm>
            <a:off x="9216847" y="3362257"/>
            <a:ext cx="1012372" cy="315819"/>
          </a:xfrm>
          <a:prstGeom prst="rect">
            <a:avLst/>
          </a:prstGeom>
          <a:solidFill>
            <a:srgbClr val="00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Onboarding &amp; Design</a:t>
            </a:r>
          </a:p>
        </p:txBody>
      </p:sp>
      <p:sp>
        <p:nvSpPr>
          <p:cNvPr id="21" name="Rectangle 20">
            <a:extLst>
              <a:ext uri="{FF2B5EF4-FFF2-40B4-BE49-F238E27FC236}">
                <a16:creationId xmlns:a16="http://schemas.microsoft.com/office/drawing/2014/main" id="{9171D986-BF5B-0347-AFB8-F2B6EEF38E0F}"/>
              </a:ext>
            </a:extLst>
          </p:cNvPr>
          <p:cNvSpPr/>
          <p:nvPr/>
        </p:nvSpPr>
        <p:spPr>
          <a:xfrm>
            <a:off x="7776827" y="4838644"/>
            <a:ext cx="826514" cy="176058"/>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 k8s (CISM)</a:t>
            </a:r>
          </a:p>
        </p:txBody>
      </p:sp>
      <p:cxnSp>
        <p:nvCxnSpPr>
          <p:cNvPr id="22" name="Straight Connector 21">
            <a:extLst>
              <a:ext uri="{FF2B5EF4-FFF2-40B4-BE49-F238E27FC236}">
                <a16:creationId xmlns:a16="http://schemas.microsoft.com/office/drawing/2014/main" id="{4C051CC6-559A-694D-BAAF-6A175EAF1584}"/>
              </a:ext>
            </a:extLst>
          </p:cNvPr>
          <p:cNvCxnSpPr>
            <a:cxnSpLocks/>
            <a:endCxn id="25" idx="0"/>
          </p:cNvCxnSpPr>
          <p:nvPr/>
        </p:nvCxnSpPr>
        <p:spPr>
          <a:xfrm>
            <a:off x="7959789" y="5010848"/>
            <a:ext cx="0" cy="10877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9F220CDC-9927-C24D-A36A-EDA902B1D84D}"/>
              </a:ext>
            </a:extLst>
          </p:cNvPr>
          <p:cNvSpPr/>
          <p:nvPr/>
        </p:nvSpPr>
        <p:spPr>
          <a:xfrm>
            <a:off x="9240249" y="4296601"/>
            <a:ext cx="460906" cy="160052"/>
          </a:xfrm>
          <a:prstGeom prst="rect">
            <a:avLst/>
          </a:prstGeom>
          <a:solidFill>
            <a:srgbClr val="0069A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CNF</a:t>
            </a:r>
          </a:p>
        </p:txBody>
      </p:sp>
      <p:sp>
        <p:nvSpPr>
          <p:cNvPr id="24" name="Rectangle 23">
            <a:extLst>
              <a:ext uri="{FF2B5EF4-FFF2-40B4-BE49-F238E27FC236}">
                <a16:creationId xmlns:a16="http://schemas.microsoft.com/office/drawing/2014/main" id="{79D384D1-01B5-3047-8319-2CA8D0C3E08C}"/>
              </a:ext>
            </a:extLst>
          </p:cNvPr>
          <p:cNvSpPr/>
          <p:nvPr/>
        </p:nvSpPr>
        <p:spPr>
          <a:xfrm>
            <a:off x="9242820" y="5208913"/>
            <a:ext cx="580014" cy="193663"/>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NFVI</a:t>
            </a:r>
          </a:p>
        </p:txBody>
      </p:sp>
      <p:sp>
        <p:nvSpPr>
          <p:cNvPr id="25" name="Rectangle 24">
            <a:extLst>
              <a:ext uri="{FF2B5EF4-FFF2-40B4-BE49-F238E27FC236}">
                <a16:creationId xmlns:a16="http://schemas.microsoft.com/office/drawing/2014/main" id="{8FDC816A-E01E-6242-94F6-111A9BB0BCB9}"/>
              </a:ext>
            </a:extLst>
          </p:cNvPr>
          <p:cNvSpPr/>
          <p:nvPr/>
        </p:nvSpPr>
        <p:spPr>
          <a:xfrm>
            <a:off x="7770126" y="5119624"/>
            <a:ext cx="379326" cy="176058"/>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CIS</a:t>
            </a:r>
          </a:p>
        </p:txBody>
      </p:sp>
      <p:sp>
        <p:nvSpPr>
          <p:cNvPr id="26" name="Rectangle 25">
            <a:extLst>
              <a:ext uri="{FF2B5EF4-FFF2-40B4-BE49-F238E27FC236}">
                <a16:creationId xmlns:a16="http://schemas.microsoft.com/office/drawing/2014/main" id="{8BFF7D10-D957-3E40-A87F-3E71D34A1FDE}"/>
              </a:ext>
            </a:extLst>
          </p:cNvPr>
          <p:cNvSpPr/>
          <p:nvPr/>
        </p:nvSpPr>
        <p:spPr>
          <a:xfrm>
            <a:off x="9240249" y="4858433"/>
            <a:ext cx="580015" cy="193663"/>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VIM</a:t>
            </a:r>
          </a:p>
        </p:txBody>
      </p:sp>
      <p:cxnSp>
        <p:nvCxnSpPr>
          <p:cNvPr id="27" name="Straight Connector 26">
            <a:extLst>
              <a:ext uri="{FF2B5EF4-FFF2-40B4-BE49-F238E27FC236}">
                <a16:creationId xmlns:a16="http://schemas.microsoft.com/office/drawing/2014/main" id="{11EB9C63-0C66-994F-A170-01613C7C6A70}"/>
              </a:ext>
            </a:extLst>
          </p:cNvPr>
          <p:cNvCxnSpPr>
            <a:cxnSpLocks/>
          </p:cNvCxnSpPr>
          <p:nvPr/>
        </p:nvCxnSpPr>
        <p:spPr>
          <a:xfrm>
            <a:off x="8706839" y="5305744"/>
            <a:ext cx="535981" cy="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C913917-444C-DE47-B8A9-310BCB6AC0B0}"/>
              </a:ext>
            </a:extLst>
          </p:cNvPr>
          <p:cNvCxnSpPr>
            <a:cxnSpLocks/>
            <a:stCxn id="26" idx="2"/>
          </p:cNvCxnSpPr>
          <p:nvPr/>
        </p:nvCxnSpPr>
        <p:spPr>
          <a:xfrm>
            <a:off x="9530257" y="5052096"/>
            <a:ext cx="2570" cy="1568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F2F4A17B-E86F-3F48-AF29-0D1071C7E8EA}"/>
              </a:ext>
            </a:extLst>
          </p:cNvPr>
          <p:cNvSpPr/>
          <p:nvPr/>
        </p:nvSpPr>
        <p:spPr>
          <a:xfrm>
            <a:off x="10654305" y="3288971"/>
            <a:ext cx="914400" cy="1854626"/>
          </a:xfrm>
          <a:prstGeom prst="rect">
            <a:avLst/>
          </a:prstGeom>
          <a:solidFill>
            <a:srgbClr val="00AF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External Artefacts/</a:t>
            </a:r>
          </a:p>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Repository</a:t>
            </a:r>
          </a:p>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(image, helm charts, etc.)</a:t>
            </a:r>
          </a:p>
        </p:txBody>
      </p:sp>
      <p:sp>
        <p:nvSpPr>
          <p:cNvPr id="30" name="Rectangle 29">
            <a:extLst>
              <a:ext uri="{FF2B5EF4-FFF2-40B4-BE49-F238E27FC236}">
                <a16:creationId xmlns:a16="http://schemas.microsoft.com/office/drawing/2014/main" id="{50C765E7-3B3D-6745-9C5E-31EE136611ED}"/>
              </a:ext>
            </a:extLst>
          </p:cNvPr>
          <p:cNvSpPr/>
          <p:nvPr/>
        </p:nvSpPr>
        <p:spPr>
          <a:xfrm>
            <a:off x="9216847" y="3898347"/>
            <a:ext cx="1012372" cy="193663"/>
          </a:xfrm>
          <a:prstGeom prst="rect">
            <a:avLst/>
          </a:prstGeom>
          <a:solidFill>
            <a:srgbClr val="00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Controller(s)</a:t>
            </a:r>
          </a:p>
        </p:txBody>
      </p:sp>
      <p:cxnSp>
        <p:nvCxnSpPr>
          <p:cNvPr id="31" name="Straight Connector 30">
            <a:extLst>
              <a:ext uri="{FF2B5EF4-FFF2-40B4-BE49-F238E27FC236}">
                <a16:creationId xmlns:a16="http://schemas.microsoft.com/office/drawing/2014/main" id="{1953ED53-79BF-B54D-B9BA-553B55C1617F}"/>
              </a:ext>
            </a:extLst>
          </p:cNvPr>
          <p:cNvCxnSpPr>
            <a:cxnSpLocks/>
            <a:stCxn id="15" idx="3"/>
            <a:endCxn id="20" idx="1"/>
          </p:cNvCxnSpPr>
          <p:nvPr/>
        </p:nvCxnSpPr>
        <p:spPr>
          <a:xfrm flipV="1">
            <a:off x="8870775" y="3520167"/>
            <a:ext cx="346072" cy="2011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6EB5421-7FD9-9A4F-921A-88BAB3402F40}"/>
              </a:ext>
            </a:extLst>
          </p:cNvPr>
          <p:cNvCxnSpPr>
            <a:cxnSpLocks/>
            <a:stCxn id="15" idx="3"/>
            <a:endCxn id="30" idx="1"/>
          </p:cNvCxnSpPr>
          <p:nvPr/>
        </p:nvCxnSpPr>
        <p:spPr>
          <a:xfrm>
            <a:off x="8870775" y="3721270"/>
            <a:ext cx="346072" cy="27390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524715B-0C68-5F46-A1F7-02FBBF3FAB21}"/>
              </a:ext>
            </a:extLst>
          </p:cNvPr>
          <p:cNvCxnSpPr>
            <a:stCxn id="20" idx="2"/>
            <a:endCxn id="30" idx="0"/>
          </p:cNvCxnSpPr>
          <p:nvPr/>
        </p:nvCxnSpPr>
        <p:spPr>
          <a:xfrm>
            <a:off x="9723033" y="3678076"/>
            <a:ext cx="0" cy="2202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2750AF1B-64CC-6547-BE9C-DF8DD073AFEA}"/>
              </a:ext>
            </a:extLst>
          </p:cNvPr>
          <p:cNvSpPr txBox="1"/>
          <p:nvPr/>
        </p:nvSpPr>
        <p:spPr>
          <a:xfrm>
            <a:off x="8332429" y="2367377"/>
            <a:ext cx="1204175" cy="400110"/>
          </a:xfrm>
          <a:prstGeom prst="rect">
            <a:avLst/>
          </a:prstGeom>
          <a:noFill/>
        </p:spPr>
        <p:txBody>
          <a:bodyPr wrap="square" rtlCol="0">
            <a:spAutoFit/>
          </a:bodyPr>
          <a:lstStyle/>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SOL001,</a:t>
            </a:r>
          </a:p>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SOL004, SOL007</a:t>
            </a:r>
          </a:p>
        </p:txBody>
      </p:sp>
      <p:sp>
        <p:nvSpPr>
          <p:cNvPr id="35" name="Rectangle 34">
            <a:extLst>
              <a:ext uri="{FF2B5EF4-FFF2-40B4-BE49-F238E27FC236}">
                <a16:creationId xmlns:a16="http://schemas.microsoft.com/office/drawing/2014/main" id="{559391C1-3817-5C4A-8599-C236D6926053}"/>
              </a:ext>
            </a:extLst>
          </p:cNvPr>
          <p:cNvSpPr/>
          <p:nvPr/>
        </p:nvSpPr>
        <p:spPr>
          <a:xfrm>
            <a:off x="7730112" y="4782230"/>
            <a:ext cx="976727" cy="62034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a:extLst>
              <a:ext uri="{FF2B5EF4-FFF2-40B4-BE49-F238E27FC236}">
                <a16:creationId xmlns:a16="http://schemas.microsoft.com/office/drawing/2014/main" id="{4D637F70-5503-6347-8703-150F33251D16}"/>
              </a:ext>
            </a:extLst>
          </p:cNvPr>
          <p:cNvSpPr/>
          <p:nvPr/>
        </p:nvSpPr>
        <p:spPr>
          <a:xfrm>
            <a:off x="7860029" y="3958283"/>
            <a:ext cx="820654" cy="176057"/>
          </a:xfrm>
          <a:prstGeom prst="rect">
            <a:avLst/>
          </a:prstGeom>
          <a:solidFill>
            <a:srgbClr val="00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Helm Client</a:t>
            </a:r>
          </a:p>
        </p:txBody>
      </p:sp>
      <p:cxnSp>
        <p:nvCxnSpPr>
          <p:cNvPr id="37" name="Straight Connector 36">
            <a:extLst>
              <a:ext uri="{FF2B5EF4-FFF2-40B4-BE49-F238E27FC236}">
                <a16:creationId xmlns:a16="http://schemas.microsoft.com/office/drawing/2014/main" id="{2D459A56-5733-A94C-B4F8-8363CC2E97A6}"/>
              </a:ext>
            </a:extLst>
          </p:cNvPr>
          <p:cNvCxnSpPr>
            <a:stCxn id="15" idx="2"/>
            <a:endCxn id="36" idx="0"/>
          </p:cNvCxnSpPr>
          <p:nvPr/>
        </p:nvCxnSpPr>
        <p:spPr>
          <a:xfrm flipH="1">
            <a:off x="8270356" y="3809298"/>
            <a:ext cx="94233" cy="1489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BD41104F-0550-CF45-BA3A-0CCB5BA0BCC9}"/>
              </a:ext>
            </a:extLst>
          </p:cNvPr>
          <p:cNvSpPr/>
          <p:nvPr/>
        </p:nvSpPr>
        <p:spPr>
          <a:xfrm>
            <a:off x="9771915" y="4384358"/>
            <a:ext cx="460906" cy="160052"/>
          </a:xfrm>
          <a:prstGeom prst="rect">
            <a:avLst/>
          </a:prstGeom>
          <a:solidFill>
            <a:srgbClr val="0069A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VNF</a:t>
            </a:r>
          </a:p>
        </p:txBody>
      </p:sp>
      <p:pic>
        <p:nvPicPr>
          <p:cNvPr id="39" name="Picture 38">
            <a:extLst>
              <a:ext uri="{FF2B5EF4-FFF2-40B4-BE49-F238E27FC236}">
                <a16:creationId xmlns:a16="http://schemas.microsoft.com/office/drawing/2014/main" id="{870CDFFA-1A0C-FF44-8EED-CE9648CCA567}"/>
              </a:ext>
            </a:extLst>
          </p:cNvPr>
          <p:cNvPicPr>
            <a:picLocks noChangeAspect="1"/>
          </p:cNvPicPr>
          <p:nvPr/>
        </p:nvPicPr>
        <p:blipFill>
          <a:blip r:embed="rId5"/>
          <a:stretch>
            <a:fillRect/>
          </a:stretch>
        </p:blipFill>
        <p:spPr>
          <a:xfrm>
            <a:off x="8400245" y="5175353"/>
            <a:ext cx="267434" cy="196118"/>
          </a:xfrm>
          <a:prstGeom prst="rect">
            <a:avLst/>
          </a:prstGeom>
        </p:spPr>
      </p:pic>
      <p:sp>
        <p:nvSpPr>
          <p:cNvPr id="40" name="TextBox 39">
            <a:extLst>
              <a:ext uri="{FF2B5EF4-FFF2-40B4-BE49-F238E27FC236}">
                <a16:creationId xmlns:a16="http://schemas.microsoft.com/office/drawing/2014/main" id="{EC65ECF8-F3DE-6240-AFBC-EE313AC74CB5}"/>
              </a:ext>
            </a:extLst>
          </p:cNvPr>
          <p:cNvSpPr txBox="1"/>
          <p:nvPr/>
        </p:nvSpPr>
        <p:spPr>
          <a:xfrm>
            <a:off x="7575305" y="4359516"/>
            <a:ext cx="1345240" cy="276999"/>
          </a:xfrm>
          <a:prstGeom prst="rect">
            <a:avLst/>
          </a:prstGeom>
          <a:noFill/>
        </p:spPr>
        <p:txBody>
          <a:bodyPr wrap="none" rtlCol="0">
            <a:spAutoFit/>
          </a:bodyPr>
          <a:lstStyle/>
          <a:p>
            <a:r>
              <a:rPr lang="en-US" sz="1200" dirty="0">
                <a:latin typeface="Open Sans" panose="020B0606030504020204" pitchFamily="34" charset="0"/>
                <a:ea typeface="Open Sans" panose="020B0606030504020204" pitchFamily="34" charset="0"/>
                <a:cs typeface="Open Sans" panose="020B0606030504020204" pitchFamily="34" charset="0"/>
              </a:rPr>
              <a:t>PaaS/IaaS/CaaS</a:t>
            </a:r>
          </a:p>
        </p:txBody>
      </p:sp>
      <p:sp>
        <p:nvSpPr>
          <p:cNvPr id="41" name="Arrow: Up-Down 12">
            <a:extLst>
              <a:ext uri="{FF2B5EF4-FFF2-40B4-BE49-F238E27FC236}">
                <a16:creationId xmlns:a16="http://schemas.microsoft.com/office/drawing/2014/main" id="{EC20DC8D-59E2-B04E-98C3-D271A02A333B}"/>
              </a:ext>
            </a:extLst>
          </p:cNvPr>
          <p:cNvSpPr/>
          <p:nvPr/>
        </p:nvSpPr>
        <p:spPr>
          <a:xfrm>
            <a:off x="9530258" y="2891005"/>
            <a:ext cx="241657" cy="314435"/>
          </a:xfrm>
          <a:prstGeom prst="upDownArrow">
            <a:avLst/>
          </a:prstGeom>
          <a:solidFill>
            <a:srgbClr val="002F87"/>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42" name="Arrow: Up-Down 12">
            <a:extLst>
              <a:ext uri="{FF2B5EF4-FFF2-40B4-BE49-F238E27FC236}">
                <a16:creationId xmlns:a16="http://schemas.microsoft.com/office/drawing/2014/main" id="{7787417B-DC70-7D46-B054-F65573BE60DB}"/>
              </a:ext>
            </a:extLst>
          </p:cNvPr>
          <p:cNvSpPr/>
          <p:nvPr/>
        </p:nvSpPr>
        <p:spPr>
          <a:xfrm rot="5400000">
            <a:off x="10372175" y="3535123"/>
            <a:ext cx="220270" cy="506182"/>
          </a:xfrm>
          <a:prstGeom prst="upDownArrow">
            <a:avLst/>
          </a:prstGeom>
          <a:solidFill>
            <a:srgbClr val="002F87"/>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43" name="Arrow: Up-Down 12">
            <a:extLst>
              <a:ext uri="{FF2B5EF4-FFF2-40B4-BE49-F238E27FC236}">
                <a16:creationId xmlns:a16="http://schemas.microsoft.com/office/drawing/2014/main" id="{B11C54ED-CCBF-E44B-B200-C1D624791224}"/>
              </a:ext>
            </a:extLst>
          </p:cNvPr>
          <p:cNvSpPr/>
          <p:nvPr/>
        </p:nvSpPr>
        <p:spPr>
          <a:xfrm rot="5400000">
            <a:off x="10378476" y="4747229"/>
            <a:ext cx="220270" cy="506182"/>
          </a:xfrm>
          <a:prstGeom prst="upDownArrow">
            <a:avLst/>
          </a:prstGeom>
          <a:solidFill>
            <a:srgbClr val="002F87"/>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05031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338613" y="1455995"/>
            <a:ext cx="5866244" cy="4218753"/>
          </a:xfrm>
        </p:spPr>
        <p:txBody>
          <a:bodyPr/>
          <a:lstStyle/>
          <a:p>
            <a:r>
              <a:rPr lang="en-CA" sz="1800" dirty="0">
                <a:latin typeface="Open Sans Light" panose="020B0306030504020204" pitchFamily="34" charset="0"/>
                <a:ea typeface="Open Sans Light" panose="020B0306030504020204" pitchFamily="34" charset="0"/>
                <a:cs typeface="Open Sans Light" panose="020B0306030504020204" pitchFamily="34" charset="0"/>
              </a:rPr>
              <a:t>The 5G Super Blueprint is designed to demonstrate how real-life e2e services can be orchestrated using mature, open-source based technologies </a:t>
            </a:r>
          </a:p>
          <a:p>
            <a:pPr lvl="0"/>
            <a:r>
              <a:rPr lang="en-CA" sz="1800" dirty="0">
                <a:latin typeface="Open Sans Light" panose="020B0306030504020204" pitchFamily="34" charset="0"/>
                <a:ea typeface="Open Sans Light" panose="020B0306030504020204" pitchFamily="34" charset="0"/>
                <a:cs typeface="Open Sans Light" panose="020B0306030504020204" pitchFamily="34" charset="0"/>
              </a:rPr>
              <a:t>The orchestrated service is a cloud based 5G wireless network including RAN and Packet Core</a:t>
            </a:r>
          </a:p>
          <a:p>
            <a:pPr lvl="1"/>
            <a:r>
              <a:rPr lang="en-CA" sz="1600" dirty="0">
                <a:latin typeface="Open Sans Light" panose="020B0306030504020204" pitchFamily="34" charset="0"/>
                <a:ea typeface="Open Sans Light" panose="020B0306030504020204" pitchFamily="34" charset="0"/>
                <a:cs typeface="Open Sans Light" panose="020B0306030504020204" pitchFamily="34" charset="0"/>
              </a:rPr>
              <a:t>Applicable use cases may include private 5G for industrial, commercial or government use cases</a:t>
            </a:r>
          </a:p>
          <a:p>
            <a:pPr lvl="1"/>
            <a:r>
              <a:rPr lang="en-CA" sz="1600" dirty="0">
                <a:latin typeface="Open Sans Light" panose="020B0306030504020204" pitchFamily="34" charset="0"/>
                <a:ea typeface="Open Sans Light" panose="020B0306030504020204" pitchFamily="34" charset="0"/>
                <a:cs typeface="Open Sans Light" panose="020B0306030504020204" pitchFamily="34" charset="0"/>
              </a:rPr>
              <a:t>Interested parties include Walmart and DARPA</a:t>
            </a:r>
          </a:p>
          <a:p>
            <a:r>
              <a:rPr lang="en-CA" sz="1800" dirty="0">
                <a:latin typeface="Open Sans Light" panose="020B0306030504020204" pitchFamily="34" charset="0"/>
                <a:ea typeface="Open Sans Light" panose="020B0306030504020204" pitchFamily="34" charset="0"/>
                <a:cs typeface="Open Sans Light" panose="020B0306030504020204" pitchFamily="34" charset="0"/>
              </a:rPr>
              <a:t>ONAP is a key component in this solution</a:t>
            </a:r>
          </a:p>
          <a:p>
            <a:pPr lvl="1"/>
            <a:r>
              <a:rPr lang="en-CA" sz="1600" dirty="0">
                <a:latin typeface="Open Sans Light" panose="020B0306030504020204" pitchFamily="34" charset="0"/>
                <a:ea typeface="Open Sans Light" panose="020B0306030504020204" pitchFamily="34" charset="0"/>
                <a:cs typeface="Open Sans Light" panose="020B0306030504020204" pitchFamily="34" charset="0"/>
              </a:rPr>
              <a:t>Used for designing and deploying e2e cloud native network functions (CNFs) as well as VNF/PNF</a:t>
            </a:r>
          </a:p>
          <a:p>
            <a:pPr lvl="1"/>
            <a:r>
              <a:rPr lang="en-CA" sz="1600">
                <a:latin typeface="Open Sans Light" panose="020B0306030504020204" pitchFamily="34" charset="0"/>
                <a:ea typeface="Open Sans Light" panose="020B0306030504020204" pitchFamily="34" charset="0"/>
                <a:cs typeface="Open Sans Light" panose="020B0306030504020204" pitchFamily="34" charset="0"/>
              </a:rPr>
              <a:t>Performing Day </a:t>
            </a:r>
            <a:r>
              <a:rPr lang="en-CA" sz="1600" dirty="0">
                <a:latin typeface="Open Sans Light" panose="020B0306030504020204" pitchFamily="34" charset="0"/>
                <a:ea typeface="Open Sans Light" panose="020B0306030504020204" pitchFamily="34" charset="0"/>
                <a:cs typeface="Open Sans Light" panose="020B0306030504020204" pitchFamily="34" charset="0"/>
              </a:rPr>
              <a:t>0/1/2 configuration</a:t>
            </a:r>
          </a:p>
          <a:p>
            <a:pPr lvl="1"/>
            <a:r>
              <a:rPr lang="en-CA" sz="1600" dirty="0">
                <a:latin typeface="Open Sans Light" panose="020B0306030504020204" pitchFamily="34" charset="0"/>
                <a:ea typeface="Open Sans Light" panose="020B0306030504020204" pitchFamily="34" charset="0"/>
                <a:cs typeface="Open Sans Light" panose="020B0306030504020204" pitchFamily="34" charset="0"/>
              </a:rPr>
              <a:t>Used for service assurance using closed loop automation</a:t>
            </a: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 name="Title 3"/>
          <p:cNvSpPr>
            <a:spLocks noGrp="1"/>
          </p:cNvSpPr>
          <p:nvPr>
            <p:ph type="title"/>
          </p:nvPr>
        </p:nvSpPr>
        <p:spPr>
          <a:prstGeom prst="rect">
            <a:avLst/>
          </a:prstGeom>
        </p:spPr>
        <p:txBody>
          <a:bodyPr/>
          <a:lstStyle/>
          <a:p>
            <a:r>
              <a:rPr lang="en-US" sz="2800" dirty="0">
                <a:latin typeface="Arial" panose="020B0604020202020204" pitchFamily="34" charset="0"/>
                <a:cs typeface="Arial" panose="020B0604020202020204" pitchFamily="34" charset="0"/>
              </a:rPr>
              <a:t>Orchestrating a Cloud Native Network Service</a:t>
            </a:r>
            <a:endParaRPr lang="en-US" dirty="0"/>
          </a:p>
        </p:txBody>
      </p:sp>
      <p:pic>
        <p:nvPicPr>
          <p:cNvPr id="7" name="Picture 6" descr="A screenshot of a computer&#10;&#10;Description automatically generated with medium confidence">
            <a:extLst>
              <a:ext uri="{FF2B5EF4-FFF2-40B4-BE49-F238E27FC236}">
                <a16:creationId xmlns:a16="http://schemas.microsoft.com/office/drawing/2014/main" id="{FCD04C06-1F19-FC44-A97B-D288E08611DF}"/>
              </a:ext>
            </a:extLst>
          </p:cNvPr>
          <p:cNvPicPr>
            <a:picLocks noChangeAspect="1"/>
          </p:cNvPicPr>
          <p:nvPr/>
        </p:nvPicPr>
        <p:blipFill rotWithShape="1">
          <a:blip r:embed="rId2"/>
          <a:srcRect l="33163" t="35607" r="33164"/>
          <a:stretch/>
        </p:blipFill>
        <p:spPr>
          <a:xfrm>
            <a:off x="6400800" y="1200191"/>
            <a:ext cx="5596330" cy="4693217"/>
          </a:xfrm>
          <a:prstGeom prst="rect">
            <a:avLst/>
          </a:prstGeom>
        </p:spPr>
      </p:pic>
    </p:spTree>
    <p:extLst>
      <p:ext uri="{BB962C8B-B14F-4D97-AF65-F5344CB8AC3E}">
        <p14:creationId xmlns:p14="http://schemas.microsoft.com/office/powerpoint/2010/main" val="1096879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435973"/>
            <a:ext cx="10515600" cy="1325563"/>
          </a:xfrm>
        </p:spPr>
        <p:txBody>
          <a:bodyPr/>
          <a:lstStyle/>
          <a:p>
            <a:pPr algn="ctr"/>
            <a:r>
              <a:rPr lang="en-US" sz="5000" b="1" dirty="0">
                <a:solidFill>
                  <a:schemeClr val="bg1"/>
                </a:solidFill>
                <a:latin typeface="Arial" charset="0"/>
                <a:ea typeface="Arial" charset="0"/>
                <a:cs typeface="Arial" charset="0"/>
              </a:rPr>
              <a:t>Backup</a:t>
            </a:r>
          </a:p>
        </p:txBody>
      </p:sp>
    </p:spTree>
    <p:extLst>
      <p:ext uri="{BB962C8B-B14F-4D97-AF65-F5344CB8AC3E}">
        <p14:creationId xmlns:p14="http://schemas.microsoft.com/office/powerpoint/2010/main" val="1672861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D1E9C-ECB5-D140-86E4-7C8CD39DFFFF}"/>
              </a:ext>
            </a:extLst>
          </p:cNvPr>
          <p:cNvSpPr>
            <a:spLocks noGrp="1"/>
          </p:cNvSpPr>
          <p:nvPr>
            <p:ph type="title"/>
          </p:nvPr>
        </p:nvSpPr>
        <p:spPr/>
        <p:txBody>
          <a:bodyPr/>
          <a:lstStyle/>
          <a:p>
            <a:endParaRPr lang="en-US"/>
          </a:p>
        </p:txBody>
      </p:sp>
      <p:grpSp>
        <p:nvGrpSpPr>
          <p:cNvPr id="4" name="Group 3">
            <a:extLst>
              <a:ext uri="{FF2B5EF4-FFF2-40B4-BE49-F238E27FC236}">
                <a16:creationId xmlns:a16="http://schemas.microsoft.com/office/drawing/2014/main" id="{DF41C527-2EF3-3844-BC7E-44ECEEA5A0C9}"/>
              </a:ext>
            </a:extLst>
          </p:cNvPr>
          <p:cNvGrpSpPr/>
          <p:nvPr/>
        </p:nvGrpSpPr>
        <p:grpSpPr>
          <a:xfrm>
            <a:off x="843722" y="1527450"/>
            <a:ext cx="4639710" cy="2824016"/>
            <a:chOff x="843722" y="1716636"/>
            <a:chExt cx="4639710" cy="2824016"/>
          </a:xfrm>
        </p:grpSpPr>
        <p:sp>
          <p:nvSpPr>
            <p:cNvPr id="5" name="Google Shape;520;p67">
              <a:extLst>
                <a:ext uri="{FF2B5EF4-FFF2-40B4-BE49-F238E27FC236}">
                  <a16:creationId xmlns:a16="http://schemas.microsoft.com/office/drawing/2014/main" id="{29B7C0B7-143F-DA47-B874-BB62F203976A}"/>
                </a:ext>
              </a:extLst>
            </p:cNvPr>
            <p:cNvSpPr/>
            <p:nvPr/>
          </p:nvSpPr>
          <p:spPr>
            <a:xfrm>
              <a:off x="843722" y="1922267"/>
              <a:ext cx="4639710" cy="2618385"/>
            </a:xfrm>
            <a:prstGeom prst="rect">
              <a:avLst/>
            </a:prstGeom>
            <a:solidFill>
              <a:srgbClr val="F2F2F2"/>
            </a:solidFill>
            <a:ln w="12700" cap="flat" cmpd="sng">
              <a:solidFill>
                <a:srgbClr val="2476B9"/>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6" name="Google Shape;521;p67">
              <a:extLst>
                <a:ext uri="{FF2B5EF4-FFF2-40B4-BE49-F238E27FC236}">
                  <a16:creationId xmlns:a16="http://schemas.microsoft.com/office/drawing/2014/main" id="{C0BCCF6E-0A13-C64B-B2E0-3BDB2EFE653F}"/>
                </a:ext>
              </a:extLst>
            </p:cNvPr>
            <p:cNvSpPr/>
            <p:nvPr/>
          </p:nvSpPr>
          <p:spPr>
            <a:xfrm>
              <a:off x="1011339" y="2279470"/>
              <a:ext cx="2024956" cy="639135"/>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VNFs/PNFs</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7" name="Google Shape;522;p67">
              <a:extLst>
                <a:ext uri="{FF2B5EF4-FFF2-40B4-BE49-F238E27FC236}">
                  <a16:creationId xmlns:a16="http://schemas.microsoft.com/office/drawing/2014/main" id="{DBDC2218-08D4-DB42-A3EF-30A1917CBD3C}"/>
                </a:ext>
              </a:extLst>
            </p:cNvPr>
            <p:cNvSpPr/>
            <p:nvPr/>
          </p:nvSpPr>
          <p:spPr>
            <a:xfrm>
              <a:off x="1011339" y="2974799"/>
              <a:ext cx="4399785" cy="1290805"/>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Multi-Cloud and/or Bare Metal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 name="Google Shape;523;p67">
              <a:extLst>
                <a:ext uri="{FF2B5EF4-FFF2-40B4-BE49-F238E27FC236}">
                  <a16:creationId xmlns:a16="http://schemas.microsoft.com/office/drawing/2014/main" id="{2BDA31D1-2A86-CA40-A29B-17D393586C11}"/>
                </a:ext>
              </a:extLst>
            </p:cNvPr>
            <p:cNvSpPr/>
            <p:nvPr/>
          </p:nvSpPr>
          <p:spPr>
            <a:xfrm>
              <a:off x="1796504" y="1716636"/>
              <a:ext cx="2924559" cy="362368"/>
            </a:xfrm>
            <a:prstGeom prst="rect">
              <a:avLst/>
            </a:prstGeom>
            <a:solidFill>
              <a:srgbClr val="168FDF"/>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700"/>
                <a:buFont typeface="Arial"/>
                <a:buNone/>
                <a:tabLst/>
                <a:defRPr/>
              </a:pPr>
              <a:r>
                <a:rPr kumimoji="0" lang="en-US" sz="16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Gill Sans"/>
                </a:rPr>
                <a:t>VNFs Architecture</a:t>
              </a:r>
              <a:endParaRPr kumimoji="0" sz="16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Gill Sans"/>
              </a:endParaRPr>
            </a:p>
          </p:txBody>
        </p:sp>
        <p:sp>
          <p:nvSpPr>
            <p:cNvPr id="9" name="Google Shape;532;p67">
              <a:extLst>
                <a:ext uri="{FF2B5EF4-FFF2-40B4-BE49-F238E27FC236}">
                  <a16:creationId xmlns:a16="http://schemas.microsoft.com/office/drawing/2014/main" id="{C3DFB65C-F343-7F43-9581-7E5D7C07CAA0}"/>
                </a:ext>
              </a:extLst>
            </p:cNvPr>
            <p:cNvSpPr/>
            <p:nvPr/>
          </p:nvSpPr>
          <p:spPr>
            <a:xfrm>
              <a:off x="3115131" y="2627135"/>
              <a:ext cx="2295993" cy="307225"/>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MANO/SMO</a:t>
              </a:r>
              <a:endParaRPr kumimoji="0" sz="1400" b="0" i="0" u="none" strike="noStrike" kern="0" cap="none" spc="0" normalizeH="0" baseline="0" noProof="0" dirty="0">
                <a:ln>
                  <a:noFill/>
                </a:ln>
                <a:solidFill>
                  <a:srgbClr val="000000"/>
                </a:solidFill>
                <a:effectLst/>
                <a:uLnTx/>
                <a:uFillTx/>
                <a:latin typeface="Gill Sans"/>
                <a:ea typeface="Gill Sans"/>
                <a:cs typeface="Gill Sans"/>
                <a:sym typeface="Gill Sans"/>
              </a:endParaRPr>
            </a:p>
          </p:txBody>
        </p:sp>
        <p:sp>
          <p:nvSpPr>
            <p:cNvPr id="10" name="Google Shape;533;p67">
              <a:extLst>
                <a:ext uri="{FF2B5EF4-FFF2-40B4-BE49-F238E27FC236}">
                  <a16:creationId xmlns:a16="http://schemas.microsoft.com/office/drawing/2014/main" id="{9450A1A9-743A-AD47-950B-B4569D245E58}"/>
                </a:ext>
              </a:extLst>
            </p:cNvPr>
            <p:cNvSpPr/>
            <p:nvPr/>
          </p:nvSpPr>
          <p:spPr>
            <a:xfrm>
              <a:off x="3113045" y="2279469"/>
              <a:ext cx="2298079" cy="307225"/>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OSS/BSS</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grpSp>
      <p:grpSp>
        <p:nvGrpSpPr>
          <p:cNvPr id="11" name="Group 10">
            <a:extLst>
              <a:ext uri="{FF2B5EF4-FFF2-40B4-BE49-F238E27FC236}">
                <a16:creationId xmlns:a16="http://schemas.microsoft.com/office/drawing/2014/main" id="{3CB81A6F-12FA-E349-BEB4-EE8869BDD929}"/>
              </a:ext>
            </a:extLst>
          </p:cNvPr>
          <p:cNvGrpSpPr/>
          <p:nvPr/>
        </p:nvGrpSpPr>
        <p:grpSpPr>
          <a:xfrm>
            <a:off x="5673845" y="1527450"/>
            <a:ext cx="5750365" cy="2836136"/>
            <a:chOff x="6677758" y="1716636"/>
            <a:chExt cx="5750365" cy="2836136"/>
          </a:xfrm>
        </p:grpSpPr>
        <p:sp>
          <p:nvSpPr>
            <p:cNvPr id="12" name="Google Shape;524;p67">
              <a:extLst>
                <a:ext uri="{FF2B5EF4-FFF2-40B4-BE49-F238E27FC236}">
                  <a16:creationId xmlns:a16="http://schemas.microsoft.com/office/drawing/2014/main" id="{17A0947C-4922-9342-8417-F92869D343A6}"/>
                </a:ext>
              </a:extLst>
            </p:cNvPr>
            <p:cNvSpPr/>
            <p:nvPr/>
          </p:nvSpPr>
          <p:spPr>
            <a:xfrm>
              <a:off x="6677758" y="1934387"/>
              <a:ext cx="5750365" cy="2618385"/>
            </a:xfrm>
            <a:prstGeom prst="rect">
              <a:avLst/>
            </a:prstGeom>
            <a:solidFill>
              <a:srgbClr val="F2F2F2"/>
            </a:solidFill>
            <a:ln w="12700" cap="flat" cmpd="sng">
              <a:solidFill>
                <a:srgbClr val="7030A0"/>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13" name="Google Shape;525;p67">
              <a:extLst>
                <a:ext uri="{FF2B5EF4-FFF2-40B4-BE49-F238E27FC236}">
                  <a16:creationId xmlns:a16="http://schemas.microsoft.com/office/drawing/2014/main" id="{621BEEBC-74AA-F84F-8F26-7C309E6F717B}"/>
                </a:ext>
              </a:extLst>
            </p:cNvPr>
            <p:cNvSpPr/>
            <p:nvPr/>
          </p:nvSpPr>
          <p:spPr>
            <a:xfrm>
              <a:off x="6818192" y="3902961"/>
              <a:ext cx="2774984" cy="36236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Bare Metal</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14" name="Google Shape;526;p67">
              <a:extLst>
                <a:ext uri="{FF2B5EF4-FFF2-40B4-BE49-F238E27FC236}">
                  <a16:creationId xmlns:a16="http://schemas.microsoft.com/office/drawing/2014/main" id="{7C174D7B-7944-7B4D-860F-B374FE322AFB}"/>
                </a:ext>
              </a:extLst>
            </p:cNvPr>
            <p:cNvSpPr/>
            <p:nvPr/>
          </p:nvSpPr>
          <p:spPr>
            <a:xfrm>
              <a:off x="9752908" y="3903237"/>
              <a:ext cx="2541532" cy="36236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Any Cloud</a:t>
              </a:r>
              <a:endParaRPr kumimoji="0" sz="1400" b="0" i="0" u="none" strike="noStrike" kern="0" cap="none" spc="0" normalizeH="0" baseline="0" noProof="0" dirty="0">
                <a:ln>
                  <a:noFill/>
                </a:ln>
                <a:solidFill>
                  <a:srgbClr val="000000"/>
                </a:solidFill>
                <a:effectLst/>
                <a:uLnTx/>
                <a:uFillTx/>
                <a:latin typeface="Gill Sans"/>
                <a:ea typeface="Gill Sans"/>
                <a:cs typeface="Gill Sans"/>
                <a:sym typeface="Gill Sans"/>
              </a:endParaRPr>
            </a:p>
          </p:txBody>
        </p:sp>
        <p:sp>
          <p:nvSpPr>
            <p:cNvPr id="15" name="Google Shape;527;p67">
              <a:extLst>
                <a:ext uri="{FF2B5EF4-FFF2-40B4-BE49-F238E27FC236}">
                  <a16:creationId xmlns:a16="http://schemas.microsoft.com/office/drawing/2014/main" id="{853F4EF2-30EE-6942-868C-C23E3A9B0B34}"/>
                </a:ext>
              </a:extLst>
            </p:cNvPr>
            <p:cNvSpPr/>
            <p:nvPr/>
          </p:nvSpPr>
          <p:spPr>
            <a:xfrm>
              <a:off x="8255487" y="1716636"/>
              <a:ext cx="2774984" cy="362368"/>
            </a:xfrm>
            <a:prstGeom prst="rect">
              <a:avLst/>
            </a:prstGeom>
            <a:solidFill>
              <a:srgbClr val="7030A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700"/>
                <a:buFont typeface="Arial"/>
                <a:buNone/>
                <a:tabLst/>
                <a:defRPr/>
              </a:pPr>
              <a:r>
                <a:rPr kumimoji="0" lang="en-US" sz="1700" b="0" i="0" u="none" strike="noStrike" kern="0" cap="none" spc="0" normalizeH="0" baseline="0" noProof="0">
                  <a:ln>
                    <a:noFill/>
                  </a:ln>
                  <a:solidFill>
                    <a:srgbClr val="FFFFFF"/>
                  </a:solidFill>
                  <a:effectLst/>
                  <a:uLnTx/>
                  <a:uFillTx/>
                  <a:latin typeface="Gill Sans"/>
                  <a:ea typeface="Gill Sans"/>
                  <a:cs typeface="Gill Sans"/>
                  <a:sym typeface="Gill Sans"/>
                </a:rPr>
                <a:t>CNF Architecture</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16" name="Google Shape;528;p67">
              <a:extLst>
                <a:ext uri="{FF2B5EF4-FFF2-40B4-BE49-F238E27FC236}">
                  <a16:creationId xmlns:a16="http://schemas.microsoft.com/office/drawing/2014/main" id="{ACAF039E-6F2D-524F-989C-9F5FAC2F332A}"/>
                </a:ext>
              </a:extLst>
            </p:cNvPr>
            <p:cNvSpPr/>
            <p:nvPr/>
          </p:nvSpPr>
          <p:spPr>
            <a:xfrm>
              <a:off x="8548162" y="2260484"/>
              <a:ext cx="2064509"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VNFs</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17" name="Google Shape;529;p67">
              <a:extLst>
                <a:ext uri="{FF2B5EF4-FFF2-40B4-BE49-F238E27FC236}">
                  <a16:creationId xmlns:a16="http://schemas.microsoft.com/office/drawing/2014/main" id="{4F3657BA-AEB3-5D48-BDB4-7501A15F0BB5}"/>
                </a:ext>
              </a:extLst>
            </p:cNvPr>
            <p:cNvSpPr/>
            <p:nvPr/>
          </p:nvSpPr>
          <p:spPr>
            <a:xfrm>
              <a:off x="6810220" y="2261496"/>
              <a:ext cx="1605479" cy="1061072"/>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CNFs</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18" name="Google Shape;530;p67">
              <a:extLst>
                <a:ext uri="{FF2B5EF4-FFF2-40B4-BE49-F238E27FC236}">
                  <a16:creationId xmlns:a16="http://schemas.microsoft.com/office/drawing/2014/main" id="{231A56F2-2E3E-EB46-82B7-8C423D685E70}"/>
                </a:ext>
              </a:extLst>
            </p:cNvPr>
            <p:cNvSpPr/>
            <p:nvPr/>
          </p:nvSpPr>
          <p:spPr>
            <a:xfrm>
              <a:off x="6814730" y="3439018"/>
              <a:ext cx="5476420" cy="36236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Kubernetes</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19" name="Google Shape;531;p67">
              <a:extLst>
                <a:ext uri="{FF2B5EF4-FFF2-40B4-BE49-F238E27FC236}">
                  <a16:creationId xmlns:a16="http://schemas.microsoft.com/office/drawing/2014/main" id="{4FA9BE5D-8704-984E-AA1E-DF41CAE6B591}"/>
                </a:ext>
              </a:extLst>
            </p:cNvPr>
            <p:cNvSpPr/>
            <p:nvPr/>
          </p:nvSpPr>
          <p:spPr>
            <a:xfrm>
              <a:off x="8548162" y="2821012"/>
              <a:ext cx="2064511" cy="501556"/>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algn="ctr">
                <a:buClr>
                  <a:srgbClr val="000000"/>
                </a:buClr>
                <a:buSzPts val="1400"/>
              </a:pPr>
              <a:r>
                <a:rPr kumimoji="0" lang="en-US" sz="1200" b="0" i="0" u="none" strike="noStrike" kern="0" cap="none" spc="0" normalizeH="0" baseline="0" noProof="0" dirty="0" err="1">
                  <a:ln>
                    <a:noFill/>
                  </a:ln>
                  <a:solidFill>
                    <a:schemeClr val="tx1">
                      <a:lumMod val="50000"/>
                    </a:schemeClr>
                  </a:solidFill>
                  <a:effectLst/>
                  <a:uLnTx/>
                  <a:uFillTx/>
                  <a:latin typeface="Gill Sans"/>
                  <a:ea typeface="Gill Sans"/>
                  <a:cs typeface="Gill Sans"/>
                  <a:sym typeface="Gill Sans"/>
                </a:rPr>
                <a:t>KubeVirt</a:t>
              </a:r>
              <a:r>
                <a:rPr kumimoji="0" lang="en-US" sz="1200" b="0" i="0" u="none" strike="noStrike" kern="0" cap="none" spc="0" normalizeH="0" baseline="0" noProof="0" dirty="0">
                  <a:ln>
                    <a:noFill/>
                  </a:ln>
                  <a:solidFill>
                    <a:schemeClr val="tx1">
                      <a:lumMod val="50000"/>
                    </a:schemeClr>
                  </a:solidFill>
                  <a:effectLst/>
                  <a:uLnTx/>
                  <a:uFillTx/>
                  <a:latin typeface="Gill Sans"/>
                  <a:ea typeface="Gill Sans"/>
                  <a:cs typeface="Gill Sans"/>
                  <a:sym typeface="Gill Sans"/>
                </a:rPr>
                <a:t> </a:t>
              </a:r>
              <a:r>
                <a:rPr lang="en-US" sz="1200" kern="0" dirty="0">
                  <a:solidFill>
                    <a:schemeClr val="tx1">
                      <a:lumMod val="50000"/>
                    </a:schemeClr>
                  </a:solidFill>
                  <a:latin typeface="Gill Sans"/>
                  <a:ea typeface="Gill Sans"/>
                  <a:cs typeface="Gill Sans"/>
                  <a:sym typeface="Gill Sans"/>
                </a:rPr>
                <a:t>/ Airship SIP/</a:t>
              </a:r>
              <a:r>
                <a:rPr lang="en-US" sz="1200" kern="0" dirty="0" err="1">
                  <a:solidFill>
                    <a:schemeClr val="tx1">
                      <a:lumMod val="50000"/>
                    </a:schemeClr>
                  </a:solidFill>
                  <a:latin typeface="Gill Sans"/>
                  <a:ea typeface="Gill Sans"/>
                  <a:cs typeface="Gill Sans"/>
                  <a:sym typeface="Gill Sans"/>
                </a:rPr>
                <a:t>ViNO</a:t>
              </a:r>
              <a:r>
                <a:rPr lang="en-US" sz="1200" kern="0" dirty="0">
                  <a:solidFill>
                    <a:schemeClr val="tx1">
                      <a:lumMod val="50000"/>
                    </a:schemeClr>
                  </a:solidFill>
                  <a:latin typeface="Gill Sans"/>
                  <a:ea typeface="Gill Sans"/>
                  <a:cs typeface="Gill Sans"/>
                  <a:sym typeface="Gill Sans"/>
                </a:rPr>
                <a:t> </a:t>
              </a:r>
              <a:r>
                <a:rPr kumimoji="0" lang="en-US" sz="1200" b="0" i="0" u="none" strike="noStrike" kern="0" cap="none" spc="0" normalizeH="0" baseline="0" noProof="0" dirty="0">
                  <a:ln>
                    <a:noFill/>
                  </a:ln>
                  <a:solidFill>
                    <a:schemeClr val="tx1">
                      <a:lumMod val="50000"/>
                    </a:schemeClr>
                  </a:solidFill>
                  <a:effectLst/>
                  <a:uLnTx/>
                  <a:uFillTx/>
                  <a:latin typeface="Gill Sans"/>
                  <a:ea typeface="Gill Sans"/>
                  <a:cs typeface="Gill Sans"/>
                  <a:sym typeface="Gill Sans"/>
                </a:rPr>
                <a:t>/</a:t>
              </a:r>
              <a:endParaRPr kumimoji="0" sz="1200" b="0" i="0" u="none" strike="noStrike" kern="0" cap="none" spc="0" normalizeH="0" baseline="0" noProof="0" dirty="0">
                <a:ln>
                  <a:noFill/>
                </a:ln>
                <a:solidFill>
                  <a:schemeClr val="tx1">
                    <a:lumMod val="50000"/>
                  </a:schemeClr>
                </a:solidFill>
                <a:effectLst/>
                <a:uLnTx/>
                <a:uFillTx/>
                <a:latin typeface="Gill Sans"/>
                <a:ea typeface="Gill Sans"/>
                <a:cs typeface="Gill Sans"/>
                <a:sym typeface="Gill Sans"/>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0" u="none" strike="noStrike" kern="0" cap="none" spc="0" normalizeH="0" baseline="0" noProof="0" dirty="0">
                  <a:ln>
                    <a:noFill/>
                  </a:ln>
                  <a:solidFill>
                    <a:schemeClr val="tx1">
                      <a:lumMod val="50000"/>
                    </a:schemeClr>
                  </a:solidFill>
                  <a:effectLst/>
                  <a:uLnTx/>
                  <a:uFillTx/>
                  <a:latin typeface="Gill Sans"/>
                  <a:ea typeface="Gill Sans"/>
                  <a:cs typeface="Gill Sans"/>
                  <a:sym typeface="Gill Sans"/>
                </a:rPr>
                <a:t>OpenStack</a:t>
              </a:r>
              <a:endParaRPr kumimoji="0" sz="1200" b="0" i="0" u="none" strike="noStrike" kern="0" cap="none" spc="0" normalizeH="0" baseline="0" noProof="0" dirty="0">
                <a:ln>
                  <a:noFill/>
                </a:ln>
                <a:solidFill>
                  <a:schemeClr val="tx1">
                    <a:lumMod val="50000"/>
                  </a:schemeClr>
                </a:solidFill>
                <a:effectLst/>
                <a:uLnTx/>
                <a:uFillTx/>
                <a:latin typeface="Gill Sans"/>
                <a:ea typeface="Gill Sans"/>
                <a:cs typeface="Gill Sans"/>
                <a:sym typeface="Gill Sans"/>
              </a:endParaRPr>
            </a:p>
          </p:txBody>
        </p:sp>
        <p:sp>
          <p:nvSpPr>
            <p:cNvPr id="20" name="Google Shape;534;p67">
              <a:extLst>
                <a:ext uri="{FF2B5EF4-FFF2-40B4-BE49-F238E27FC236}">
                  <a16:creationId xmlns:a16="http://schemas.microsoft.com/office/drawing/2014/main" id="{F6961C05-C4C8-3147-8ED2-FE5B2FB419BA}"/>
                </a:ext>
              </a:extLst>
            </p:cNvPr>
            <p:cNvSpPr/>
            <p:nvPr/>
          </p:nvSpPr>
          <p:spPr>
            <a:xfrm>
              <a:off x="10685673" y="2260484"/>
              <a:ext cx="1605478"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OSS/BSS</a:t>
              </a:r>
              <a:endParaRPr kumimoji="0" sz="14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21" name="Google Shape;535;p67">
              <a:extLst>
                <a:ext uri="{FF2B5EF4-FFF2-40B4-BE49-F238E27FC236}">
                  <a16:creationId xmlns:a16="http://schemas.microsoft.com/office/drawing/2014/main" id="{D31ADFE5-32C4-EA47-801B-5EA4C0489CBE}"/>
                </a:ext>
              </a:extLst>
            </p:cNvPr>
            <p:cNvSpPr/>
            <p:nvPr/>
          </p:nvSpPr>
          <p:spPr>
            <a:xfrm>
              <a:off x="10685672" y="2819579"/>
              <a:ext cx="1605478"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MANO/SMO</a:t>
              </a:r>
              <a:endParaRPr kumimoji="0" sz="1400" b="0" i="0" u="none" strike="noStrike" kern="0" cap="none" spc="0" normalizeH="0" baseline="0" noProof="0" dirty="0">
                <a:ln>
                  <a:noFill/>
                </a:ln>
                <a:solidFill>
                  <a:srgbClr val="000000"/>
                </a:solidFill>
                <a:effectLst/>
                <a:uLnTx/>
                <a:uFillTx/>
                <a:latin typeface="Gill Sans"/>
                <a:ea typeface="Gill Sans"/>
                <a:cs typeface="Gill Sans"/>
                <a:sym typeface="Gill Sans"/>
              </a:endParaRPr>
            </a:p>
          </p:txBody>
        </p:sp>
      </p:grpSp>
      <p:sp>
        <p:nvSpPr>
          <p:cNvPr id="22" name="Google Shape;536;p67">
            <a:extLst>
              <a:ext uri="{FF2B5EF4-FFF2-40B4-BE49-F238E27FC236}">
                <a16:creationId xmlns:a16="http://schemas.microsoft.com/office/drawing/2014/main" id="{E0B19C06-CF12-654F-B8FA-32BBBB8FE452}"/>
              </a:ext>
            </a:extLst>
          </p:cNvPr>
          <p:cNvSpPr txBox="1"/>
          <p:nvPr/>
        </p:nvSpPr>
        <p:spPr>
          <a:xfrm>
            <a:off x="659800" y="4603486"/>
            <a:ext cx="10764410" cy="1441509"/>
          </a:xfrm>
          <a:prstGeom prst="rect">
            <a:avLst/>
          </a:prstGeom>
          <a:noFill/>
          <a:ln>
            <a:noFill/>
          </a:ln>
        </p:spPr>
        <p:txBody>
          <a:bodyPr spcFirstLastPara="1" wrap="square" lIns="91425" tIns="45700" rIns="91425" bIns="45700" numCol="2" spcCol="270000" anchor="t" anchorCtr="0">
            <a:noAutofit/>
          </a:bodyPr>
          <a:lstStyle/>
          <a:p>
            <a:pPr marL="0" marR="0" lvl="0" indent="0" algn="l" defTabSz="914400" rtl="0" eaLnBrk="1" fontAlgn="auto" latinLnBrk="0" hangingPunct="1">
              <a:lnSpc>
                <a:spcPct val="100000"/>
              </a:lnSpc>
              <a:spcBef>
                <a:spcPts val="0"/>
              </a:spcBef>
              <a:spcAft>
                <a:spcPts val="1100"/>
              </a:spcAft>
              <a:buClr>
                <a:srgbClr val="000000"/>
              </a:buClr>
              <a:buSzTx/>
              <a:buFont typeface="Arial"/>
              <a:buNone/>
              <a:tabLst/>
              <a:defRPr/>
            </a:pPr>
            <a:br>
              <a:rPr kumimoji="0" lang="en-US" sz="11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br>
            <a:r>
              <a:rPr kumimoji="0" lang="en-US" sz="1100" b="1" i="0" u="none" strike="noStrike" kern="0" cap="none" spc="0" normalizeH="0" baseline="0" noProof="0" dirty="0">
                <a:ln>
                  <a:noFill/>
                </a:ln>
                <a:solidFill>
                  <a:schemeClr val="accent1"/>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Notes:</a:t>
            </a:r>
            <a:endParaRPr kumimoji="0"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342900" marR="0" lvl="0" indent="-342900" algn="l" defTabSz="914400" rtl="0" eaLnBrk="1" fontAlgn="auto" latinLnBrk="0" hangingPunct="1">
              <a:lnSpc>
                <a:spcPct val="100000"/>
              </a:lnSpc>
              <a:spcBef>
                <a:spcPts val="0"/>
              </a:spcBef>
              <a:spcAft>
                <a:spcPts val="1100"/>
              </a:spcAft>
              <a:buClr>
                <a:srgbClr val="000000"/>
              </a:buClr>
              <a:buSzPts val="1100"/>
              <a:buFont typeface="Arial"/>
              <a:buAutoNum type="arabicPeriod"/>
              <a:tabLst/>
              <a:defRPr/>
            </a:pPr>
            <a:r>
              <a:rPr kumimoji="0" lang="en-US" sz="1100" u="none" strike="noStrike" kern="0" cap="none" spc="0" normalizeH="0" baseline="0" noProof="0" dirty="0">
                <a:ln>
                  <a:noFill/>
                </a:ln>
                <a:solidFill>
                  <a:srgbClr val="000000"/>
                </a:solidFill>
                <a:effectLst/>
                <a:uLnTx/>
                <a:uFillTx/>
                <a:latin typeface="Open Sans Light" panose="020B0306030504020204" pitchFamily="34" charset="0"/>
                <a:ea typeface="Open Sans Light" panose="020B0306030504020204" pitchFamily="34" charset="0"/>
                <a:cs typeface="Open Sans Light" panose="020B0306030504020204" pitchFamily="34" charset="0"/>
                <a:sym typeface="Arial"/>
              </a:rPr>
              <a:t>Several variations of VNF implementation exists on multi-cloud with Standards based OSS/BSS integration through MANO frameworks like ONAP under LF Networking. Current implementations include ONAP running on K8s and a variety of Clouds including </a:t>
            </a:r>
            <a:r>
              <a:rPr kumimoji="0" lang="en-US" sz="1100" u="none" strike="noStrike" kern="0" cap="none" spc="0" normalizeH="0" baseline="0" noProof="0" dirty="0" err="1">
                <a:ln>
                  <a:noFill/>
                </a:ln>
                <a:solidFill>
                  <a:srgbClr val="000000"/>
                </a:solidFill>
                <a:effectLst/>
                <a:uLnTx/>
                <a:uFillTx/>
                <a:latin typeface="Open Sans Light" panose="020B0306030504020204" pitchFamily="34" charset="0"/>
                <a:ea typeface="Open Sans Light" panose="020B0306030504020204" pitchFamily="34" charset="0"/>
                <a:cs typeface="Open Sans Light" panose="020B0306030504020204" pitchFamily="34" charset="0"/>
                <a:sym typeface="Arial"/>
              </a:rPr>
              <a:t>Openstack</a:t>
            </a:r>
            <a:br>
              <a:rPr kumimoji="0" lang="en-US" sz="11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br>
            <a:br>
              <a:rPr kumimoji="0" lang="en-US" sz="11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br>
            <a:br>
              <a:rPr kumimoji="0" lang="en-US" sz="11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br>
            <a:endParaRPr kumimoji="0" sz="11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342900" marR="0" lvl="0" indent="-342900" algn="l" defTabSz="914400" rtl="0" eaLnBrk="1" fontAlgn="auto" latinLnBrk="0" hangingPunct="1">
              <a:lnSpc>
                <a:spcPct val="100000"/>
              </a:lnSpc>
              <a:spcBef>
                <a:spcPts val="0"/>
              </a:spcBef>
              <a:spcAft>
                <a:spcPts val="1100"/>
              </a:spcAft>
              <a:buClr>
                <a:srgbClr val="000000"/>
              </a:buClr>
              <a:buSzPts val="1100"/>
              <a:buFont typeface="Arial"/>
              <a:buAutoNum type="arabicPeriod"/>
              <a:tabLst/>
              <a:defRPr/>
            </a:pPr>
            <a:r>
              <a:rPr kumimoji="0" lang="en-US" sz="1100" u="none" strike="noStrike" kern="0" cap="none" spc="0" normalizeH="0" baseline="0" noProof="0" dirty="0">
                <a:ln>
                  <a:noFill/>
                </a:ln>
                <a:solidFill>
                  <a:srgbClr val="000000"/>
                </a:solidFill>
                <a:effectLst/>
                <a:uLnTx/>
                <a:uFillTx/>
                <a:latin typeface="Open Sans Light" panose="020B0306030504020204" pitchFamily="34" charset="0"/>
                <a:ea typeface="Open Sans Light" panose="020B0306030504020204" pitchFamily="34" charset="0"/>
                <a:cs typeface="Open Sans Light" panose="020B0306030504020204" pitchFamily="34" charset="0"/>
                <a:sym typeface="Arial"/>
              </a:rPr>
              <a:t>CNF Architecture diagram is aligned to ETSI with VIM as K8s and options to run CNFs on K8s and Bare Metal as well as hybrid (brownfield) scenarios with VNF and CNF on any cloud while still utilizing the Standard de-facto implementation of OSS/BSS on MANO like ONAP.  </a:t>
            </a:r>
            <a:endParaRPr kumimoji="0" sz="1400" u="none" strike="noStrike" kern="0" cap="none" spc="0" normalizeH="0" baseline="0" noProof="0" dirty="0">
              <a:ln>
                <a:noFill/>
              </a:ln>
              <a:solidFill>
                <a:srgbClr val="000000"/>
              </a:solidFill>
              <a:effectLst/>
              <a:uLnTx/>
              <a:uFillTx/>
              <a:latin typeface="Open Sans Light" panose="020B0306030504020204" pitchFamily="34" charset="0"/>
              <a:ea typeface="Open Sans Light" panose="020B0306030504020204" pitchFamily="34" charset="0"/>
              <a:cs typeface="Open Sans Light" panose="020B0306030504020204" pitchFamily="34" charset="0"/>
              <a:sym typeface="Arial"/>
            </a:endParaRPr>
          </a:p>
        </p:txBody>
      </p:sp>
    </p:spTree>
    <p:extLst>
      <p:ext uri="{BB962C8B-B14F-4D97-AF65-F5344CB8AC3E}">
        <p14:creationId xmlns:p14="http://schemas.microsoft.com/office/powerpoint/2010/main" val="3291875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169277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2152</TotalTime>
  <Words>493</Words>
  <Application>Microsoft Macintosh PowerPoint</Application>
  <PresentationFormat>Widescreen</PresentationFormat>
  <Paragraphs>68</Paragraphs>
  <Slides>7</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7</vt:i4>
      </vt:variant>
    </vt:vector>
  </HeadingPairs>
  <TitlesOfParts>
    <vt:vector size="16" baseType="lpstr">
      <vt:lpstr>Arial</vt:lpstr>
      <vt:lpstr>Calibri</vt:lpstr>
      <vt:lpstr>Calibri Light</vt:lpstr>
      <vt:lpstr>Gill Sans</vt:lpstr>
      <vt:lpstr>Open Sans</vt:lpstr>
      <vt:lpstr>Open Sans Light</vt:lpstr>
      <vt:lpstr>1_Office Theme</vt:lpstr>
      <vt:lpstr>Office Theme</vt:lpstr>
      <vt:lpstr>Custom Design</vt:lpstr>
      <vt:lpstr>Building modern cloud-native network services with ONAP</vt:lpstr>
      <vt:lpstr>PowerPoint Presentation</vt:lpstr>
      <vt:lpstr>ONAP CNF Orchestration Journey</vt:lpstr>
      <vt:lpstr>Orchestrating a Cloud Native Network Service</vt:lpstr>
      <vt:lpstr>Backup</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Ranny Haiby</cp:lastModifiedBy>
  <cp:revision>91</cp:revision>
  <dcterms:created xsi:type="dcterms:W3CDTF">2016-08-09T14:32:52Z</dcterms:created>
  <dcterms:modified xsi:type="dcterms:W3CDTF">2021-09-07T21:29:07Z</dcterms:modified>
</cp:coreProperties>
</file>