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sldIdLst>
    <p:sldId id="1112" r:id="rId5"/>
    <p:sldId id="1304" r:id="rId6"/>
    <p:sldId id="1311" r:id="rId7"/>
    <p:sldId id="5262" r:id="rId8"/>
    <p:sldId id="5268" r:id="rId9"/>
    <p:sldId id="5269" r:id="rId10"/>
    <p:sldId id="1307" r:id="rId11"/>
    <p:sldId id="5259" r:id="rId12"/>
    <p:sldId id="5258" r:id="rId13"/>
    <p:sldId id="5250" r:id="rId14"/>
    <p:sldId id="5249" r:id="rId15"/>
    <p:sldId id="5242" r:id="rId16"/>
    <p:sldId id="5244" r:id="rId17"/>
    <p:sldId id="5260" r:id="rId18"/>
    <p:sldId id="5265" r:id="rId19"/>
    <p:sldId id="5248" r:id="rId20"/>
    <p:sldId id="5246" r:id="rId21"/>
    <p:sldId id="5257" r:id="rId22"/>
    <p:sldId id="5261" r:id="rId23"/>
    <p:sldId id="5266" r:id="rId24"/>
    <p:sldId id="5270" r:id="rId25"/>
    <p:sldId id="1114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BCE4FC"/>
    <a:srgbClr val="FF7C80"/>
    <a:srgbClr val="B9F0FF"/>
    <a:srgbClr val="92D050"/>
    <a:srgbClr val="E7E6E6"/>
    <a:srgbClr val="080808"/>
    <a:srgbClr val="005E27"/>
    <a:srgbClr val="006F8D"/>
    <a:srgbClr val="009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5588" autoAdjust="0"/>
  </p:normalViewPr>
  <p:slideViewPr>
    <p:cSldViewPr snapToGrid="0">
      <p:cViewPr>
        <p:scale>
          <a:sx n="50" d="100"/>
          <a:sy n="50" d="100"/>
        </p:scale>
        <p:origin x="964" y="240"/>
      </p:cViewPr>
      <p:guideLst>
        <p:guide orient="horz" pos="2184"/>
        <p:guide pos="3840"/>
      </p:guideLst>
    </p:cSldViewPr>
  </p:slideViewPr>
  <p:outlineViewPr>
    <p:cViewPr>
      <p:scale>
        <a:sx n="33" d="100"/>
        <a:sy n="33" d="100"/>
      </p:scale>
      <p:origin x="0" y="-83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PNF software upgrade </a:t>
            </a:r>
            <a:r>
              <a:rPr lang="sv-SE" sz="3600" dirty="0">
                <a:sym typeface="Wingdings" panose="05000000000000000000" pitchFamily="2" charset="2"/>
              </a:rPr>
              <a:t>scenarios</a:t>
            </a:r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EAD63-3A04-4E18-BB66-412A1A645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E6552-5DDF-4E63-B67D-FF3917293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E9DA6-7815-45DC-9FCE-933D6030C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8FFD-85E8-4F98-8B0B-4915E9A7D3C9}" type="datetimeFigureOut">
              <a:rPr lang="sv-SE" smtClean="0"/>
              <a:t>2020-04-15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BAAB6-2613-4384-9C5B-3BCF8B3E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4DF4D-A30C-4346-A40E-2E95E986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48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63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9767-2F8B-43BF-90FC-FF5B0F36F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TOSCA Model for Closed Loop in ONAP - Proposal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7F2F2-96A2-4860-A164-BBC705E7CD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1" y="4338320"/>
            <a:ext cx="10551415" cy="2053335"/>
          </a:xfrm>
        </p:spPr>
        <p:txBody>
          <a:bodyPr>
            <a:normAutofit lnSpcReduction="10000"/>
          </a:bodyPr>
          <a:lstStyle/>
          <a:p>
            <a:endParaRPr lang="en-US" sz="1400" dirty="0"/>
          </a:p>
          <a:p>
            <a:endParaRPr lang="en-US" sz="1400" dirty="0"/>
          </a:p>
          <a:p>
            <a:r>
              <a:rPr lang="en-US" sz="2000" dirty="0"/>
              <a:t>Ericsson</a:t>
            </a:r>
          </a:p>
          <a:p>
            <a:endParaRPr lang="en-US" sz="2000" dirty="0"/>
          </a:p>
          <a:p>
            <a:r>
              <a:rPr lang="en-US" sz="2000" dirty="0"/>
              <a:t>Fei Zhang, Michela Bevilacqua, Liam Fallon, Calin Curescu</a:t>
            </a:r>
            <a:endParaRPr lang="en-US" sz="1400" dirty="0"/>
          </a:p>
          <a:p>
            <a:r>
              <a:rPr lang="en-US" sz="2000" dirty="0"/>
              <a:t>2020-04-15 </a:t>
            </a:r>
            <a:r>
              <a:rPr lang="en-US" sz="2000"/>
              <a:t>– PA16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21782329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EAE15D-72A0-42A7-A0C4-2E32D286AB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9FB735-BEF8-4744-9409-FA64D8C20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Closed Loop Blueprint vs Closed Loop Instance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A94348-7DA7-436C-990E-4F2B1F8A6489}"/>
              </a:ext>
            </a:extLst>
          </p:cNvPr>
          <p:cNvSpPr txBox="1"/>
          <p:nvPr/>
        </p:nvSpPr>
        <p:spPr>
          <a:xfrm>
            <a:off x="5939981" y="1784183"/>
            <a:ext cx="382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1 single tosca blueprint. </a:t>
            </a:r>
          </a:p>
          <a:p>
            <a:r>
              <a:rPr lang="sv-SE" dirty="0"/>
              <a:t>Default properties. 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47981C-9258-4D8A-BF0A-AAA1817FCDB6}"/>
              </a:ext>
            </a:extLst>
          </p:cNvPr>
          <p:cNvSpPr txBox="1"/>
          <p:nvPr/>
        </p:nvSpPr>
        <p:spPr>
          <a:xfrm>
            <a:off x="6465125" y="7916560"/>
            <a:ext cx="3552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Assumption: CLs are using the same consumers/producers</a:t>
            </a:r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2E5E16B-5CE6-4BC1-8203-489DA26C9E72}"/>
              </a:ext>
            </a:extLst>
          </p:cNvPr>
          <p:cNvSpPr/>
          <p:nvPr/>
        </p:nvSpPr>
        <p:spPr>
          <a:xfrm>
            <a:off x="8325483" y="4494425"/>
            <a:ext cx="2543175" cy="847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 blueprint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198FEA2-2EB6-40BB-8F7A-2C9162ECE197}"/>
              </a:ext>
            </a:extLst>
          </p:cNvPr>
          <p:cNvSpPr/>
          <p:nvPr/>
        </p:nvSpPr>
        <p:spPr>
          <a:xfrm>
            <a:off x="6652578" y="3461616"/>
            <a:ext cx="2543175" cy="847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CP1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3FC1606-2560-4B65-9B04-5ED10B63D62B}"/>
              </a:ext>
            </a:extLst>
          </p:cNvPr>
          <p:cNvCxnSpPr>
            <a:cxnSpLocks/>
            <a:stCxn id="31" idx="4"/>
            <a:endCxn id="30" idx="1"/>
          </p:cNvCxnSpPr>
          <p:nvPr/>
        </p:nvCxnSpPr>
        <p:spPr>
          <a:xfrm>
            <a:off x="7924166" y="4309341"/>
            <a:ext cx="773756" cy="309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725CF774-18D9-4904-BE93-EF40CF8BDFC2}"/>
              </a:ext>
            </a:extLst>
          </p:cNvPr>
          <p:cNvSpPr/>
          <p:nvPr/>
        </p:nvSpPr>
        <p:spPr>
          <a:xfrm rot="755239">
            <a:off x="6401314" y="3492463"/>
            <a:ext cx="4676833" cy="18733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21FB3F-8664-4B12-AECB-E566582F3A98}"/>
              </a:ext>
            </a:extLst>
          </p:cNvPr>
          <p:cNvSpPr txBox="1"/>
          <p:nvPr/>
        </p:nvSpPr>
        <p:spPr>
          <a:xfrm>
            <a:off x="263798" y="3764125"/>
            <a:ext cx="38290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Multiple CL instances can be created based on the same CL tosca blueprint</a:t>
            </a:r>
          </a:p>
          <a:p>
            <a:endParaRPr lang="sv-SE" dirty="0"/>
          </a:p>
          <a:p>
            <a:r>
              <a:rPr lang="sv-SE" dirty="0"/>
              <a:t>Where:</a:t>
            </a:r>
          </a:p>
          <a:p>
            <a:pPr marL="342900" indent="-342900">
              <a:buAutoNum type="arabicParenR"/>
            </a:pPr>
            <a:r>
              <a:rPr lang="sv-SE" dirty="0"/>
              <a:t>Configuration/Monitoring Policy paramenters will be provided as an input parameter </a:t>
            </a:r>
          </a:p>
          <a:p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7ABEC98-4CDA-4B38-B8E6-5A57BA2D5A8D}"/>
              </a:ext>
            </a:extLst>
          </p:cNvPr>
          <p:cNvSpPr/>
          <p:nvPr/>
        </p:nvSpPr>
        <p:spPr>
          <a:xfrm>
            <a:off x="4672648" y="4734987"/>
            <a:ext cx="2543175" cy="847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437E7A-C450-43AF-85B2-9DA86CB5674E}"/>
              </a:ext>
            </a:extLst>
          </p:cNvPr>
          <p:cNvSpPr txBox="1"/>
          <p:nvPr/>
        </p:nvSpPr>
        <p:spPr>
          <a:xfrm>
            <a:off x="8551070" y="4152832"/>
            <a:ext cx="1909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Input parameters</a:t>
            </a:r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39A85F2-6F36-41CD-A165-BF85B3B7BF79}"/>
              </a:ext>
            </a:extLst>
          </p:cNvPr>
          <p:cNvCxnSpPr>
            <a:stCxn id="37" idx="6"/>
            <a:endCxn id="30" idx="2"/>
          </p:cNvCxnSpPr>
          <p:nvPr/>
        </p:nvCxnSpPr>
        <p:spPr>
          <a:xfrm flipV="1">
            <a:off x="7215823" y="4918288"/>
            <a:ext cx="1109660" cy="24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95165680-3D9E-47CC-85F6-3A08B45C91C1}"/>
              </a:ext>
            </a:extLst>
          </p:cNvPr>
          <p:cNvSpPr/>
          <p:nvPr/>
        </p:nvSpPr>
        <p:spPr>
          <a:xfrm rot="21387186">
            <a:off x="4272014" y="4450132"/>
            <a:ext cx="6736793" cy="1416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D03523-DB92-4976-AA88-EA8F15D3F002}"/>
              </a:ext>
            </a:extLst>
          </p:cNvPr>
          <p:cNvSpPr/>
          <p:nvPr/>
        </p:nvSpPr>
        <p:spPr>
          <a:xfrm>
            <a:off x="1097756" y="1644956"/>
            <a:ext cx="2543175" cy="847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 tosca blueprint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81E430-65AB-4839-9D48-8FDD7882CA1E}"/>
              </a:ext>
            </a:extLst>
          </p:cNvPr>
          <p:cNvSpPr/>
          <p:nvPr/>
        </p:nvSpPr>
        <p:spPr>
          <a:xfrm>
            <a:off x="620649" y="1469545"/>
            <a:ext cx="3456662" cy="13060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02D6A2-5DA8-4653-98AE-B69010DCD970}"/>
              </a:ext>
            </a:extLst>
          </p:cNvPr>
          <p:cNvSpPr txBox="1"/>
          <p:nvPr/>
        </p:nvSpPr>
        <p:spPr>
          <a:xfrm>
            <a:off x="5775265" y="1353961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1 CL blueprint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EAF454-09D9-428A-B132-338AD6240E16}"/>
              </a:ext>
            </a:extLst>
          </p:cNvPr>
          <p:cNvSpPr txBox="1"/>
          <p:nvPr/>
        </p:nvSpPr>
        <p:spPr>
          <a:xfrm>
            <a:off x="11023918" y="8106244"/>
            <a:ext cx="1152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UC1,2,4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FA714D-995C-473B-9729-9545C15516A0}"/>
              </a:ext>
            </a:extLst>
          </p:cNvPr>
          <p:cNvSpPr txBox="1"/>
          <p:nvPr/>
        </p:nvSpPr>
        <p:spPr>
          <a:xfrm>
            <a:off x="5066303" y="8239725"/>
            <a:ext cx="87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UC3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3037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491DC6-39CD-42DF-9790-CB2BB5C8E1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PM control UC analysis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46245C-20CB-43B7-8ADC-375AFEE8559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74678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B32263D8-A8B8-461A-81D8-BE4C1BE838D1}"/>
              </a:ext>
            </a:extLst>
          </p:cNvPr>
          <p:cNvSpPr/>
          <p:nvPr/>
        </p:nvSpPr>
        <p:spPr bwMode="auto">
          <a:xfrm>
            <a:off x="2812128" y="1585876"/>
            <a:ext cx="6823394" cy="39050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2400" dirty="0">
                <a:solidFill>
                  <a:schemeClr val="tx1"/>
                </a:solidFill>
              </a:rPr>
              <a:t>ClosedLoop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FD7EE2-F67B-4BE1-99BE-4EC73F0D50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721676-36CF-46A9-8D27-7839AB59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UC: PM control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F37BBEF-11E4-4227-8D4F-7E7F65F00EDA}"/>
              </a:ext>
            </a:extLst>
          </p:cNvPr>
          <p:cNvSpPr/>
          <p:nvPr/>
        </p:nvSpPr>
        <p:spPr bwMode="auto">
          <a:xfrm>
            <a:off x="6004458" y="3440108"/>
            <a:ext cx="2459974" cy="150718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Framework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21D38C2-8F39-485A-AD5F-FDF1424C2C8F}"/>
              </a:ext>
            </a:extLst>
          </p:cNvPr>
          <p:cNvSpPr/>
          <p:nvPr/>
        </p:nvSpPr>
        <p:spPr bwMode="auto">
          <a:xfrm>
            <a:off x="6328547" y="4002891"/>
            <a:ext cx="1892395" cy="73519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APEX  Application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844F4D2-BB22-40F4-B1FA-18DC275B94ED}"/>
              </a:ext>
            </a:extLst>
          </p:cNvPr>
          <p:cNvSpPr/>
          <p:nvPr/>
        </p:nvSpPr>
        <p:spPr bwMode="auto">
          <a:xfrm>
            <a:off x="3424009" y="3440108"/>
            <a:ext cx="1323525" cy="151334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47DF6ED-ED65-4A03-ACB6-359C2CB36B2A}"/>
              </a:ext>
            </a:extLst>
          </p:cNvPr>
          <p:cNvSpPr/>
          <p:nvPr/>
        </p:nvSpPr>
        <p:spPr bwMode="auto">
          <a:xfrm>
            <a:off x="3748100" y="4002891"/>
            <a:ext cx="912216" cy="7381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PMSH mS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6BA1B3-0EC5-45FB-9DFE-D9D20E04F755}"/>
              </a:ext>
            </a:extLst>
          </p:cNvPr>
          <p:cNvSpPr/>
          <p:nvPr/>
        </p:nvSpPr>
        <p:spPr bwMode="auto">
          <a:xfrm>
            <a:off x="9924917" y="3440108"/>
            <a:ext cx="1372980" cy="151334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SDNC/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97D39F-FAEC-442A-B3E5-2C64BC32E99A}"/>
              </a:ext>
            </a:extLst>
          </p:cNvPr>
          <p:cNvSpPr/>
          <p:nvPr/>
        </p:nvSpPr>
        <p:spPr bwMode="auto">
          <a:xfrm>
            <a:off x="10062229" y="4000045"/>
            <a:ext cx="946302" cy="7381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CBA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5F74C4B-F318-4E80-8B9C-E4E34C29FDD1}"/>
              </a:ext>
            </a:extLst>
          </p:cNvPr>
          <p:cNvSpPr/>
          <p:nvPr/>
        </p:nvSpPr>
        <p:spPr bwMode="auto">
          <a:xfrm>
            <a:off x="10048649" y="5508470"/>
            <a:ext cx="1125516" cy="8805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28C0103-8611-4AB9-ABBD-0BFDA0C1D671}"/>
              </a:ext>
            </a:extLst>
          </p:cNvPr>
          <p:cNvSpPr/>
          <p:nvPr/>
        </p:nvSpPr>
        <p:spPr bwMode="auto">
          <a:xfrm>
            <a:off x="774490" y="3434554"/>
            <a:ext cx="769018" cy="151273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AAI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05C5D86-F250-4219-A6EB-881E3B7CF345}"/>
              </a:ext>
            </a:extLst>
          </p:cNvPr>
          <p:cNvSpPr/>
          <p:nvPr/>
        </p:nvSpPr>
        <p:spPr bwMode="auto">
          <a:xfrm>
            <a:off x="774490" y="1938525"/>
            <a:ext cx="769018" cy="88351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DD6770-B974-43D9-B2BA-1A76C9CAB0BF}"/>
              </a:ext>
            </a:extLst>
          </p:cNvPr>
          <p:cNvCxnSpPr>
            <a:cxnSpLocks/>
            <a:stCxn id="18" idx="3"/>
            <a:endCxn id="7" idx="1"/>
          </p:cNvCxnSpPr>
          <p:nvPr/>
        </p:nvCxnSpPr>
        <p:spPr>
          <a:xfrm>
            <a:off x="1543508" y="4190923"/>
            <a:ext cx="1880501" cy="58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CA28E16-CE39-42B1-B6BA-63DBFC3E7C71}"/>
              </a:ext>
            </a:extLst>
          </p:cNvPr>
          <p:cNvCxnSpPr>
            <a:cxnSpLocks/>
            <a:stCxn id="7" idx="3"/>
            <a:endCxn id="5" idx="1"/>
          </p:cNvCxnSpPr>
          <p:nvPr/>
        </p:nvCxnSpPr>
        <p:spPr>
          <a:xfrm flipV="1">
            <a:off x="4747534" y="4193700"/>
            <a:ext cx="1256924" cy="30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6234F7A-DD0C-4150-96E5-4B4DD218100B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>
            <a:off x="8464432" y="4193700"/>
            <a:ext cx="1460485" cy="30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49F18F3-6375-43CC-88A7-88C435AD1D02}"/>
              </a:ext>
            </a:extLst>
          </p:cNvPr>
          <p:cNvCxnSpPr>
            <a:cxnSpLocks/>
            <a:stCxn id="11" idx="2"/>
            <a:endCxn id="17" idx="0"/>
          </p:cNvCxnSpPr>
          <p:nvPr/>
        </p:nvCxnSpPr>
        <p:spPr>
          <a:xfrm>
            <a:off x="10611407" y="4953451"/>
            <a:ext cx="0" cy="555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E5A6568-62FA-418E-BD05-0E7B528D7DFE}"/>
              </a:ext>
            </a:extLst>
          </p:cNvPr>
          <p:cNvCxnSpPr>
            <a:cxnSpLocks/>
            <a:stCxn id="20" idx="2"/>
            <a:endCxn id="18" idx="0"/>
          </p:cNvCxnSpPr>
          <p:nvPr/>
        </p:nvCxnSpPr>
        <p:spPr>
          <a:xfrm>
            <a:off x="1158999" y="2822040"/>
            <a:ext cx="0" cy="6125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449BD92B-93B6-4B39-8E9F-EB45FD7DC481}"/>
              </a:ext>
            </a:extLst>
          </p:cNvPr>
          <p:cNvSpPr/>
          <p:nvPr/>
        </p:nvSpPr>
        <p:spPr>
          <a:xfrm>
            <a:off x="4374687" y="3913841"/>
            <a:ext cx="194233" cy="267739"/>
          </a:xfrm>
          <a:prstGeom prst="ellipse">
            <a:avLst/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2CDE0B2-27F0-4FD4-9E25-B9D7437AB434}"/>
              </a:ext>
            </a:extLst>
          </p:cNvPr>
          <p:cNvSpPr/>
          <p:nvPr/>
        </p:nvSpPr>
        <p:spPr>
          <a:xfrm>
            <a:off x="8195197" y="3937877"/>
            <a:ext cx="267554" cy="266650"/>
          </a:xfrm>
          <a:prstGeom prst="ellipse">
            <a:avLst/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5051A13-3182-4C12-97F6-18FD0D4978C5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89949" y="2703264"/>
            <a:ext cx="1595860" cy="1344447"/>
          </a:xfrm>
          <a:prstGeom prst="bentConnector3">
            <a:avLst>
              <a:gd name="adj1" fmla="val 50000"/>
            </a:avLst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64CC0CA-F7DC-4358-AB09-C7F49F10AC4A}"/>
              </a:ext>
            </a:extLst>
          </p:cNvPr>
          <p:cNvSpPr/>
          <p:nvPr/>
        </p:nvSpPr>
        <p:spPr bwMode="auto">
          <a:xfrm>
            <a:off x="6204835" y="2509004"/>
            <a:ext cx="2356263" cy="379951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27E2C5D-A29D-4F14-A461-822EF200B056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8328974" y="2888955"/>
            <a:ext cx="0" cy="1048922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peech Bubble: Rectangle 33">
            <a:extLst>
              <a:ext uri="{FF2B5EF4-FFF2-40B4-BE49-F238E27FC236}">
                <a16:creationId xmlns:a16="http://schemas.microsoft.com/office/drawing/2014/main" id="{1600405B-3F8A-4448-8752-DE5FC2748031}"/>
              </a:ext>
            </a:extLst>
          </p:cNvPr>
          <p:cNvSpPr/>
          <p:nvPr/>
        </p:nvSpPr>
        <p:spPr>
          <a:xfrm>
            <a:off x="8799660" y="2267238"/>
            <a:ext cx="2617844" cy="996600"/>
          </a:xfrm>
          <a:prstGeom prst="wedgeRectCallout">
            <a:avLst>
              <a:gd name="adj1" fmla="val -69082"/>
              <a:gd name="adj2" fmla="val 45278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 support for APEX operational policies is under development</a:t>
            </a:r>
          </a:p>
        </p:txBody>
      </p:sp>
      <p:sp>
        <p:nvSpPr>
          <p:cNvPr id="46" name="Trapezoid 45">
            <a:extLst>
              <a:ext uri="{FF2B5EF4-FFF2-40B4-BE49-F238E27FC236}">
                <a16:creationId xmlns:a16="http://schemas.microsoft.com/office/drawing/2014/main" id="{B47A8010-4E10-4062-BA51-ACDBC74701BB}"/>
              </a:ext>
            </a:extLst>
          </p:cNvPr>
          <p:cNvSpPr/>
          <p:nvPr/>
        </p:nvSpPr>
        <p:spPr>
          <a:xfrm rot="10800000">
            <a:off x="3491733" y="2912347"/>
            <a:ext cx="1384197" cy="909416"/>
          </a:xfrm>
          <a:prstGeom prst="trapezoid">
            <a:avLst>
              <a:gd name="adj" fmla="val 57242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6D62569-4E67-4750-ADB8-F09C00E73594}"/>
              </a:ext>
            </a:extLst>
          </p:cNvPr>
          <p:cNvGrpSpPr/>
          <p:nvPr/>
        </p:nvGrpSpPr>
        <p:grpSpPr>
          <a:xfrm>
            <a:off x="3465742" y="1860316"/>
            <a:ext cx="1360540" cy="1039932"/>
            <a:chOff x="3890554" y="1485972"/>
            <a:chExt cx="2633990" cy="242969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CC2FA69-C76F-4FDF-B4AB-AA4A40E1D94D}"/>
                </a:ext>
              </a:extLst>
            </p:cNvPr>
            <p:cNvSpPr/>
            <p:nvPr/>
          </p:nvSpPr>
          <p:spPr>
            <a:xfrm>
              <a:off x="3890554" y="1485972"/>
              <a:ext cx="2633989" cy="4702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subscriptionName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A8BC767-9671-4D7E-ABFA-67E356D83A86}"/>
                </a:ext>
              </a:extLst>
            </p:cNvPr>
            <p:cNvSpPr/>
            <p:nvPr/>
          </p:nvSpPr>
          <p:spPr>
            <a:xfrm>
              <a:off x="3890556" y="1956235"/>
              <a:ext cx="2633988" cy="67926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nfTypeModelInvariantId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nfFilter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8CE1189-B1C3-4F98-8C03-CA4DA43E98CF}"/>
                </a:ext>
              </a:extLst>
            </p:cNvPr>
            <p:cNvSpPr/>
            <p:nvPr/>
          </p:nvSpPr>
          <p:spPr>
            <a:xfrm>
              <a:off x="3897138" y="2635504"/>
              <a:ext cx="2627405" cy="128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administrativeState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fileBasedGP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fileLocation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measurementGroup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81D1509-BE3F-411C-A45C-B238C2102D59}"/>
              </a:ext>
            </a:extLst>
          </p:cNvPr>
          <p:cNvSpPr txBox="1"/>
          <p:nvPr/>
        </p:nvSpPr>
        <p:spPr>
          <a:xfrm>
            <a:off x="3424008" y="5026504"/>
            <a:ext cx="1974003" cy="379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Monitoring Policy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95DBF7C-BB7C-4646-8062-4DDB047E6DCE}"/>
              </a:ext>
            </a:extLst>
          </p:cNvPr>
          <p:cNvSpPr txBox="1"/>
          <p:nvPr/>
        </p:nvSpPr>
        <p:spPr>
          <a:xfrm>
            <a:off x="6004458" y="5029038"/>
            <a:ext cx="2663536" cy="379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Operational Policy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93449D-65E8-498B-B89C-2553E75F7A26}"/>
              </a:ext>
            </a:extLst>
          </p:cNvPr>
          <p:cNvSpPr txBox="1"/>
          <p:nvPr/>
        </p:nvSpPr>
        <p:spPr>
          <a:xfrm>
            <a:off x="4827825" y="3715751"/>
            <a:ext cx="1155957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400">
                <a:highlight>
                  <a:srgbClr val="00FFFF"/>
                </a:highlight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DMAAP </a:t>
            </a:r>
            <a:r>
              <a:rPr kumimoji="0" lang="sv-SE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topic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REST API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62B504-8F77-4252-865D-5786C66C1F6E}"/>
              </a:ext>
            </a:extLst>
          </p:cNvPr>
          <p:cNvSpPr txBox="1"/>
          <p:nvPr/>
        </p:nvSpPr>
        <p:spPr>
          <a:xfrm>
            <a:off x="3424009" y="5579423"/>
            <a:ext cx="1684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blueprint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7B6AC41-79F1-48FD-8114-0F16BAF2F6B3}"/>
              </a:ext>
            </a:extLst>
          </p:cNvPr>
          <p:cNvSpPr/>
          <p:nvPr/>
        </p:nvSpPr>
        <p:spPr>
          <a:xfrm>
            <a:off x="8598863" y="3760293"/>
            <a:ext cx="8558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REST API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08F0B64-9576-4A17-87A7-D9B54DC40293}"/>
              </a:ext>
            </a:extLst>
          </p:cNvPr>
          <p:cNvCxnSpPr>
            <a:cxnSpLocks/>
          </p:cNvCxnSpPr>
          <p:nvPr/>
        </p:nvCxnSpPr>
        <p:spPr>
          <a:xfrm flipH="1">
            <a:off x="1518414" y="4392608"/>
            <a:ext cx="188050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0F793DE-AF86-4A29-B3A1-BC2E54FF221B}"/>
              </a:ext>
            </a:extLst>
          </p:cNvPr>
          <p:cNvSpPr txBox="1"/>
          <p:nvPr/>
        </p:nvSpPr>
        <p:spPr>
          <a:xfrm>
            <a:off x="1498159" y="3778574"/>
            <a:ext cx="127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REST AAI API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3DD6D9-C478-4F09-B497-FCFF63713E49}"/>
              </a:ext>
            </a:extLst>
          </p:cNvPr>
          <p:cNvSpPr/>
          <p:nvPr/>
        </p:nvSpPr>
        <p:spPr>
          <a:xfrm>
            <a:off x="1503166" y="3534901"/>
            <a:ext cx="20483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DMAAP </a:t>
            </a:r>
            <a:r>
              <a:rPr kumimoji="0" lang="sv-SE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topic in Frankfurt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3064-E8CC-47C5-A81A-96780D107970}"/>
              </a:ext>
            </a:extLst>
          </p:cNvPr>
          <p:cNvSpPr/>
          <p:nvPr/>
        </p:nvSpPr>
        <p:spPr>
          <a:xfrm>
            <a:off x="1355855" y="5576772"/>
            <a:ext cx="1966871" cy="3077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dirty="0"/>
              <a:t>Carrier protocol for first message: Dmaap </a:t>
            </a:r>
            <a:endParaRPr lang="en-US" sz="1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B2B0D7F-F03D-4B5E-AFD3-1ED211683933}"/>
              </a:ext>
            </a:extLst>
          </p:cNvPr>
          <p:cNvSpPr/>
          <p:nvPr/>
        </p:nvSpPr>
        <p:spPr>
          <a:xfrm>
            <a:off x="5000347" y="5783085"/>
            <a:ext cx="1601622" cy="4972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dirty="0"/>
              <a:t>Carrier protocol: Dmaap </a:t>
            </a:r>
            <a:endParaRPr lang="en-US" sz="12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080E01F-5FC5-482D-A946-20F755B17E91}"/>
              </a:ext>
            </a:extLst>
          </p:cNvPr>
          <p:cNvSpPr/>
          <p:nvPr/>
        </p:nvSpPr>
        <p:spPr>
          <a:xfrm>
            <a:off x="8447027" y="5675005"/>
            <a:ext cx="1601622" cy="47877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dirty="0"/>
              <a:t>Carrier protocol: REST or GPB </a:t>
            </a:r>
            <a:endParaRPr lang="en-US" sz="12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74C6BDA-4360-4D45-A2B7-205CA7957EF4}"/>
              </a:ext>
            </a:extLst>
          </p:cNvPr>
          <p:cNvSpPr/>
          <p:nvPr/>
        </p:nvSpPr>
        <p:spPr>
          <a:xfrm>
            <a:off x="1647815" y="6082289"/>
            <a:ext cx="1966871" cy="3077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dirty="0"/>
              <a:t>Carrier protocol for further messages: REST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1191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86FB4-F985-4639-8517-A6CE585FA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3581D5-63F7-4E24-9CEA-DACACAD4F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Closed Loops: UC1 - PMSH start up, default PM measurements (CP1)  - Implemented in Rel F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527123-0187-4C93-8E67-AF17619462D2}"/>
              </a:ext>
            </a:extLst>
          </p:cNvPr>
          <p:cNvSpPr/>
          <p:nvPr/>
        </p:nvSpPr>
        <p:spPr>
          <a:xfrm>
            <a:off x="2376487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PMSH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79994-F7C6-4EB5-A1BD-EB905A4ECDE4}"/>
              </a:ext>
            </a:extLst>
          </p:cNvPr>
          <p:cNvSpPr/>
          <p:nvPr/>
        </p:nvSpPr>
        <p:spPr>
          <a:xfrm>
            <a:off x="3667125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9B0A1C-F8A0-4604-B1F1-3DECD9C81970}"/>
              </a:ext>
            </a:extLst>
          </p:cNvPr>
          <p:cNvSpPr/>
          <p:nvPr/>
        </p:nvSpPr>
        <p:spPr>
          <a:xfrm>
            <a:off x="5029200" y="1299958"/>
            <a:ext cx="962025" cy="11620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8318F4-D155-4A56-B94F-9BB0A39D6908}"/>
              </a:ext>
            </a:extLst>
          </p:cNvPr>
          <p:cNvSpPr/>
          <p:nvPr/>
        </p:nvSpPr>
        <p:spPr>
          <a:xfrm>
            <a:off x="5029200" y="2771775"/>
            <a:ext cx="962025" cy="116205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DEB97D-2EB7-4E26-A808-785FBE3069CF}"/>
              </a:ext>
            </a:extLst>
          </p:cNvPr>
          <p:cNvSpPr/>
          <p:nvPr/>
        </p:nvSpPr>
        <p:spPr>
          <a:xfrm>
            <a:off x="1030937" y="1309102"/>
            <a:ext cx="962025" cy="116205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AAI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7A18C9-C031-484B-8B6A-548576372DA9}"/>
              </a:ext>
            </a:extLst>
          </p:cNvPr>
          <p:cNvCxnSpPr/>
          <p:nvPr/>
        </p:nvCxnSpPr>
        <p:spPr>
          <a:xfrm flipH="1">
            <a:off x="1992962" y="2088078"/>
            <a:ext cx="371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98148F2-69D9-4927-81F0-E0FC557E6EA1}"/>
              </a:ext>
            </a:extLst>
          </p:cNvPr>
          <p:cNvSpPr/>
          <p:nvPr/>
        </p:nvSpPr>
        <p:spPr>
          <a:xfrm>
            <a:off x="1877138" y="196713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3AF6E7-DC1F-465F-8307-EF5D2328AE0F}"/>
              </a:ext>
            </a:extLst>
          </p:cNvPr>
          <p:cNvSpPr/>
          <p:nvPr/>
        </p:nvSpPr>
        <p:spPr>
          <a:xfrm>
            <a:off x="3264693" y="160993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42CA10-1366-4820-994A-5EACCBA86413}"/>
              </a:ext>
            </a:extLst>
          </p:cNvPr>
          <p:cNvSpPr/>
          <p:nvPr/>
        </p:nvSpPr>
        <p:spPr>
          <a:xfrm>
            <a:off x="4967691" y="160993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F7AA4BE-AF9B-4374-BD2F-B923BA9E7962}"/>
              </a:ext>
            </a:extLst>
          </p:cNvPr>
          <p:cNvSpPr/>
          <p:nvPr/>
        </p:nvSpPr>
        <p:spPr>
          <a:xfrm rot="5132496">
            <a:off x="5436393" y="233839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1FC5CF2-4F20-4A47-A644-AF98108C0D18}"/>
              </a:ext>
            </a:extLst>
          </p:cNvPr>
          <p:cNvSpPr/>
          <p:nvPr/>
        </p:nvSpPr>
        <p:spPr>
          <a:xfrm>
            <a:off x="2376487" y="2733364"/>
            <a:ext cx="89535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CP1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8B9E924-9000-4EB2-984F-17F01702AA21}"/>
              </a:ext>
            </a:extLst>
          </p:cNvPr>
          <p:cNvSpPr txBox="1"/>
          <p:nvPr/>
        </p:nvSpPr>
        <p:spPr>
          <a:xfrm>
            <a:off x="7934540" y="1249733"/>
            <a:ext cx="41874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/>
              <a:t>When PMSH is deployed and starts, sends a request to AAI to identify the PNF instances supported by ONAP (based on filters identified by CP)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sv-SE" dirty="0"/>
              <a:t>PMSH uses CP to identify which measurements needs to be activated on the PNF instance(s)</a:t>
            </a:r>
          </a:p>
          <a:p>
            <a:pPr marL="342900" indent="-342900">
              <a:buAutoNum type="arabicParenR"/>
            </a:pPr>
            <a:endParaRPr lang="sv-SE" dirty="0"/>
          </a:p>
          <a:p>
            <a:pPr marL="342900" indent="-342900">
              <a:buFontTx/>
              <a:buAutoNum type="arabicParenR"/>
            </a:pPr>
            <a:r>
              <a:rPr lang="en-US" dirty="0"/>
              <a:t>PMSH sends the request to Policy to enable the collection of measurements on the PNF instances 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ED86B8-2FAB-417B-B532-19A434CDF5A2}"/>
              </a:ext>
            </a:extLst>
          </p:cNvPr>
          <p:cNvSpPr txBox="1"/>
          <p:nvPr/>
        </p:nvSpPr>
        <p:spPr>
          <a:xfrm>
            <a:off x="1645443" y="3564493"/>
            <a:ext cx="2547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CP= configuration policy</a:t>
            </a: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1CC0F4-D270-4619-B893-2CE660EB4C95}"/>
              </a:ext>
            </a:extLst>
          </p:cNvPr>
          <p:cNvSpPr/>
          <p:nvPr/>
        </p:nvSpPr>
        <p:spPr>
          <a:xfrm>
            <a:off x="486080" y="5114734"/>
            <a:ext cx="9124264" cy="1016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F1DE337-3EAA-4931-823E-A49AC1C0EC6E}"/>
              </a:ext>
            </a:extLst>
          </p:cNvPr>
          <p:cNvSpPr/>
          <p:nvPr/>
        </p:nvSpPr>
        <p:spPr>
          <a:xfrm>
            <a:off x="959961" y="5431243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PMSH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1813587-7A08-4746-8147-7F7026F9D07C}"/>
              </a:ext>
            </a:extLst>
          </p:cNvPr>
          <p:cNvCxnSpPr>
            <a:cxnSpLocks/>
            <a:stCxn id="39" idx="3"/>
            <a:endCxn id="45" idx="1"/>
          </p:cNvCxnSpPr>
          <p:nvPr/>
        </p:nvCxnSpPr>
        <p:spPr>
          <a:xfrm>
            <a:off x="1860959" y="5666344"/>
            <a:ext cx="1255584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AC82341-6AA4-4BF8-84D1-12BCE0E8B338}"/>
              </a:ext>
            </a:extLst>
          </p:cNvPr>
          <p:cNvCxnSpPr>
            <a:cxnSpLocks/>
            <a:stCxn id="46" idx="3"/>
            <a:endCxn id="47" idx="1"/>
          </p:cNvCxnSpPr>
          <p:nvPr/>
        </p:nvCxnSpPr>
        <p:spPr>
          <a:xfrm>
            <a:off x="5741989" y="5656881"/>
            <a:ext cx="871712" cy="6721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2613AA4-E0A2-4601-BB86-8FB76100C3EE}"/>
              </a:ext>
            </a:extLst>
          </p:cNvPr>
          <p:cNvSpPr txBox="1"/>
          <p:nvPr/>
        </p:nvSpPr>
        <p:spPr>
          <a:xfrm>
            <a:off x="2260587" y="5431243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A9775F5-9876-452F-BB51-50F397F73787}"/>
              </a:ext>
            </a:extLst>
          </p:cNvPr>
          <p:cNvSpPr txBox="1"/>
          <p:nvPr/>
        </p:nvSpPr>
        <p:spPr>
          <a:xfrm>
            <a:off x="5870574" y="5412775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EVE3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BD58D55-DEDA-4324-BADA-B140F0F254C1}"/>
              </a:ext>
            </a:extLst>
          </p:cNvPr>
          <p:cNvSpPr/>
          <p:nvPr/>
        </p:nvSpPr>
        <p:spPr>
          <a:xfrm>
            <a:off x="3116543" y="5431243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AAI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07CFB63-A422-4711-8DA6-DAFD91D3E3E5}"/>
              </a:ext>
            </a:extLst>
          </p:cNvPr>
          <p:cNvSpPr/>
          <p:nvPr/>
        </p:nvSpPr>
        <p:spPr>
          <a:xfrm>
            <a:off x="4840991" y="5421780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PMSH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51B3FB4-3A4B-4BEB-8238-F83E203A9AE8}"/>
              </a:ext>
            </a:extLst>
          </p:cNvPr>
          <p:cNvSpPr/>
          <p:nvPr/>
        </p:nvSpPr>
        <p:spPr>
          <a:xfrm>
            <a:off x="6613701" y="5428501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Policy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D8E9348-83EA-4E59-90E9-CAF6225B776A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7514699" y="5650408"/>
            <a:ext cx="896949" cy="13194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C7F7115-D6A2-469A-BD62-70300567CB99}"/>
              </a:ext>
            </a:extLst>
          </p:cNvPr>
          <p:cNvSpPr txBox="1"/>
          <p:nvPr/>
        </p:nvSpPr>
        <p:spPr>
          <a:xfrm>
            <a:off x="7510312" y="5382372"/>
            <a:ext cx="500458" cy="276999"/>
          </a:xfrm>
          <a:prstGeom prst="rect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sv-SE" sz="1200" dirty="0"/>
              <a:t>EVE4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E68DDE9-85E2-4516-BF31-1D31F9EC8F5E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 flipV="1">
            <a:off x="4017541" y="5656881"/>
            <a:ext cx="823450" cy="9463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C0AA78B-726E-476C-A08C-5DB0E80F7A3D}"/>
              </a:ext>
            </a:extLst>
          </p:cNvPr>
          <p:cNvSpPr txBox="1"/>
          <p:nvPr/>
        </p:nvSpPr>
        <p:spPr>
          <a:xfrm>
            <a:off x="4182782" y="5399465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EVE2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3BBA0A3-A7D0-4B62-BB0D-51D012EB6348}"/>
              </a:ext>
            </a:extLst>
          </p:cNvPr>
          <p:cNvSpPr/>
          <p:nvPr/>
        </p:nvSpPr>
        <p:spPr>
          <a:xfrm>
            <a:off x="8444334" y="5372165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CDS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E1C77CD-0A0C-4EE0-AC14-90127708EA10}"/>
              </a:ext>
            </a:extLst>
          </p:cNvPr>
          <p:cNvCxnSpPr>
            <a:cxnSpLocks/>
          </p:cNvCxnSpPr>
          <p:nvPr/>
        </p:nvCxnSpPr>
        <p:spPr>
          <a:xfrm flipV="1">
            <a:off x="9312743" y="5649759"/>
            <a:ext cx="896949" cy="13194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7524B8C-CCDE-477C-9893-79EC01130ED0}"/>
              </a:ext>
            </a:extLst>
          </p:cNvPr>
          <p:cNvSpPr txBox="1"/>
          <p:nvPr/>
        </p:nvSpPr>
        <p:spPr>
          <a:xfrm>
            <a:off x="9409560" y="5399465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EVE5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D5796BE-4E29-466B-8DA8-5A6F9B18856C}"/>
              </a:ext>
            </a:extLst>
          </p:cNvPr>
          <p:cNvSpPr/>
          <p:nvPr/>
        </p:nvSpPr>
        <p:spPr>
          <a:xfrm>
            <a:off x="615087" y="6900993"/>
            <a:ext cx="5232711" cy="1016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FD8988E-952E-4F96-8A90-FBA1C7EE420F}"/>
              </a:ext>
            </a:extLst>
          </p:cNvPr>
          <p:cNvCxnSpPr>
            <a:cxnSpLocks/>
            <a:stCxn id="64" idx="3"/>
            <a:endCxn id="65" idx="1"/>
          </p:cNvCxnSpPr>
          <p:nvPr/>
        </p:nvCxnSpPr>
        <p:spPr>
          <a:xfrm>
            <a:off x="1979444" y="7443140"/>
            <a:ext cx="871712" cy="6721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7B667B7A-668F-445A-AFE0-B9E69BF1EEDA}"/>
              </a:ext>
            </a:extLst>
          </p:cNvPr>
          <p:cNvSpPr txBox="1"/>
          <p:nvPr/>
        </p:nvSpPr>
        <p:spPr>
          <a:xfrm>
            <a:off x="2108029" y="719903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EVE3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92CC4A3-5C72-43AD-9C6C-851E508CAB38}"/>
              </a:ext>
            </a:extLst>
          </p:cNvPr>
          <p:cNvSpPr/>
          <p:nvPr/>
        </p:nvSpPr>
        <p:spPr>
          <a:xfrm>
            <a:off x="1078446" y="7208039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PMSH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58B26F9-5FCE-40F4-B3BC-BD1C9638DB53}"/>
              </a:ext>
            </a:extLst>
          </p:cNvPr>
          <p:cNvSpPr/>
          <p:nvPr/>
        </p:nvSpPr>
        <p:spPr>
          <a:xfrm>
            <a:off x="2851156" y="7214760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Policy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4F7DFC9-D7D4-4881-9965-317268FFD268}"/>
              </a:ext>
            </a:extLst>
          </p:cNvPr>
          <p:cNvCxnSpPr>
            <a:cxnSpLocks/>
            <a:stCxn id="65" idx="3"/>
          </p:cNvCxnSpPr>
          <p:nvPr/>
        </p:nvCxnSpPr>
        <p:spPr>
          <a:xfrm flipV="1">
            <a:off x="3752154" y="7436667"/>
            <a:ext cx="896949" cy="13194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868E44EF-EDB6-49E8-B507-349DF050DB1B}"/>
              </a:ext>
            </a:extLst>
          </p:cNvPr>
          <p:cNvSpPr txBox="1"/>
          <p:nvPr/>
        </p:nvSpPr>
        <p:spPr>
          <a:xfrm>
            <a:off x="3747767" y="7168631"/>
            <a:ext cx="500458" cy="276999"/>
          </a:xfrm>
          <a:prstGeom prst="rect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sv-SE" sz="1200" dirty="0"/>
              <a:t>EVE4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8620918-ACD4-4113-A51D-7B3782D087D6}"/>
              </a:ext>
            </a:extLst>
          </p:cNvPr>
          <p:cNvCxnSpPr>
            <a:cxnSpLocks/>
            <a:endCxn id="64" idx="1"/>
          </p:cNvCxnSpPr>
          <p:nvPr/>
        </p:nvCxnSpPr>
        <p:spPr>
          <a:xfrm flipV="1">
            <a:off x="254996" y="7443140"/>
            <a:ext cx="823450" cy="9463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0A1F5B4-5C43-4440-8EE1-B29962064CC0}"/>
              </a:ext>
            </a:extLst>
          </p:cNvPr>
          <p:cNvSpPr txBox="1"/>
          <p:nvPr/>
        </p:nvSpPr>
        <p:spPr>
          <a:xfrm>
            <a:off x="420237" y="718572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EVE2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D4E36DBC-D99C-4D22-8E15-91FE06248C38}"/>
              </a:ext>
            </a:extLst>
          </p:cNvPr>
          <p:cNvSpPr/>
          <p:nvPr/>
        </p:nvSpPr>
        <p:spPr>
          <a:xfrm>
            <a:off x="4681789" y="7158424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CDS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33DA55E-662E-4C8C-B884-5704515B80E4}"/>
              </a:ext>
            </a:extLst>
          </p:cNvPr>
          <p:cNvCxnSpPr>
            <a:cxnSpLocks/>
          </p:cNvCxnSpPr>
          <p:nvPr/>
        </p:nvCxnSpPr>
        <p:spPr>
          <a:xfrm flipV="1">
            <a:off x="5550198" y="7436018"/>
            <a:ext cx="896949" cy="13194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0F871992-70DE-4F49-BBF4-01B8AAB954D7}"/>
              </a:ext>
            </a:extLst>
          </p:cNvPr>
          <p:cNvSpPr txBox="1"/>
          <p:nvPr/>
        </p:nvSpPr>
        <p:spPr>
          <a:xfrm>
            <a:off x="5647015" y="718572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91DB10-EF96-40F2-8919-3DBE9D0106F9}"/>
              </a:ext>
            </a:extLst>
          </p:cNvPr>
          <p:cNvCxnSpPr>
            <a:cxnSpLocks/>
          </p:cNvCxnSpPr>
          <p:nvPr/>
        </p:nvCxnSpPr>
        <p:spPr>
          <a:xfrm>
            <a:off x="1992962" y="2136108"/>
            <a:ext cx="40005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ECA22CE-13BB-4335-B443-C589C312E783}"/>
              </a:ext>
            </a:extLst>
          </p:cNvPr>
          <p:cNvCxnSpPr>
            <a:cxnSpLocks/>
          </p:cNvCxnSpPr>
          <p:nvPr/>
        </p:nvCxnSpPr>
        <p:spPr>
          <a:xfrm>
            <a:off x="3278981" y="1733550"/>
            <a:ext cx="40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5C8A3EE-2032-447C-AFC5-36511918B74B}"/>
              </a:ext>
            </a:extLst>
          </p:cNvPr>
          <p:cNvCxnSpPr>
            <a:cxnSpLocks/>
          </p:cNvCxnSpPr>
          <p:nvPr/>
        </p:nvCxnSpPr>
        <p:spPr>
          <a:xfrm>
            <a:off x="4629150" y="1733550"/>
            <a:ext cx="40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0A47308-F781-4D36-8D33-1E0E67EA1D9B}"/>
              </a:ext>
            </a:extLst>
          </p:cNvPr>
          <p:cNvCxnSpPr>
            <a:cxnSpLocks/>
            <a:stCxn id="18" idx="6"/>
            <a:endCxn id="8" idx="0"/>
          </p:cNvCxnSpPr>
          <p:nvPr/>
        </p:nvCxnSpPr>
        <p:spPr>
          <a:xfrm flipH="1">
            <a:off x="5510213" y="2535603"/>
            <a:ext cx="5737" cy="236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7474E760-3A39-47BD-A250-0751841CCD9E}"/>
              </a:ext>
            </a:extLst>
          </p:cNvPr>
          <p:cNvSpPr/>
          <p:nvPr/>
        </p:nvSpPr>
        <p:spPr>
          <a:xfrm>
            <a:off x="166716" y="2838347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4A6DA8-15C4-483F-A10E-68E7FDA9C056}"/>
              </a:ext>
            </a:extLst>
          </p:cNvPr>
          <p:cNvSpPr txBox="1"/>
          <p:nvPr/>
        </p:nvSpPr>
        <p:spPr>
          <a:xfrm>
            <a:off x="578918" y="2802051"/>
            <a:ext cx="12820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capability</a:t>
            </a:r>
            <a:endParaRPr lang="en-US" sz="1100" dirty="0"/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9568EE9A-488D-4C4D-AEED-EE4138AF07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54789"/>
              </p:ext>
            </p:extLst>
          </p:nvPr>
        </p:nvGraphicFramePr>
        <p:xfrm>
          <a:off x="10898236" y="5842367"/>
          <a:ext cx="8858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Packager Shell Object" showAsIcon="1" r:id="rId3" imgW="886320" imgH="481320" progId="Package">
                  <p:embed/>
                </p:oleObj>
              </mc:Choice>
              <mc:Fallback>
                <p:oleObj name="Packager Shell Object" showAsIcon="1" r:id="rId3" imgW="886320" imgH="4813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98236" y="5842367"/>
                        <a:ext cx="885825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44D25DF-873F-489F-B947-FFB5A9A78B62}"/>
              </a:ext>
            </a:extLst>
          </p:cNvPr>
          <p:cNvSpPr txBox="1"/>
          <p:nvPr/>
        </p:nvSpPr>
        <p:spPr>
          <a:xfrm>
            <a:off x="1180158" y="2172100"/>
            <a:ext cx="8743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IdentifyPNFs</a:t>
            </a:r>
            <a:endParaRPr lang="en-US" sz="10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4848ADC-DA31-46BC-87D3-E690972990D4}"/>
              </a:ext>
            </a:extLst>
          </p:cNvPr>
          <p:cNvSpPr txBox="1"/>
          <p:nvPr/>
        </p:nvSpPr>
        <p:spPr>
          <a:xfrm>
            <a:off x="2859870" y="1414485"/>
            <a:ext cx="13573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DCAEEventProducer</a:t>
            </a:r>
            <a:endParaRPr lang="en-US" sz="10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6947FF-449B-45B5-863F-D94BDA20CBF1}"/>
              </a:ext>
            </a:extLst>
          </p:cNvPr>
          <p:cNvSpPr txBox="1"/>
          <p:nvPr/>
        </p:nvSpPr>
        <p:spPr>
          <a:xfrm>
            <a:off x="4956849" y="1215988"/>
            <a:ext cx="10343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SelfService</a:t>
            </a:r>
            <a:endParaRPr lang="en-US" sz="10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4667620-03C8-48A6-862D-D7D0AC4E7133}"/>
              </a:ext>
            </a:extLst>
          </p:cNvPr>
          <p:cNvSpPr txBox="1"/>
          <p:nvPr/>
        </p:nvSpPr>
        <p:spPr>
          <a:xfrm>
            <a:off x="5216933" y="2170841"/>
            <a:ext cx="17075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PNFControlEventProducer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156923622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A0013A9-E816-41F7-81D5-DA8538DB8435}"/>
              </a:ext>
            </a:extLst>
          </p:cNvPr>
          <p:cNvSpPr/>
          <p:nvPr/>
        </p:nvSpPr>
        <p:spPr>
          <a:xfrm>
            <a:off x="0" y="950977"/>
            <a:ext cx="12176062" cy="5553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9B7ADB-0578-4E6D-9D6E-9FEC857B21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B120A0-3F02-451C-A152-C67C7328F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Node Type for PM Control Use Case 1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8ECB73-7ED3-41BB-B018-1E9740785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05" y="1201036"/>
            <a:ext cx="4452829" cy="22611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3AB7EA-F447-4A44-8B86-C1789B2D7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936" y="1947769"/>
            <a:ext cx="1895938" cy="10498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AA1DE2-7084-45D0-80D5-0FAED2E37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620" y="3440617"/>
            <a:ext cx="5233987" cy="27955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2A14FE-90B5-4120-98D4-75E94C562E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7233" y="3879771"/>
            <a:ext cx="4575048" cy="164151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A0CC3FD-0BAB-4B40-B652-DC9FB49312B4}"/>
              </a:ext>
            </a:extLst>
          </p:cNvPr>
          <p:cNvCxnSpPr/>
          <p:nvPr/>
        </p:nvCxnSpPr>
        <p:spPr>
          <a:xfrm>
            <a:off x="1756443" y="4398559"/>
            <a:ext cx="5963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6AA183D-9C75-446A-AFD4-3F945FD0FAEF}"/>
              </a:ext>
            </a:extLst>
          </p:cNvPr>
          <p:cNvCxnSpPr>
            <a:cxnSpLocks/>
          </p:cNvCxnSpPr>
          <p:nvPr/>
        </p:nvCxnSpPr>
        <p:spPr>
          <a:xfrm>
            <a:off x="7006424" y="4885103"/>
            <a:ext cx="68248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2D1EE1D-8C9D-4A8C-ACBC-E5AF034F4645}"/>
              </a:ext>
            </a:extLst>
          </p:cNvPr>
          <p:cNvCxnSpPr>
            <a:cxnSpLocks/>
          </p:cNvCxnSpPr>
          <p:nvPr/>
        </p:nvCxnSpPr>
        <p:spPr>
          <a:xfrm>
            <a:off x="7006424" y="5633852"/>
            <a:ext cx="146171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5496821-BAAE-4938-8A6C-71BF0A4185BA}"/>
              </a:ext>
            </a:extLst>
          </p:cNvPr>
          <p:cNvCxnSpPr>
            <a:cxnSpLocks/>
          </p:cNvCxnSpPr>
          <p:nvPr/>
        </p:nvCxnSpPr>
        <p:spPr>
          <a:xfrm>
            <a:off x="557917" y="2754453"/>
            <a:ext cx="10721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193641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FF40FDD-C796-4295-8F7E-717BBD18F0BD}"/>
              </a:ext>
            </a:extLst>
          </p:cNvPr>
          <p:cNvSpPr/>
          <p:nvPr/>
        </p:nvSpPr>
        <p:spPr>
          <a:xfrm>
            <a:off x="12508" y="950976"/>
            <a:ext cx="12179491" cy="5477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3BEE0D-9F80-40C4-AD2F-6CA18F24B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320A70-C29D-4297-AC73-4E0B7093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Topology_Template for PM Control UC 1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B4E4F0-21F5-423C-972A-D73E7D72B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69" y="1058170"/>
            <a:ext cx="3279123" cy="328522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1B336F8-F0BC-4347-8425-D0DC88F7B389}"/>
              </a:ext>
            </a:extLst>
          </p:cNvPr>
          <p:cNvCxnSpPr>
            <a:cxnSpLocks/>
          </p:cNvCxnSpPr>
          <p:nvPr/>
        </p:nvCxnSpPr>
        <p:spPr>
          <a:xfrm>
            <a:off x="1776530" y="3429000"/>
            <a:ext cx="77644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5AEDC3-CA3C-423B-8346-9BB790D74EBD}"/>
              </a:ext>
            </a:extLst>
          </p:cNvPr>
          <p:cNvCxnSpPr>
            <a:cxnSpLocks/>
          </p:cNvCxnSpPr>
          <p:nvPr/>
        </p:nvCxnSpPr>
        <p:spPr>
          <a:xfrm>
            <a:off x="548981" y="2557567"/>
            <a:ext cx="122754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D1E1828-871E-47F7-9104-CFFBF8852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922" y="1152380"/>
            <a:ext cx="6402862" cy="339232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9FA490-A62A-4171-8D30-8DADCF570038}"/>
              </a:ext>
            </a:extLst>
          </p:cNvPr>
          <p:cNvCxnSpPr>
            <a:cxnSpLocks/>
          </p:cNvCxnSpPr>
          <p:nvPr/>
        </p:nvCxnSpPr>
        <p:spPr>
          <a:xfrm>
            <a:off x="4892835" y="1743751"/>
            <a:ext cx="77644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370A09-F109-40F6-9E2E-2F91C437C46E}"/>
              </a:ext>
            </a:extLst>
          </p:cNvPr>
          <p:cNvCxnSpPr>
            <a:cxnSpLocks/>
          </p:cNvCxnSpPr>
          <p:nvPr/>
        </p:nvCxnSpPr>
        <p:spPr>
          <a:xfrm>
            <a:off x="6068061" y="3057439"/>
            <a:ext cx="130200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CA34DE-5B6D-4B00-9C7C-73BB297DBB41}"/>
              </a:ext>
            </a:extLst>
          </p:cNvPr>
          <p:cNvCxnSpPr>
            <a:cxnSpLocks/>
          </p:cNvCxnSpPr>
          <p:nvPr/>
        </p:nvCxnSpPr>
        <p:spPr>
          <a:xfrm>
            <a:off x="6096000" y="4343399"/>
            <a:ext cx="74596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4129E13-DD07-4AAC-90AC-02D111E10B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5845" y="4691247"/>
            <a:ext cx="3303651" cy="1645545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091E9D-CDE9-40A2-B328-8DC88F7484B7}"/>
              </a:ext>
            </a:extLst>
          </p:cNvPr>
          <p:cNvCxnSpPr>
            <a:cxnSpLocks/>
          </p:cNvCxnSpPr>
          <p:nvPr/>
        </p:nvCxnSpPr>
        <p:spPr>
          <a:xfrm>
            <a:off x="9028176" y="5245607"/>
            <a:ext cx="84734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2E201B3-5158-4957-A6FA-0FCBFFBB61AA}"/>
              </a:ext>
            </a:extLst>
          </p:cNvPr>
          <p:cNvCxnSpPr>
            <a:cxnSpLocks/>
          </p:cNvCxnSpPr>
          <p:nvPr/>
        </p:nvCxnSpPr>
        <p:spPr>
          <a:xfrm>
            <a:off x="9028176" y="5846063"/>
            <a:ext cx="18166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982843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86FB4-F985-4639-8517-A6CE585FA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3581D5-63F7-4E24-9CEA-DACACAD4F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Closed Loops: UC2 - new PNF instance added in ONAP, default PM measurements (CP1) - Implemented in Rel F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527123-0187-4C93-8E67-AF17619462D2}"/>
              </a:ext>
            </a:extLst>
          </p:cNvPr>
          <p:cNvSpPr/>
          <p:nvPr/>
        </p:nvSpPr>
        <p:spPr>
          <a:xfrm>
            <a:off x="2376487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PMSH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79994-F7C6-4EB5-A1BD-EB905A4ECDE4}"/>
              </a:ext>
            </a:extLst>
          </p:cNvPr>
          <p:cNvSpPr/>
          <p:nvPr/>
        </p:nvSpPr>
        <p:spPr>
          <a:xfrm>
            <a:off x="3667125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9B0A1C-F8A0-4604-B1F1-3DECD9C81970}"/>
              </a:ext>
            </a:extLst>
          </p:cNvPr>
          <p:cNvSpPr/>
          <p:nvPr/>
        </p:nvSpPr>
        <p:spPr>
          <a:xfrm>
            <a:off x="5029200" y="1299958"/>
            <a:ext cx="962025" cy="11620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8318F4-D155-4A56-B94F-9BB0A39D6908}"/>
              </a:ext>
            </a:extLst>
          </p:cNvPr>
          <p:cNvSpPr/>
          <p:nvPr/>
        </p:nvSpPr>
        <p:spPr>
          <a:xfrm>
            <a:off x="5029200" y="2771775"/>
            <a:ext cx="962025" cy="116205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DEB97D-2EB7-4E26-A808-785FBE3069CF}"/>
              </a:ext>
            </a:extLst>
          </p:cNvPr>
          <p:cNvSpPr/>
          <p:nvPr/>
        </p:nvSpPr>
        <p:spPr>
          <a:xfrm>
            <a:off x="1042987" y="1290433"/>
            <a:ext cx="962025" cy="116205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AAI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7A18C9-C031-484B-8B6A-548576372DA9}"/>
              </a:ext>
            </a:extLst>
          </p:cNvPr>
          <p:cNvCxnSpPr/>
          <p:nvPr/>
        </p:nvCxnSpPr>
        <p:spPr>
          <a:xfrm flipH="1">
            <a:off x="2005012" y="1827604"/>
            <a:ext cx="371475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91DB10-EF96-40F2-8919-3DBE9D0106F9}"/>
              </a:ext>
            </a:extLst>
          </p:cNvPr>
          <p:cNvCxnSpPr>
            <a:cxnSpLocks/>
          </p:cNvCxnSpPr>
          <p:nvPr/>
        </p:nvCxnSpPr>
        <p:spPr>
          <a:xfrm>
            <a:off x="2005012" y="1733550"/>
            <a:ext cx="40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98148F2-69D9-4927-81F0-E0FC557E6EA1}"/>
              </a:ext>
            </a:extLst>
          </p:cNvPr>
          <p:cNvSpPr/>
          <p:nvPr/>
        </p:nvSpPr>
        <p:spPr>
          <a:xfrm>
            <a:off x="2309812" y="161966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3AF6E7-DC1F-465F-8307-EF5D2328AE0F}"/>
              </a:ext>
            </a:extLst>
          </p:cNvPr>
          <p:cNvSpPr/>
          <p:nvPr/>
        </p:nvSpPr>
        <p:spPr>
          <a:xfrm>
            <a:off x="3264693" y="160993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A238A0-ADEA-411B-BAE0-01ED78C4F49D}"/>
              </a:ext>
            </a:extLst>
          </p:cNvPr>
          <p:cNvSpPr txBox="1"/>
          <p:nvPr/>
        </p:nvSpPr>
        <p:spPr>
          <a:xfrm>
            <a:off x="6705600" y="1733550"/>
            <a:ext cx="49491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sv-SE" dirty="0"/>
              <a:t>AAI notifies to the PMSH a new PNF instance has been discovered/instantiated by ONAP</a:t>
            </a:r>
          </a:p>
          <a:p>
            <a:pPr marL="342900" indent="-342900">
              <a:buAutoNum type="arabicParenR"/>
            </a:pPr>
            <a:r>
              <a:rPr lang="sv-SE" dirty="0"/>
              <a:t>PMSH will use CP to identify which measurements needs to be activated on the PNF instance</a:t>
            </a:r>
          </a:p>
          <a:p>
            <a:pPr marL="342900" indent="-342900">
              <a:buFontTx/>
              <a:buAutoNum type="arabicParenR"/>
            </a:pPr>
            <a:r>
              <a:rPr lang="en-US" dirty="0"/>
              <a:t>PMSH sends the request to Policy to enable the collection of measurements on the PNF instances </a:t>
            </a:r>
          </a:p>
          <a:p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42CA10-1366-4820-994A-5EACCBA86413}"/>
              </a:ext>
            </a:extLst>
          </p:cNvPr>
          <p:cNvSpPr/>
          <p:nvPr/>
        </p:nvSpPr>
        <p:spPr>
          <a:xfrm>
            <a:off x="4967691" y="160993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F7AA4BE-AF9B-4374-BD2F-B923BA9E7962}"/>
              </a:ext>
            </a:extLst>
          </p:cNvPr>
          <p:cNvSpPr/>
          <p:nvPr/>
        </p:nvSpPr>
        <p:spPr>
          <a:xfrm rot="5400000">
            <a:off x="5436393" y="233839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DFC84EB-A5BF-49D6-8B7E-C7651C7528BC}"/>
              </a:ext>
            </a:extLst>
          </p:cNvPr>
          <p:cNvSpPr/>
          <p:nvPr/>
        </p:nvSpPr>
        <p:spPr>
          <a:xfrm>
            <a:off x="2443162" y="2895600"/>
            <a:ext cx="89535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CP1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13DE193-80B1-4E54-A8A1-6E6772054469}"/>
              </a:ext>
            </a:extLst>
          </p:cNvPr>
          <p:cNvSpPr/>
          <p:nvPr/>
        </p:nvSpPr>
        <p:spPr>
          <a:xfrm>
            <a:off x="847466" y="4686409"/>
            <a:ext cx="5858134" cy="1016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8034E40-1575-442A-98F8-7EC7879E974C}"/>
              </a:ext>
            </a:extLst>
          </p:cNvPr>
          <p:cNvSpPr/>
          <p:nvPr/>
        </p:nvSpPr>
        <p:spPr>
          <a:xfrm>
            <a:off x="1321347" y="5002918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PMSH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012284F-72FE-49C2-8AB3-B824F579A214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408298" y="5238019"/>
            <a:ext cx="913049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682B8BB-7591-4002-8E63-EDBAF81DCC43}"/>
              </a:ext>
            </a:extLst>
          </p:cNvPr>
          <p:cNvCxnSpPr>
            <a:cxnSpLocks/>
            <a:stCxn id="23" idx="3"/>
            <a:endCxn id="29" idx="1"/>
          </p:cNvCxnSpPr>
          <p:nvPr/>
        </p:nvCxnSpPr>
        <p:spPr>
          <a:xfrm>
            <a:off x="2222345" y="5238019"/>
            <a:ext cx="1255584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19F87D9-5EE9-47A5-A6A2-9629CEDECF6A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103375" y="5228556"/>
            <a:ext cx="871712" cy="6721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38A01ED-D5B7-45F2-8BB1-889A0F3DFFE8}"/>
              </a:ext>
            </a:extLst>
          </p:cNvPr>
          <p:cNvSpPr txBox="1"/>
          <p:nvPr/>
        </p:nvSpPr>
        <p:spPr>
          <a:xfrm>
            <a:off x="2621973" y="5002918"/>
            <a:ext cx="500458" cy="26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BA2292-C5CD-4D94-A464-E5291CC5F1B6}"/>
              </a:ext>
            </a:extLst>
          </p:cNvPr>
          <p:cNvSpPr txBox="1"/>
          <p:nvPr/>
        </p:nvSpPr>
        <p:spPr>
          <a:xfrm>
            <a:off x="6231960" y="4984450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EVE4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7852A43-5794-4B5A-8E4E-7B4206B78B01}"/>
              </a:ext>
            </a:extLst>
          </p:cNvPr>
          <p:cNvSpPr/>
          <p:nvPr/>
        </p:nvSpPr>
        <p:spPr>
          <a:xfrm>
            <a:off x="3477929" y="5002918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Policy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4EFA080-0978-479E-87E7-3A10C3C22E64}"/>
              </a:ext>
            </a:extLst>
          </p:cNvPr>
          <p:cNvSpPr/>
          <p:nvPr/>
        </p:nvSpPr>
        <p:spPr>
          <a:xfrm>
            <a:off x="5202377" y="4993455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CDS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C6B83A1-DC2C-4C2B-B83F-AD761614AAC2}"/>
              </a:ext>
            </a:extLst>
          </p:cNvPr>
          <p:cNvCxnSpPr>
            <a:cxnSpLocks/>
            <a:stCxn id="29" idx="3"/>
            <a:endCxn id="30" idx="1"/>
          </p:cNvCxnSpPr>
          <p:nvPr/>
        </p:nvCxnSpPr>
        <p:spPr>
          <a:xfrm flipV="1">
            <a:off x="4378927" y="5228556"/>
            <a:ext cx="823450" cy="9463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A04E55E-65B7-4F2D-9E8F-74A8F2220567}"/>
              </a:ext>
            </a:extLst>
          </p:cNvPr>
          <p:cNvSpPr txBox="1"/>
          <p:nvPr/>
        </p:nvSpPr>
        <p:spPr>
          <a:xfrm>
            <a:off x="4544168" y="4971140"/>
            <a:ext cx="500458" cy="26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706853-C735-47D1-96E6-2103FE6C4BAD}"/>
              </a:ext>
            </a:extLst>
          </p:cNvPr>
          <p:cNvSpPr txBox="1"/>
          <p:nvPr/>
        </p:nvSpPr>
        <p:spPr>
          <a:xfrm>
            <a:off x="542529" y="4960520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65DD2D0-CAD8-4BCC-B345-1593AB11657F}"/>
              </a:ext>
            </a:extLst>
          </p:cNvPr>
          <p:cNvCxnSpPr>
            <a:cxnSpLocks/>
          </p:cNvCxnSpPr>
          <p:nvPr/>
        </p:nvCxnSpPr>
        <p:spPr>
          <a:xfrm>
            <a:off x="3311241" y="1752600"/>
            <a:ext cx="40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2461B9F-1C60-481D-8D55-D5D78B9036C9}"/>
              </a:ext>
            </a:extLst>
          </p:cNvPr>
          <p:cNvCxnSpPr>
            <a:cxnSpLocks/>
          </p:cNvCxnSpPr>
          <p:nvPr/>
        </p:nvCxnSpPr>
        <p:spPr>
          <a:xfrm>
            <a:off x="4629150" y="1752600"/>
            <a:ext cx="40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FC98102-E30D-4917-A7C9-51346ADAAE0B}"/>
              </a:ext>
            </a:extLst>
          </p:cNvPr>
          <p:cNvCxnSpPr>
            <a:cxnSpLocks/>
            <a:stCxn id="18" idx="6"/>
            <a:endCxn id="8" idx="0"/>
          </p:cNvCxnSpPr>
          <p:nvPr/>
        </p:nvCxnSpPr>
        <p:spPr>
          <a:xfrm>
            <a:off x="5510212" y="2535827"/>
            <a:ext cx="1" cy="235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75170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86FB4-F985-4639-8517-A6CE585FA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3581D5-63F7-4E24-9CEA-DACACAD4F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Closed Loops: UC3 - new request from UI to activate collection of a new counters (CP2)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527123-0187-4C93-8E67-AF17619462D2}"/>
              </a:ext>
            </a:extLst>
          </p:cNvPr>
          <p:cNvSpPr/>
          <p:nvPr/>
        </p:nvSpPr>
        <p:spPr>
          <a:xfrm>
            <a:off x="2376487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PMSH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79994-F7C6-4EB5-A1BD-EB905A4ECDE4}"/>
              </a:ext>
            </a:extLst>
          </p:cNvPr>
          <p:cNvSpPr/>
          <p:nvPr/>
        </p:nvSpPr>
        <p:spPr>
          <a:xfrm>
            <a:off x="3667125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9B0A1C-F8A0-4604-B1F1-3DECD9C81970}"/>
              </a:ext>
            </a:extLst>
          </p:cNvPr>
          <p:cNvSpPr/>
          <p:nvPr/>
        </p:nvSpPr>
        <p:spPr>
          <a:xfrm>
            <a:off x="5029200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8318F4-D155-4A56-B94F-9BB0A39D6908}"/>
              </a:ext>
            </a:extLst>
          </p:cNvPr>
          <p:cNvSpPr/>
          <p:nvPr/>
        </p:nvSpPr>
        <p:spPr>
          <a:xfrm>
            <a:off x="5029200" y="2771775"/>
            <a:ext cx="962025" cy="116205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DEB97D-2EB7-4E26-A808-785FBE3069CF}"/>
              </a:ext>
            </a:extLst>
          </p:cNvPr>
          <p:cNvSpPr/>
          <p:nvPr/>
        </p:nvSpPr>
        <p:spPr>
          <a:xfrm>
            <a:off x="1042987" y="1299958"/>
            <a:ext cx="962025" cy="116205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UI/APP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8148F2-69D9-4927-81F0-E0FC557E6EA1}"/>
              </a:ext>
            </a:extLst>
          </p:cNvPr>
          <p:cNvSpPr/>
          <p:nvPr/>
        </p:nvSpPr>
        <p:spPr>
          <a:xfrm>
            <a:off x="2309812" y="161966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DF8FA0-DA4D-45AD-8631-6D553A9EAF9C}"/>
              </a:ext>
            </a:extLst>
          </p:cNvPr>
          <p:cNvSpPr/>
          <p:nvPr/>
        </p:nvSpPr>
        <p:spPr>
          <a:xfrm>
            <a:off x="2383631" y="2764043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AAI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19617B-B56C-4EB1-8235-E0543DB74B42}"/>
              </a:ext>
            </a:extLst>
          </p:cNvPr>
          <p:cNvCxnSpPr/>
          <p:nvPr/>
        </p:nvCxnSpPr>
        <p:spPr>
          <a:xfrm>
            <a:off x="2642300" y="2462008"/>
            <a:ext cx="0" cy="302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B2A0965-2EDC-4583-8B7F-A643FF88AF08}"/>
              </a:ext>
            </a:extLst>
          </p:cNvPr>
          <p:cNvCxnSpPr>
            <a:cxnSpLocks/>
          </p:cNvCxnSpPr>
          <p:nvPr/>
        </p:nvCxnSpPr>
        <p:spPr>
          <a:xfrm flipH="1" flipV="1">
            <a:off x="2722245" y="2462008"/>
            <a:ext cx="7144" cy="30203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4F9759F-8BF2-407C-9E23-D0C9168FE19C}"/>
              </a:ext>
            </a:extLst>
          </p:cNvPr>
          <p:cNvSpPr txBox="1"/>
          <p:nvPr/>
        </p:nvSpPr>
        <p:spPr>
          <a:xfrm>
            <a:off x="857250" y="4476750"/>
            <a:ext cx="1150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AAI request is optional: it depends on the UI request type</a:t>
            </a:r>
          </a:p>
          <a:p>
            <a:r>
              <a:rPr lang="sv-SE" dirty="0"/>
              <a:t>Ie.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 UI/3PP App is already providing a PNF ID where measurement collection must be applied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UI/3PP App is identifying an area, PMSH need to check which </a:t>
            </a:r>
            <a:r>
              <a:rPr lang="en-US" dirty="0" err="1"/>
              <a:t>PNFids</a:t>
            </a:r>
            <a:r>
              <a:rPr lang="en-US" dirty="0"/>
              <a:t> belong to 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F2A0852-410A-40EF-A725-71CE9986FD55}"/>
              </a:ext>
            </a:extLst>
          </p:cNvPr>
          <p:cNvSpPr/>
          <p:nvPr/>
        </p:nvSpPr>
        <p:spPr>
          <a:xfrm>
            <a:off x="1309687" y="3019332"/>
            <a:ext cx="89535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CP2</a:t>
            </a:r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FD498E7-5160-4C66-86C1-2215C93097B8}"/>
              </a:ext>
            </a:extLst>
          </p:cNvPr>
          <p:cNvSpPr/>
          <p:nvPr/>
        </p:nvSpPr>
        <p:spPr>
          <a:xfrm>
            <a:off x="3264693" y="160993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B919D43-26B2-48A4-8D4F-BFC6C0F59691}"/>
              </a:ext>
            </a:extLst>
          </p:cNvPr>
          <p:cNvSpPr/>
          <p:nvPr/>
        </p:nvSpPr>
        <p:spPr>
          <a:xfrm>
            <a:off x="4967691" y="160993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9343F37-4962-4B9B-9A89-ED6A2A086212}"/>
              </a:ext>
            </a:extLst>
          </p:cNvPr>
          <p:cNvSpPr/>
          <p:nvPr/>
        </p:nvSpPr>
        <p:spPr>
          <a:xfrm rot="5400000">
            <a:off x="5436393" y="233839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A8D6E26-71C3-4E2F-9D48-5C6AD1AA84AC}"/>
              </a:ext>
            </a:extLst>
          </p:cNvPr>
          <p:cNvSpPr/>
          <p:nvPr/>
        </p:nvSpPr>
        <p:spPr>
          <a:xfrm rot="5400000">
            <a:off x="2621235" y="265996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4FF36E-C7E4-49A5-A0AD-89DEAA8F36A0}"/>
              </a:ext>
            </a:extLst>
          </p:cNvPr>
          <p:cNvSpPr txBox="1"/>
          <p:nvPr/>
        </p:nvSpPr>
        <p:spPr>
          <a:xfrm>
            <a:off x="6975087" y="1412918"/>
            <a:ext cx="49491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sv-SE" dirty="0"/>
              <a:t>UI/APP can require a change of a CP parameters</a:t>
            </a:r>
          </a:p>
          <a:p>
            <a:pPr marL="342900" indent="-342900">
              <a:buAutoNum type="arabicParenR"/>
            </a:pPr>
            <a:r>
              <a:rPr lang="sv-SE" dirty="0"/>
              <a:t>PMSH will verify CP updates to identify if a new action need to be triggered towards the network </a:t>
            </a:r>
          </a:p>
          <a:p>
            <a:pPr marL="342900" indent="-342900">
              <a:buFontTx/>
              <a:buAutoNum type="arabicParenR"/>
            </a:pPr>
            <a:r>
              <a:rPr lang="en-US" dirty="0"/>
              <a:t>In case PMSH sends the request to Policy to enable the collection of measurements on the PNF instances </a:t>
            </a:r>
          </a:p>
          <a:p>
            <a:endParaRPr lang="sv-SE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91DB10-EF96-40F2-8919-3DBE9D0106F9}"/>
              </a:ext>
            </a:extLst>
          </p:cNvPr>
          <p:cNvCxnSpPr>
            <a:cxnSpLocks/>
            <a:endCxn id="16" idx="2"/>
          </p:cNvCxnSpPr>
          <p:nvPr/>
        </p:nvCxnSpPr>
        <p:spPr>
          <a:xfrm>
            <a:off x="2005012" y="1733550"/>
            <a:ext cx="304800" cy="9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3D10C27-8D29-4B7C-B49A-E221FFA4BA21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3412331" y="1733550"/>
            <a:ext cx="2531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3A0E25D-17F5-4019-912E-C96B15C07DC6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4629150" y="1733548"/>
            <a:ext cx="338541" cy="11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84AF962-D5D8-48D8-BA11-CCF6B10A5C76}"/>
              </a:ext>
            </a:extLst>
          </p:cNvPr>
          <p:cNvCxnSpPr>
            <a:cxnSpLocks/>
            <a:stCxn id="24" idx="2"/>
            <a:endCxn id="8" idx="0"/>
          </p:cNvCxnSpPr>
          <p:nvPr/>
        </p:nvCxnSpPr>
        <p:spPr>
          <a:xfrm>
            <a:off x="5510212" y="2388189"/>
            <a:ext cx="1" cy="383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368695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86FB4-F985-4639-8517-A6CE585FA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3581D5-63F7-4E24-9CEA-DACACAD4F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Closed Loops: UC4 – UI can be used to updated CP1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527123-0187-4C93-8E67-AF17619462D2}"/>
              </a:ext>
            </a:extLst>
          </p:cNvPr>
          <p:cNvSpPr/>
          <p:nvPr/>
        </p:nvSpPr>
        <p:spPr>
          <a:xfrm>
            <a:off x="2376487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PMSH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79994-F7C6-4EB5-A1BD-EB905A4ECDE4}"/>
              </a:ext>
            </a:extLst>
          </p:cNvPr>
          <p:cNvSpPr/>
          <p:nvPr/>
        </p:nvSpPr>
        <p:spPr>
          <a:xfrm>
            <a:off x="3667125" y="1299958"/>
            <a:ext cx="962025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9B0A1C-F8A0-4604-B1F1-3DECD9C81970}"/>
              </a:ext>
            </a:extLst>
          </p:cNvPr>
          <p:cNvSpPr/>
          <p:nvPr/>
        </p:nvSpPr>
        <p:spPr>
          <a:xfrm>
            <a:off x="5029200" y="1299958"/>
            <a:ext cx="962025" cy="11620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8318F4-D155-4A56-B94F-9BB0A39D6908}"/>
              </a:ext>
            </a:extLst>
          </p:cNvPr>
          <p:cNvSpPr/>
          <p:nvPr/>
        </p:nvSpPr>
        <p:spPr>
          <a:xfrm>
            <a:off x="5029200" y="2771775"/>
            <a:ext cx="962025" cy="116205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DEB97D-2EB7-4E26-A808-785FBE3069CF}"/>
              </a:ext>
            </a:extLst>
          </p:cNvPr>
          <p:cNvSpPr/>
          <p:nvPr/>
        </p:nvSpPr>
        <p:spPr>
          <a:xfrm>
            <a:off x="1042987" y="1290433"/>
            <a:ext cx="962025" cy="116205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UI/APP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91DB10-EF96-40F2-8919-3DBE9D0106F9}"/>
              </a:ext>
            </a:extLst>
          </p:cNvPr>
          <p:cNvCxnSpPr>
            <a:cxnSpLocks/>
          </p:cNvCxnSpPr>
          <p:nvPr/>
        </p:nvCxnSpPr>
        <p:spPr>
          <a:xfrm>
            <a:off x="2005012" y="1733550"/>
            <a:ext cx="40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98148F2-69D9-4927-81F0-E0FC557E6EA1}"/>
              </a:ext>
            </a:extLst>
          </p:cNvPr>
          <p:cNvSpPr/>
          <p:nvPr/>
        </p:nvSpPr>
        <p:spPr>
          <a:xfrm>
            <a:off x="2309812" y="161966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3AF6E7-DC1F-465F-8307-EF5D2328AE0F}"/>
              </a:ext>
            </a:extLst>
          </p:cNvPr>
          <p:cNvSpPr/>
          <p:nvPr/>
        </p:nvSpPr>
        <p:spPr>
          <a:xfrm>
            <a:off x="3264693" y="160993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A238A0-ADEA-411B-BAE0-01ED78C4F49D}"/>
              </a:ext>
            </a:extLst>
          </p:cNvPr>
          <p:cNvSpPr txBox="1"/>
          <p:nvPr/>
        </p:nvSpPr>
        <p:spPr>
          <a:xfrm>
            <a:off x="6975087" y="1412918"/>
            <a:ext cx="49491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sv-SE" dirty="0"/>
              <a:t>UI event can require a change of a CP parameters</a:t>
            </a:r>
          </a:p>
          <a:p>
            <a:pPr marL="342900" indent="-342900">
              <a:buAutoNum type="arabicParenR"/>
            </a:pPr>
            <a:r>
              <a:rPr lang="sv-SE" dirty="0"/>
              <a:t>PMSH will verify CP updates to identify if a new action need to be triggered towards the network </a:t>
            </a:r>
          </a:p>
          <a:p>
            <a:pPr marL="342900" indent="-342900">
              <a:buFontTx/>
              <a:buAutoNum type="arabicParenR"/>
            </a:pPr>
            <a:r>
              <a:rPr lang="en-US" dirty="0"/>
              <a:t>In case PMSH sends the request to Policy to enable the collection of measurements on the PNF instances </a:t>
            </a:r>
          </a:p>
          <a:p>
            <a:endParaRPr lang="sv-SE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42CA10-1366-4820-994A-5EACCBA86413}"/>
              </a:ext>
            </a:extLst>
          </p:cNvPr>
          <p:cNvSpPr/>
          <p:nvPr/>
        </p:nvSpPr>
        <p:spPr>
          <a:xfrm>
            <a:off x="4967691" y="160993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F7AA4BE-AF9B-4374-BD2F-B923BA9E7962}"/>
              </a:ext>
            </a:extLst>
          </p:cNvPr>
          <p:cNvSpPr/>
          <p:nvPr/>
        </p:nvSpPr>
        <p:spPr>
          <a:xfrm rot="5400000">
            <a:off x="5436393" y="233839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DFC84EB-A5BF-49D6-8B7E-C7651C7528BC}"/>
              </a:ext>
            </a:extLst>
          </p:cNvPr>
          <p:cNvSpPr/>
          <p:nvPr/>
        </p:nvSpPr>
        <p:spPr>
          <a:xfrm>
            <a:off x="2443162" y="2895600"/>
            <a:ext cx="89535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CP1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DAE24F-994D-4B75-90B6-93338A606047}"/>
              </a:ext>
            </a:extLst>
          </p:cNvPr>
          <p:cNvSpPr/>
          <p:nvPr/>
        </p:nvSpPr>
        <p:spPr>
          <a:xfrm>
            <a:off x="847466" y="4686409"/>
            <a:ext cx="5858134" cy="1016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6FA8FCA-84E0-4340-AC03-6A2B51F9B2AE}"/>
              </a:ext>
            </a:extLst>
          </p:cNvPr>
          <p:cNvSpPr/>
          <p:nvPr/>
        </p:nvSpPr>
        <p:spPr>
          <a:xfrm>
            <a:off x="1321347" y="5002918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PMSH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80ACDAE-D8DC-4AC7-8088-A85173A8E8F2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408298" y="5238019"/>
            <a:ext cx="913049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E401812-02CD-4AAE-8F08-632C60B7210D}"/>
              </a:ext>
            </a:extLst>
          </p:cNvPr>
          <p:cNvCxnSpPr>
            <a:cxnSpLocks/>
            <a:stCxn id="21" idx="3"/>
            <a:endCxn id="27" idx="1"/>
          </p:cNvCxnSpPr>
          <p:nvPr/>
        </p:nvCxnSpPr>
        <p:spPr>
          <a:xfrm>
            <a:off x="2222345" y="5238019"/>
            <a:ext cx="1255584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84B828F-BE2B-411C-8D02-4B13F1849345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6103375" y="5228556"/>
            <a:ext cx="871712" cy="6721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80198F5-111B-4989-9E40-9982394AB213}"/>
              </a:ext>
            </a:extLst>
          </p:cNvPr>
          <p:cNvSpPr txBox="1"/>
          <p:nvPr/>
        </p:nvSpPr>
        <p:spPr>
          <a:xfrm>
            <a:off x="2621973" y="5002918"/>
            <a:ext cx="500458" cy="26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1D0BDA-495D-4C2C-9929-EBDCA72AECDD}"/>
              </a:ext>
            </a:extLst>
          </p:cNvPr>
          <p:cNvSpPr txBox="1"/>
          <p:nvPr/>
        </p:nvSpPr>
        <p:spPr>
          <a:xfrm>
            <a:off x="6231960" y="4984450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EVE4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2CB1A94-4DED-41E2-8B9B-AE72FBFE95B9}"/>
              </a:ext>
            </a:extLst>
          </p:cNvPr>
          <p:cNvSpPr/>
          <p:nvPr/>
        </p:nvSpPr>
        <p:spPr>
          <a:xfrm>
            <a:off x="3477929" y="5002918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Policy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46E30F1-CE2A-4883-BB0C-28B80F685A73}"/>
              </a:ext>
            </a:extLst>
          </p:cNvPr>
          <p:cNvSpPr/>
          <p:nvPr/>
        </p:nvSpPr>
        <p:spPr>
          <a:xfrm>
            <a:off x="5202377" y="4993455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CDS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C85128E-50E7-4644-85D4-6C8E033B826A}"/>
              </a:ext>
            </a:extLst>
          </p:cNvPr>
          <p:cNvCxnSpPr>
            <a:cxnSpLocks/>
            <a:stCxn id="27" idx="3"/>
            <a:endCxn id="28" idx="1"/>
          </p:cNvCxnSpPr>
          <p:nvPr/>
        </p:nvCxnSpPr>
        <p:spPr>
          <a:xfrm flipV="1">
            <a:off x="4378927" y="5228556"/>
            <a:ext cx="823450" cy="9463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42A751-EE9D-4269-A36B-2091B710AF8B}"/>
              </a:ext>
            </a:extLst>
          </p:cNvPr>
          <p:cNvSpPr txBox="1"/>
          <p:nvPr/>
        </p:nvSpPr>
        <p:spPr>
          <a:xfrm>
            <a:off x="4544168" y="4971140"/>
            <a:ext cx="500458" cy="26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76FC84-8A25-431D-AA4D-542844EBEA61}"/>
              </a:ext>
            </a:extLst>
          </p:cNvPr>
          <p:cNvSpPr txBox="1"/>
          <p:nvPr/>
        </p:nvSpPr>
        <p:spPr>
          <a:xfrm>
            <a:off x="542529" y="4960520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EVE1</a:t>
            </a:r>
          </a:p>
        </p:txBody>
      </p:sp>
    </p:spTree>
    <p:extLst>
      <p:ext uri="{BB962C8B-B14F-4D97-AF65-F5344CB8AC3E}">
        <p14:creationId xmlns:p14="http://schemas.microsoft.com/office/powerpoint/2010/main" val="3328806512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491DC6-39CD-42DF-9790-CB2BB5C8E1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Closed Loop Architecture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D72F8A0-E462-4B4E-A425-6F9D92954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46245C-20CB-43B7-8ADC-375AFEE8559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1144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55E3EA-70C9-4463-A989-FF454B753838}"/>
              </a:ext>
            </a:extLst>
          </p:cNvPr>
          <p:cNvSpPr/>
          <p:nvPr/>
        </p:nvSpPr>
        <p:spPr>
          <a:xfrm>
            <a:off x="2684018" y="4466590"/>
            <a:ext cx="7414600" cy="1016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1660B-0B6E-4229-862B-66385542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8" y="384177"/>
            <a:ext cx="8353425" cy="510261"/>
          </a:xfrm>
        </p:spPr>
        <p:txBody>
          <a:bodyPr>
            <a:normAutofit fontScale="90000"/>
          </a:bodyPr>
          <a:lstStyle/>
          <a:p>
            <a:r>
              <a:rPr lang="sv-SE" sz="2700" dirty="0"/>
              <a:t>Closed Loop Model  in TOSCA</a:t>
            </a:r>
            <a:br>
              <a:rPr lang="sv-SE" sz="2400" dirty="0"/>
            </a:br>
            <a:endParaRPr lang="sv-SE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EEECF-3717-49AA-BD67-D3327FBF3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56165"/>
            <a:ext cx="10610461" cy="5225585"/>
          </a:xfrm>
          <a:ln w="19050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Scope: 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Identify software components/apps and their relations to be deployed in ONAP for the execution of a closed loop instance at run time.</a:t>
            </a:r>
            <a:endParaRPr lang="sv-S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Ambition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Setup a general TOSCA model of a Closed Loop</a:t>
            </a:r>
          </a:p>
          <a:p>
            <a:pPr lvl="2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Rel G, propose simple TOSCA  based application models for support in CLAMP, DCAE and Policy </a:t>
            </a:r>
            <a:r>
              <a:rPr lang="sv-SE" sz="1600" dirty="0">
                <a:latin typeface="Arial" panose="020B0604020202020204" pitchFamily="34" charset="0"/>
                <a:cs typeface="Arial" panose="020B0604020202020204" pitchFamily="34" charset="0"/>
              </a:rPr>
              <a:t>(and other projects)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further release, propose E2E closed loop model covering any Apps/Apps extensions involved  in ONAP control loop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AA80654-D25E-4261-BCC9-AC36DF2DFDCE}"/>
              </a:ext>
            </a:extLst>
          </p:cNvPr>
          <p:cNvSpPr/>
          <p:nvPr/>
        </p:nvSpPr>
        <p:spPr>
          <a:xfrm>
            <a:off x="2946406" y="4714213"/>
            <a:ext cx="3381023" cy="7071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F6F2EE1-6765-4223-ACD2-6639F2B87240}"/>
              </a:ext>
            </a:extLst>
          </p:cNvPr>
          <p:cNvSpPr/>
          <p:nvPr/>
        </p:nvSpPr>
        <p:spPr>
          <a:xfrm>
            <a:off x="3157899" y="4783099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App_1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174EC6-BF50-48C1-82E6-CA34C0745E0D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2244850" y="5018200"/>
            <a:ext cx="913049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63EE3A1-45D5-4139-97A8-16BB626C1A6A}"/>
              </a:ext>
            </a:extLst>
          </p:cNvPr>
          <p:cNvSpPr txBox="1"/>
          <p:nvPr/>
        </p:nvSpPr>
        <p:spPr>
          <a:xfrm>
            <a:off x="2130661" y="4778617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A13B2D-F01C-4D60-B6A6-1EF39DEC479A}"/>
              </a:ext>
            </a:extLst>
          </p:cNvPr>
          <p:cNvCxnSpPr>
            <a:cxnSpLocks/>
            <a:stCxn id="4" idx="3"/>
            <a:endCxn id="42" idx="1"/>
          </p:cNvCxnSpPr>
          <p:nvPr/>
        </p:nvCxnSpPr>
        <p:spPr>
          <a:xfrm>
            <a:off x="4058897" y="5018200"/>
            <a:ext cx="1255584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B7A4C84-9D96-4C47-B8C8-FD1541415481}"/>
              </a:ext>
            </a:extLst>
          </p:cNvPr>
          <p:cNvCxnSpPr>
            <a:cxnSpLocks/>
            <a:stCxn id="43" idx="3"/>
            <a:endCxn id="44" idx="1"/>
          </p:cNvCxnSpPr>
          <p:nvPr/>
        </p:nvCxnSpPr>
        <p:spPr>
          <a:xfrm>
            <a:off x="7939927" y="5008737"/>
            <a:ext cx="871712" cy="6721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A25A0BC-9226-4D96-8C3B-01D5A61BDA1A}"/>
              </a:ext>
            </a:extLst>
          </p:cNvPr>
          <p:cNvSpPr txBox="1"/>
          <p:nvPr/>
        </p:nvSpPr>
        <p:spPr>
          <a:xfrm>
            <a:off x="4458525" y="4783099"/>
            <a:ext cx="500458" cy="26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EA81C8-713E-4C81-A689-FF6E99DC81EC}"/>
              </a:ext>
            </a:extLst>
          </p:cNvPr>
          <p:cNvSpPr txBox="1"/>
          <p:nvPr/>
        </p:nvSpPr>
        <p:spPr>
          <a:xfrm>
            <a:off x="8068512" y="4764631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EVE4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25272B0-9106-4F93-9923-2A4573C4084F}"/>
              </a:ext>
            </a:extLst>
          </p:cNvPr>
          <p:cNvSpPr/>
          <p:nvPr/>
        </p:nvSpPr>
        <p:spPr>
          <a:xfrm>
            <a:off x="5314481" y="4783099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App_2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74C337DF-0CF5-4CC9-B1A3-DF561EDB9BE0}"/>
              </a:ext>
            </a:extLst>
          </p:cNvPr>
          <p:cNvSpPr/>
          <p:nvPr/>
        </p:nvSpPr>
        <p:spPr>
          <a:xfrm>
            <a:off x="7038929" y="4773636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App_3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6959874F-AAE4-450F-84E5-B088BAFC902E}"/>
              </a:ext>
            </a:extLst>
          </p:cNvPr>
          <p:cNvSpPr/>
          <p:nvPr/>
        </p:nvSpPr>
        <p:spPr>
          <a:xfrm>
            <a:off x="8811639" y="4780357"/>
            <a:ext cx="900998" cy="47020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App_n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805AAF2-A042-42F3-91CF-DA5F3B519BF3}"/>
              </a:ext>
            </a:extLst>
          </p:cNvPr>
          <p:cNvCxnSpPr>
            <a:cxnSpLocks/>
            <a:stCxn id="44" idx="3"/>
          </p:cNvCxnSpPr>
          <p:nvPr/>
        </p:nvCxnSpPr>
        <p:spPr>
          <a:xfrm flipV="1">
            <a:off x="9712637" y="5002264"/>
            <a:ext cx="896949" cy="13194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3320473-3999-45B1-983F-353BE89C5DC2}"/>
              </a:ext>
            </a:extLst>
          </p:cNvPr>
          <p:cNvSpPr txBox="1"/>
          <p:nvPr/>
        </p:nvSpPr>
        <p:spPr>
          <a:xfrm>
            <a:off x="9708250" y="4734228"/>
            <a:ext cx="657552" cy="268036"/>
          </a:xfrm>
          <a:prstGeom prst="rect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sv-SE" sz="1200" dirty="0"/>
              <a:t>EVEn+1</a:t>
            </a:r>
          </a:p>
        </p:txBody>
      </p:sp>
      <p:sp>
        <p:nvSpPr>
          <p:cNvPr id="61" name="Callout: Line with Border and Accent Bar 60">
            <a:extLst>
              <a:ext uri="{FF2B5EF4-FFF2-40B4-BE49-F238E27FC236}">
                <a16:creationId xmlns:a16="http://schemas.microsoft.com/office/drawing/2014/main" id="{68A56E7E-C989-478F-97DF-EEEBF529EE99}"/>
              </a:ext>
            </a:extLst>
          </p:cNvPr>
          <p:cNvSpPr/>
          <p:nvPr/>
        </p:nvSpPr>
        <p:spPr>
          <a:xfrm>
            <a:off x="693810" y="4427803"/>
            <a:ext cx="1278100" cy="278895"/>
          </a:xfrm>
          <a:prstGeom prst="accentBorderCallout1">
            <a:avLst>
              <a:gd name="adj1" fmla="val 111795"/>
              <a:gd name="adj2" fmla="val 105542"/>
              <a:gd name="adj3" fmla="val 97234"/>
              <a:gd name="adj4" fmla="val 156820"/>
            </a:avLst>
          </a:prstGeom>
          <a:solidFill>
            <a:schemeClr val="accent2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TOSCA Model 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B4CDD72C-A3C3-4237-9834-D5F2D562C874}"/>
              </a:ext>
            </a:extLst>
          </p:cNvPr>
          <p:cNvCxnSpPr>
            <a:cxnSpLocks/>
            <a:stCxn id="42" idx="3"/>
            <a:endCxn id="43" idx="1"/>
          </p:cNvCxnSpPr>
          <p:nvPr/>
        </p:nvCxnSpPr>
        <p:spPr>
          <a:xfrm flipV="1">
            <a:off x="6215479" y="5008737"/>
            <a:ext cx="823450" cy="9463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4917A4D-F03C-426C-BCB5-66520F71114A}"/>
              </a:ext>
            </a:extLst>
          </p:cNvPr>
          <p:cNvSpPr txBox="1"/>
          <p:nvPr/>
        </p:nvSpPr>
        <p:spPr>
          <a:xfrm>
            <a:off x="6380720" y="4751321"/>
            <a:ext cx="500458" cy="26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EVE3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479193-6495-467A-BA09-A0E2F2EE5870}"/>
              </a:ext>
            </a:extLst>
          </p:cNvPr>
          <p:cNvSpPr txBox="1"/>
          <p:nvPr/>
        </p:nvSpPr>
        <p:spPr bwMode="auto">
          <a:xfrm>
            <a:off x="4502709" y="5647814"/>
            <a:ext cx="7213042" cy="7874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Application: a  software component providing run-time service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Compound application(yellow box): a combination of </a:t>
            </a:r>
            <a:r>
              <a:rPr lang="en-US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apps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EVE: a generical event sent by an application provider to an application consumer 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C40ED240-67BB-4AC6-8CD0-CDA290A79AA7}"/>
              </a:ext>
            </a:extLst>
          </p:cNvPr>
          <p:cNvCxnSpPr>
            <a:endCxn id="11" idx="2"/>
          </p:cNvCxnSpPr>
          <p:nvPr/>
        </p:nvCxnSpPr>
        <p:spPr bwMode="auto">
          <a:xfrm rot="10800000" flipV="1">
            <a:off x="2407340" y="5015458"/>
            <a:ext cx="8202246" cy="40158"/>
          </a:xfrm>
          <a:prstGeom prst="bentConnector4">
            <a:avLst>
              <a:gd name="adj1" fmla="val 158"/>
              <a:gd name="adj2" fmla="val 1396955"/>
            </a:avLst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858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5E376A-99C0-438C-9F07-E59B8140C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99990D-B4E5-47BF-BD27-99A44C218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Closed Loop Architecture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F73FA1-EBE0-4224-B478-E589824370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59367" y="1138238"/>
            <a:ext cx="3161157" cy="5170487"/>
          </a:xfrm>
        </p:spPr>
        <p:txBody>
          <a:bodyPr>
            <a:normAutofit/>
          </a:bodyPr>
          <a:lstStyle/>
          <a:p>
            <a:r>
              <a:rPr lang="sv-SE" sz="1800" dirty="0"/>
              <a:t>CL Design</a:t>
            </a:r>
          </a:p>
          <a:p>
            <a:r>
              <a:rPr lang="sv-SE" sz="1800" dirty="0"/>
              <a:t>CL Admin and LCM</a:t>
            </a:r>
            <a:endParaRPr lang="en-US" sz="1800" dirty="0"/>
          </a:p>
        </p:txBody>
      </p:sp>
      <p:pic>
        <p:nvPicPr>
          <p:cNvPr id="3074" name="Picture 2" descr="part1">
            <a:extLst>
              <a:ext uri="{FF2B5EF4-FFF2-40B4-BE49-F238E27FC236}">
                <a16:creationId xmlns:a16="http://schemas.microsoft.com/office/drawing/2014/main" id="{889CCE41-59CF-4289-A22D-CF9E9B285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0" y="1215334"/>
            <a:ext cx="8291957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794721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8BE1E-5C98-4958-99AA-A5FEF8E43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21</a:t>
            </a:fld>
            <a:endParaRPr lang="sv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8CCA4D-EE33-4A17-A5CB-A952EA67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Next Steps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EF9B5BC-FE98-4EF4-B2FC-01B343DD09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70401" y="1138238"/>
            <a:ext cx="7350124" cy="5170487"/>
          </a:xfrm>
        </p:spPr>
        <p:txBody>
          <a:bodyPr/>
          <a:lstStyle/>
          <a:p>
            <a:r>
              <a:rPr lang="sv-SE" dirty="0"/>
              <a:t>Explore applicability of proposed TOSCA Closed Loop in combination with DCAE MOD.</a:t>
            </a:r>
          </a:p>
          <a:p>
            <a:pPr marL="0" indent="0">
              <a:buNone/>
            </a:pPr>
            <a:endParaRPr lang="sv-SE" dirty="0"/>
          </a:p>
          <a:p>
            <a:r>
              <a:rPr lang="sv-SE" dirty="0"/>
              <a:t>Is it possible apply APP node type/node template in DCAE Designer ?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0235B36-9F97-4461-A333-640B2888E7F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71476" y="1823243"/>
            <a:ext cx="3495675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005431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1660B-0B6E-4229-862B-66385542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8" y="384177"/>
            <a:ext cx="8353425" cy="510261"/>
          </a:xfrm>
        </p:spPr>
        <p:txBody>
          <a:bodyPr>
            <a:normAutofit fontScale="90000"/>
          </a:bodyPr>
          <a:lstStyle/>
          <a:p>
            <a:r>
              <a:rPr lang="sv-SE" sz="2700" dirty="0"/>
              <a:t>Closed Loop Model: today and evolution</a:t>
            </a:r>
            <a:br>
              <a:rPr lang="sv-SE" sz="2400" dirty="0"/>
            </a:br>
            <a:endParaRPr lang="sv-SE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479193-6495-467A-BA09-A0E2F2EE5870}"/>
              </a:ext>
            </a:extLst>
          </p:cNvPr>
          <p:cNvSpPr txBox="1"/>
          <p:nvPr/>
        </p:nvSpPr>
        <p:spPr bwMode="auto">
          <a:xfrm>
            <a:off x="968933" y="3625233"/>
            <a:ext cx="10348991" cy="23945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Closed Loop in ONAP Today</a:t>
            </a:r>
          </a:p>
          <a:p>
            <a:pPr marL="800100" lvl="1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A closed loop includes only microservices to be deployed in DCAE and policy rules </a:t>
            </a:r>
          </a:p>
          <a:p>
            <a:pPr lvl="1">
              <a:buClr>
                <a:schemeClr val="tx1"/>
              </a:buClr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for the policy framework</a:t>
            </a:r>
          </a:p>
          <a:p>
            <a:pPr>
              <a:buClr>
                <a:schemeClr val="tx1"/>
              </a:buClr>
            </a:pPr>
            <a:endParaRPr lang="sv-S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Closed Loop concept can be extended and generalized including for instance</a:t>
            </a:r>
          </a:p>
          <a:p>
            <a:pPr>
              <a:buClr>
                <a:schemeClr val="tx1"/>
              </a:buClr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     application responsible to progress the execution of the triggered action (e.g. SO, Controller)</a:t>
            </a:r>
          </a:p>
          <a:p>
            <a:pPr>
              <a:buClr>
                <a:schemeClr val="tx1"/>
              </a:buClr>
            </a:pPr>
            <a:endParaRPr lang="sv-S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/>
              </a:buClr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F1B957-98E4-46CB-BE2D-0EA1BD0E0377}"/>
              </a:ext>
            </a:extLst>
          </p:cNvPr>
          <p:cNvGrpSpPr/>
          <p:nvPr/>
        </p:nvGrpSpPr>
        <p:grpSpPr>
          <a:xfrm>
            <a:off x="651876" y="1330978"/>
            <a:ext cx="10983103" cy="2004687"/>
            <a:chOff x="974731" y="4634080"/>
            <a:chExt cx="10983103" cy="200468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7806D88-FFD5-47FA-97E2-34B467D48CC4}"/>
                </a:ext>
              </a:extLst>
            </p:cNvPr>
            <p:cNvGrpSpPr/>
            <p:nvPr/>
          </p:nvGrpSpPr>
          <p:grpSpPr>
            <a:xfrm>
              <a:off x="974731" y="4634080"/>
              <a:ext cx="9957493" cy="2004687"/>
              <a:chOff x="1566729" y="4598084"/>
              <a:chExt cx="9957493" cy="2004687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5EFE55D6-BDE2-4484-A6DF-7036CD77C189}"/>
                  </a:ext>
                </a:extLst>
              </p:cNvPr>
              <p:cNvSpPr/>
              <p:nvPr/>
            </p:nvSpPr>
            <p:spPr bwMode="auto">
              <a:xfrm>
                <a:off x="7963791" y="5270086"/>
                <a:ext cx="2507568" cy="636632"/>
              </a:xfrm>
              <a:custGeom>
                <a:avLst/>
                <a:gdLst>
                  <a:gd name="connsiteX0" fmla="*/ 12192 w 1731264"/>
                  <a:gd name="connsiteY0" fmla="*/ 731520 h 731520"/>
                  <a:gd name="connsiteX1" fmla="*/ 1731264 w 1731264"/>
                  <a:gd name="connsiteY1" fmla="*/ 719328 h 731520"/>
                  <a:gd name="connsiteX2" fmla="*/ 1706880 w 1731264"/>
                  <a:gd name="connsiteY2" fmla="*/ 0 h 731520"/>
                  <a:gd name="connsiteX3" fmla="*/ 426720 w 1731264"/>
                  <a:gd name="connsiteY3" fmla="*/ 0 h 731520"/>
                  <a:gd name="connsiteX4" fmla="*/ 426720 w 1731264"/>
                  <a:gd name="connsiteY4" fmla="*/ 609600 h 731520"/>
                  <a:gd name="connsiteX5" fmla="*/ 0 w 1731264"/>
                  <a:gd name="connsiteY5" fmla="*/ 670560 h 731520"/>
                  <a:gd name="connsiteX6" fmla="*/ 12192 w 1731264"/>
                  <a:gd name="connsiteY6" fmla="*/ 731520 h 731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1264" h="731520">
                    <a:moveTo>
                      <a:pt x="12192" y="731520"/>
                    </a:moveTo>
                    <a:lnTo>
                      <a:pt x="1731264" y="719328"/>
                    </a:lnTo>
                    <a:lnTo>
                      <a:pt x="1706880" y="0"/>
                    </a:lnTo>
                    <a:lnTo>
                      <a:pt x="426720" y="0"/>
                    </a:lnTo>
                    <a:lnTo>
                      <a:pt x="426720" y="609600"/>
                    </a:lnTo>
                    <a:lnTo>
                      <a:pt x="0" y="670560"/>
                    </a:lnTo>
                    <a:lnTo>
                      <a:pt x="12192" y="73152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sv-SE" sz="1400" dirty="0" err="1">
                  <a:solidFill>
                    <a:schemeClr val="lt1"/>
                  </a:solidFill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189D4C61-5BD3-4625-B230-D4A27FC6C4AE}"/>
                  </a:ext>
                </a:extLst>
              </p:cNvPr>
              <p:cNvSpPr/>
              <p:nvPr/>
            </p:nvSpPr>
            <p:spPr bwMode="auto">
              <a:xfrm>
                <a:off x="7928452" y="5966636"/>
                <a:ext cx="3595770" cy="636135"/>
              </a:xfrm>
              <a:custGeom>
                <a:avLst/>
                <a:gdLst>
                  <a:gd name="connsiteX0" fmla="*/ 0 w 3681984"/>
                  <a:gd name="connsiteY0" fmla="*/ 24384 h 768096"/>
                  <a:gd name="connsiteX1" fmla="*/ 3669792 w 3681984"/>
                  <a:gd name="connsiteY1" fmla="*/ 0 h 768096"/>
                  <a:gd name="connsiteX2" fmla="*/ 3681984 w 3681984"/>
                  <a:gd name="connsiteY2" fmla="*/ 768096 h 768096"/>
                  <a:gd name="connsiteX3" fmla="*/ 402336 w 3681984"/>
                  <a:gd name="connsiteY3" fmla="*/ 755904 h 768096"/>
                  <a:gd name="connsiteX4" fmla="*/ 390144 w 3681984"/>
                  <a:gd name="connsiteY4" fmla="*/ 158496 h 768096"/>
                  <a:gd name="connsiteX5" fmla="*/ 12192 w 3681984"/>
                  <a:gd name="connsiteY5" fmla="*/ 109728 h 768096"/>
                  <a:gd name="connsiteX6" fmla="*/ 0 w 3681984"/>
                  <a:gd name="connsiteY6" fmla="*/ 24384 h 76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81984" h="768096">
                    <a:moveTo>
                      <a:pt x="0" y="24384"/>
                    </a:moveTo>
                    <a:lnTo>
                      <a:pt x="3669792" y="0"/>
                    </a:lnTo>
                    <a:lnTo>
                      <a:pt x="3681984" y="768096"/>
                    </a:lnTo>
                    <a:lnTo>
                      <a:pt x="402336" y="755904"/>
                    </a:lnTo>
                    <a:lnTo>
                      <a:pt x="390144" y="158496"/>
                    </a:lnTo>
                    <a:lnTo>
                      <a:pt x="12192" y="109728"/>
                    </a:lnTo>
                    <a:lnTo>
                      <a:pt x="0" y="24384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sv-SE" sz="1400" dirty="0" err="1">
                  <a:solidFill>
                    <a:schemeClr val="lt1"/>
                  </a:solidFill>
                </a:endParaRPr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A4D01DFE-FABF-4EB7-B210-F83629DB2805}"/>
                  </a:ext>
                </a:extLst>
              </p:cNvPr>
              <p:cNvSpPr/>
              <p:nvPr/>
            </p:nvSpPr>
            <p:spPr bwMode="auto">
              <a:xfrm>
                <a:off x="7928453" y="4598084"/>
                <a:ext cx="2099616" cy="627019"/>
              </a:xfrm>
              <a:custGeom>
                <a:avLst/>
                <a:gdLst>
                  <a:gd name="connsiteX0" fmla="*/ 12192 w 1731264"/>
                  <a:gd name="connsiteY0" fmla="*/ 731520 h 731520"/>
                  <a:gd name="connsiteX1" fmla="*/ 1731264 w 1731264"/>
                  <a:gd name="connsiteY1" fmla="*/ 719328 h 731520"/>
                  <a:gd name="connsiteX2" fmla="*/ 1706880 w 1731264"/>
                  <a:gd name="connsiteY2" fmla="*/ 0 h 731520"/>
                  <a:gd name="connsiteX3" fmla="*/ 426720 w 1731264"/>
                  <a:gd name="connsiteY3" fmla="*/ 0 h 731520"/>
                  <a:gd name="connsiteX4" fmla="*/ 426720 w 1731264"/>
                  <a:gd name="connsiteY4" fmla="*/ 609600 h 731520"/>
                  <a:gd name="connsiteX5" fmla="*/ 0 w 1731264"/>
                  <a:gd name="connsiteY5" fmla="*/ 670560 h 731520"/>
                  <a:gd name="connsiteX6" fmla="*/ 12192 w 1731264"/>
                  <a:gd name="connsiteY6" fmla="*/ 731520 h 731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1264" h="731520">
                    <a:moveTo>
                      <a:pt x="12192" y="731520"/>
                    </a:moveTo>
                    <a:lnTo>
                      <a:pt x="1731264" y="719328"/>
                    </a:lnTo>
                    <a:lnTo>
                      <a:pt x="1706880" y="0"/>
                    </a:lnTo>
                    <a:lnTo>
                      <a:pt x="426720" y="0"/>
                    </a:lnTo>
                    <a:lnTo>
                      <a:pt x="426720" y="609600"/>
                    </a:lnTo>
                    <a:lnTo>
                      <a:pt x="0" y="670560"/>
                    </a:lnTo>
                    <a:lnTo>
                      <a:pt x="12192" y="73152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sv-SE" sz="1400" dirty="0" err="1">
                  <a:solidFill>
                    <a:schemeClr val="lt1"/>
                  </a:solidFill>
                </a:endParaRPr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3462F895-E546-425A-9B04-7D10F22D3A7A}"/>
                  </a:ext>
                </a:extLst>
              </p:cNvPr>
              <p:cNvSpPr/>
              <p:nvPr/>
            </p:nvSpPr>
            <p:spPr bwMode="auto">
              <a:xfrm>
                <a:off x="3188843" y="5109082"/>
                <a:ext cx="4767481" cy="1259671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1400" dirty="0" err="1">
                  <a:solidFill>
                    <a:schemeClr val="lt1"/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EC81B8E-225D-4458-91E6-E6FE52E14B51}"/>
                  </a:ext>
                </a:extLst>
              </p:cNvPr>
              <p:cNvSpPr txBox="1"/>
              <p:nvPr/>
            </p:nvSpPr>
            <p:spPr>
              <a:xfrm>
                <a:off x="2497986" y="5444524"/>
                <a:ext cx="635564" cy="25957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sv-SE" sz="1600" dirty="0"/>
                  <a:t>VES</a:t>
                </a:r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21BD9D63-7AAD-40B2-8C33-F54E483F6D5D}"/>
                  </a:ext>
                </a:extLst>
              </p:cNvPr>
              <p:cNvSpPr/>
              <p:nvPr/>
            </p:nvSpPr>
            <p:spPr>
              <a:xfrm>
                <a:off x="1566729" y="5594844"/>
                <a:ext cx="888578" cy="37179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400" dirty="0"/>
                  <a:t>xNF/App</a:t>
                </a: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33618E9-5DD7-4199-8C8C-826D5FACCE25}"/>
                  </a:ext>
                </a:extLst>
              </p:cNvPr>
              <p:cNvGrpSpPr/>
              <p:nvPr/>
            </p:nvGrpSpPr>
            <p:grpSpPr>
              <a:xfrm>
                <a:off x="6115300" y="5381429"/>
                <a:ext cx="1611957" cy="563004"/>
                <a:chOff x="6518372" y="2569715"/>
                <a:chExt cx="1348529" cy="896884"/>
              </a:xfrm>
            </p:grpSpPr>
            <p:sp>
              <p:nvSpPr>
                <p:cNvPr id="83" name="Rectangle: Rounded Corners 82">
                  <a:extLst>
                    <a:ext uri="{FF2B5EF4-FFF2-40B4-BE49-F238E27FC236}">
                      <a16:creationId xmlns:a16="http://schemas.microsoft.com/office/drawing/2014/main" id="{AB0133FF-F6FF-4067-9EAA-4627DF0A173D}"/>
                    </a:ext>
                  </a:extLst>
                </p:cNvPr>
                <p:cNvSpPr/>
                <p:nvPr/>
              </p:nvSpPr>
              <p:spPr>
                <a:xfrm>
                  <a:off x="6518372" y="2569715"/>
                  <a:ext cx="1348529" cy="896884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sv-SE" sz="1400" dirty="0"/>
                    <a:t>PolicyFramework</a:t>
                  </a:r>
                </a:p>
              </p:txBody>
            </p: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476B5BD9-CEBD-48B7-9481-9C7B6DFA4F7F}"/>
                    </a:ext>
                  </a:extLst>
                </p:cNvPr>
                <p:cNvSpPr/>
                <p:nvPr/>
              </p:nvSpPr>
              <p:spPr>
                <a:xfrm>
                  <a:off x="6524619" y="3103062"/>
                  <a:ext cx="1103250" cy="356195"/>
                </a:xfrm>
                <a:prstGeom prst="round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v-SE" sz="1400" dirty="0"/>
                    <a:t>APEX APP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F061070-6B28-4256-A47F-A4A6B5DF75F1}"/>
                  </a:ext>
                </a:extLst>
              </p:cNvPr>
              <p:cNvGrpSpPr/>
              <p:nvPr/>
            </p:nvGrpSpPr>
            <p:grpSpPr>
              <a:xfrm>
                <a:off x="3248668" y="5213299"/>
                <a:ext cx="2521156" cy="1011174"/>
                <a:chOff x="5143295" y="3569642"/>
                <a:chExt cx="2537196" cy="1617978"/>
              </a:xfrm>
            </p:grpSpPr>
            <p:sp>
              <p:nvSpPr>
                <p:cNvPr id="72" name="Rectangle: Rounded Corners 71">
                  <a:extLst>
                    <a:ext uri="{FF2B5EF4-FFF2-40B4-BE49-F238E27FC236}">
                      <a16:creationId xmlns:a16="http://schemas.microsoft.com/office/drawing/2014/main" id="{A5C19D37-34CA-4C3D-8EA8-CA78240E4F09}"/>
                    </a:ext>
                  </a:extLst>
                </p:cNvPr>
                <p:cNvSpPr/>
                <p:nvPr/>
              </p:nvSpPr>
              <p:spPr>
                <a:xfrm>
                  <a:off x="5143295" y="3569642"/>
                  <a:ext cx="2537196" cy="1617978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sv-SE" sz="1400" dirty="0"/>
                    <a:t>DCAE</a:t>
                  </a:r>
                  <a:endParaRPr lang="en-US" sz="1400" dirty="0"/>
                </a:p>
              </p:txBody>
            </p: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ADE63CE1-63F1-4847-8E7B-FC6542EB444F}"/>
                    </a:ext>
                  </a:extLst>
                </p:cNvPr>
                <p:cNvGrpSpPr/>
                <p:nvPr/>
              </p:nvGrpSpPr>
              <p:grpSpPr>
                <a:xfrm>
                  <a:off x="5220538" y="4032076"/>
                  <a:ext cx="2459952" cy="1137149"/>
                  <a:chOff x="1340521" y="3257155"/>
                  <a:chExt cx="2459952" cy="1199447"/>
                </a:xfrm>
              </p:grpSpPr>
              <p:sp>
                <p:nvSpPr>
                  <p:cNvPr id="76" name="Rectangle: Rounded Corners 75">
                    <a:extLst>
                      <a:ext uri="{FF2B5EF4-FFF2-40B4-BE49-F238E27FC236}">
                        <a16:creationId xmlns:a16="http://schemas.microsoft.com/office/drawing/2014/main" id="{D23E9D21-3C14-40E1-82D6-8BB329AF8B7E}"/>
                      </a:ext>
                    </a:extLst>
                  </p:cNvPr>
                  <p:cNvSpPr/>
                  <p:nvPr/>
                </p:nvSpPr>
                <p:spPr>
                  <a:xfrm>
                    <a:off x="1340521" y="3257155"/>
                    <a:ext cx="2459952" cy="1199447"/>
                  </a:xfrm>
                  <a:prstGeom prst="round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ctr"/>
                    <a:endParaRPr lang="sv-SE" sz="1400" dirty="0"/>
                  </a:p>
                </p:txBody>
              </p:sp>
              <p:sp>
                <p:nvSpPr>
                  <p:cNvPr id="77" name="Rectangle: Rounded Corners 76">
                    <a:extLst>
                      <a:ext uri="{FF2B5EF4-FFF2-40B4-BE49-F238E27FC236}">
                        <a16:creationId xmlns:a16="http://schemas.microsoft.com/office/drawing/2014/main" id="{BE8816FD-6DE7-4BCD-8C21-BB358EF99C1C}"/>
                      </a:ext>
                    </a:extLst>
                  </p:cNvPr>
                  <p:cNvSpPr/>
                  <p:nvPr/>
                </p:nvSpPr>
                <p:spPr>
                  <a:xfrm>
                    <a:off x="1601404" y="3370623"/>
                    <a:ext cx="800591" cy="545756"/>
                  </a:xfrm>
                  <a:prstGeom prst="roundRect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sv-SE" sz="1200" dirty="0"/>
                      <a:t>APP1</a:t>
                    </a:r>
                  </a:p>
                </p:txBody>
              </p:sp>
              <p:sp>
                <p:nvSpPr>
                  <p:cNvPr id="78" name="Rectangle: Rounded Corners 77">
                    <a:extLst>
                      <a:ext uri="{FF2B5EF4-FFF2-40B4-BE49-F238E27FC236}">
                        <a16:creationId xmlns:a16="http://schemas.microsoft.com/office/drawing/2014/main" id="{CF2A0A36-7EEF-4238-86EF-52057D2F2A3E}"/>
                      </a:ext>
                    </a:extLst>
                  </p:cNvPr>
                  <p:cNvSpPr/>
                  <p:nvPr/>
                </p:nvSpPr>
                <p:spPr>
                  <a:xfrm>
                    <a:off x="2843419" y="3395815"/>
                    <a:ext cx="800591" cy="545756"/>
                  </a:xfrm>
                  <a:prstGeom prst="roundRect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sv-SE" sz="1200" dirty="0"/>
                      <a:t>APP2</a:t>
                    </a:r>
                  </a:p>
                </p:txBody>
              </p: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8438B42C-C583-4BD1-B096-B9F69C8564F0}"/>
                      </a:ext>
                    </a:extLst>
                  </p:cNvPr>
                  <p:cNvCxnSpPr>
                    <a:cxnSpLocks/>
                    <a:stCxn id="77" idx="3"/>
                    <a:endCxn id="78" idx="1"/>
                  </p:cNvCxnSpPr>
                  <p:nvPr/>
                </p:nvCxnSpPr>
                <p:spPr>
                  <a:xfrm>
                    <a:off x="2401996" y="3643502"/>
                    <a:ext cx="441424" cy="25192"/>
                  </a:xfrm>
                  <a:prstGeom prst="line">
                    <a:avLst/>
                  </a:prstGeom>
                  <a:ln w="15875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E53F8F93-18C1-4EAD-8FAC-59DB11144111}"/>
                    </a:ext>
                  </a:extLst>
                </p:cNvPr>
                <p:cNvSpPr/>
                <p:nvPr/>
              </p:nvSpPr>
              <p:spPr>
                <a:xfrm rot="10800000">
                  <a:off x="5407755" y="4337475"/>
                  <a:ext cx="136694" cy="121097"/>
                </a:xfrm>
                <a:custGeom>
                  <a:avLst/>
                  <a:gdLst>
                    <a:gd name="connsiteX0" fmla="*/ 0 w 4040906"/>
                    <a:gd name="connsiteY0" fmla="*/ 0 h 1616362"/>
                    <a:gd name="connsiteX1" fmla="*/ 3232725 w 4040906"/>
                    <a:gd name="connsiteY1" fmla="*/ 0 h 1616362"/>
                    <a:gd name="connsiteX2" fmla="*/ 4040906 w 4040906"/>
                    <a:gd name="connsiteY2" fmla="*/ 808181 h 1616362"/>
                    <a:gd name="connsiteX3" fmla="*/ 3232725 w 4040906"/>
                    <a:gd name="connsiteY3" fmla="*/ 1616362 h 1616362"/>
                    <a:gd name="connsiteX4" fmla="*/ 0 w 4040906"/>
                    <a:gd name="connsiteY4" fmla="*/ 1616362 h 1616362"/>
                    <a:gd name="connsiteX5" fmla="*/ 0 w 4040906"/>
                    <a:gd name="connsiteY5" fmla="*/ 0 h 1616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40906" h="1616362">
                      <a:moveTo>
                        <a:pt x="0" y="0"/>
                      </a:moveTo>
                      <a:lnTo>
                        <a:pt x="3232725" y="0"/>
                      </a:lnTo>
                      <a:lnTo>
                        <a:pt x="4040906" y="808181"/>
                      </a:lnTo>
                      <a:lnTo>
                        <a:pt x="3232725" y="1616362"/>
                      </a:lnTo>
                      <a:lnTo>
                        <a:pt x="0" y="16163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16000" tIns="173355" rIns="216000" bIns="173355" numCol="1" spcCol="1270" anchor="ctr" anchorCtr="0">
                  <a:noAutofit/>
                </a:bodyPr>
                <a:lstStyle/>
                <a:p>
                  <a:pPr marL="0" lvl="0" indent="0" algn="ctr" defTabSz="28892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endParaRPr lang="sv-SE" sz="1400" kern="1200" dirty="0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5EED3349-EC3E-4341-8678-9448DF3756D1}"/>
                    </a:ext>
                  </a:extLst>
                </p:cNvPr>
                <p:cNvSpPr/>
                <p:nvPr/>
              </p:nvSpPr>
              <p:spPr>
                <a:xfrm rot="10800000">
                  <a:off x="5194931" y="4325358"/>
                  <a:ext cx="126840" cy="110787"/>
                </a:xfrm>
                <a:custGeom>
                  <a:avLst/>
                  <a:gdLst>
                    <a:gd name="connsiteX0" fmla="*/ 0 w 4040906"/>
                    <a:gd name="connsiteY0" fmla="*/ 0 h 1616362"/>
                    <a:gd name="connsiteX1" fmla="*/ 3232725 w 4040906"/>
                    <a:gd name="connsiteY1" fmla="*/ 0 h 1616362"/>
                    <a:gd name="connsiteX2" fmla="*/ 4040906 w 4040906"/>
                    <a:gd name="connsiteY2" fmla="*/ 808181 h 1616362"/>
                    <a:gd name="connsiteX3" fmla="*/ 3232725 w 4040906"/>
                    <a:gd name="connsiteY3" fmla="*/ 1616362 h 1616362"/>
                    <a:gd name="connsiteX4" fmla="*/ 0 w 4040906"/>
                    <a:gd name="connsiteY4" fmla="*/ 1616362 h 1616362"/>
                    <a:gd name="connsiteX5" fmla="*/ 0 w 4040906"/>
                    <a:gd name="connsiteY5" fmla="*/ 0 h 1616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40906" h="1616362">
                      <a:moveTo>
                        <a:pt x="0" y="0"/>
                      </a:moveTo>
                      <a:lnTo>
                        <a:pt x="3232725" y="0"/>
                      </a:lnTo>
                      <a:lnTo>
                        <a:pt x="4040906" y="808181"/>
                      </a:lnTo>
                      <a:lnTo>
                        <a:pt x="3232725" y="1616362"/>
                      </a:lnTo>
                      <a:lnTo>
                        <a:pt x="0" y="16163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16000" tIns="173355" rIns="216000" bIns="173355" numCol="1" spcCol="1270" anchor="ctr" anchorCtr="0">
                  <a:noAutofit/>
                </a:bodyPr>
                <a:lstStyle/>
                <a:p>
                  <a:pPr marL="0" lvl="0" indent="0" algn="ctr" defTabSz="28892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endParaRPr lang="sv-SE" sz="1400" kern="1200" dirty="0"/>
                </a:p>
              </p:txBody>
            </p:sp>
          </p:grp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5EFDC0F-07FA-490A-8106-425E5954BB4E}"/>
                  </a:ext>
                </a:extLst>
              </p:cNvPr>
              <p:cNvSpPr/>
              <p:nvPr/>
            </p:nvSpPr>
            <p:spPr>
              <a:xfrm>
                <a:off x="7676574" y="5670458"/>
                <a:ext cx="135830" cy="75681"/>
              </a:xfrm>
              <a:custGeom>
                <a:avLst/>
                <a:gdLst>
                  <a:gd name="connsiteX0" fmla="*/ 0 w 4040906"/>
                  <a:gd name="connsiteY0" fmla="*/ 0 h 1616362"/>
                  <a:gd name="connsiteX1" fmla="*/ 3232725 w 4040906"/>
                  <a:gd name="connsiteY1" fmla="*/ 0 h 1616362"/>
                  <a:gd name="connsiteX2" fmla="*/ 4040906 w 4040906"/>
                  <a:gd name="connsiteY2" fmla="*/ 808181 h 1616362"/>
                  <a:gd name="connsiteX3" fmla="*/ 3232725 w 4040906"/>
                  <a:gd name="connsiteY3" fmla="*/ 1616362 h 1616362"/>
                  <a:gd name="connsiteX4" fmla="*/ 0 w 4040906"/>
                  <a:gd name="connsiteY4" fmla="*/ 1616362 h 1616362"/>
                  <a:gd name="connsiteX5" fmla="*/ 0 w 4040906"/>
                  <a:gd name="connsiteY5" fmla="*/ 0 h 161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40906" h="1616362">
                    <a:moveTo>
                      <a:pt x="0" y="0"/>
                    </a:moveTo>
                    <a:lnTo>
                      <a:pt x="3232725" y="0"/>
                    </a:lnTo>
                    <a:lnTo>
                      <a:pt x="4040906" y="808181"/>
                    </a:lnTo>
                    <a:lnTo>
                      <a:pt x="3232725" y="1616362"/>
                    </a:lnTo>
                    <a:lnTo>
                      <a:pt x="0" y="1616362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16000" tIns="173355" rIns="216000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sv-SE" sz="1400" kern="1200" dirty="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B09C7FA-4448-4326-93E1-41346C0AFF22}"/>
                  </a:ext>
                </a:extLst>
              </p:cNvPr>
              <p:cNvSpPr/>
              <p:nvPr/>
            </p:nvSpPr>
            <p:spPr>
              <a:xfrm>
                <a:off x="7386079" y="5804452"/>
                <a:ext cx="135830" cy="75681"/>
              </a:xfrm>
              <a:custGeom>
                <a:avLst/>
                <a:gdLst>
                  <a:gd name="connsiteX0" fmla="*/ 0 w 4040906"/>
                  <a:gd name="connsiteY0" fmla="*/ 0 h 1616362"/>
                  <a:gd name="connsiteX1" fmla="*/ 3232725 w 4040906"/>
                  <a:gd name="connsiteY1" fmla="*/ 0 h 1616362"/>
                  <a:gd name="connsiteX2" fmla="*/ 4040906 w 4040906"/>
                  <a:gd name="connsiteY2" fmla="*/ 808181 h 1616362"/>
                  <a:gd name="connsiteX3" fmla="*/ 3232725 w 4040906"/>
                  <a:gd name="connsiteY3" fmla="*/ 1616362 h 1616362"/>
                  <a:gd name="connsiteX4" fmla="*/ 0 w 4040906"/>
                  <a:gd name="connsiteY4" fmla="*/ 1616362 h 1616362"/>
                  <a:gd name="connsiteX5" fmla="*/ 0 w 4040906"/>
                  <a:gd name="connsiteY5" fmla="*/ 0 h 161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40906" h="1616362">
                    <a:moveTo>
                      <a:pt x="0" y="0"/>
                    </a:moveTo>
                    <a:lnTo>
                      <a:pt x="3232725" y="0"/>
                    </a:lnTo>
                    <a:lnTo>
                      <a:pt x="4040906" y="808181"/>
                    </a:lnTo>
                    <a:lnTo>
                      <a:pt x="3232725" y="1616362"/>
                    </a:lnTo>
                    <a:lnTo>
                      <a:pt x="0" y="1616362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16000" tIns="173355" rIns="216000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sv-SE" sz="1400" kern="1200" dirty="0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A45F3CFB-2EDA-4D7F-A7A5-3CB605860FF0}"/>
                  </a:ext>
                </a:extLst>
              </p:cNvPr>
              <p:cNvCxnSpPr>
                <a:cxnSpLocks/>
                <a:stCxn id="39" idx="2"/>
                <a:endCxn id="38" idx="4"/>
              </p:cNvCxnSpPr>
              <p:nvPr/>
            </p:nvCxnSpPr>
            <p:spPr>
              <a:xfrm flipV="1">
                <a:off x="7521909" y="5746139"/>
                <a:ext cx="154665" cy="96154"/>
              </a:xfrm>
              <a:prstGeom prst="line">
                <a:avLst/>
              </a:prstGeom>
              <a:ln w="158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BB8D40DB-5327-47B4-AACE-910A1ED16AAD}"/>
                  </a:ext>
                </a:extLst>
              </p:cNvPr>
              <p:cNvGrpSpPr/>
              <p:nvPr/>
            </p:nvGrpSpPr>
            <p:grpSpPr>
              <a:xfrm>
                <a:off x="5843566" y="6071766"/>
                <a:ext cx="870785" cy="271126"/>
                <a:chOff x="5345829" y="3942006"/>
                <a:chExt cx="876324" cy="433832"/>
              </a:xfrm>
            </p:grpSpPr>
            <p:sp>
              <p:nvSpPr>
                <p:cNvPr id="69" name="Rectangle: Rounded Corners 68">
                  <a:extLst>
                    <a:ext uri="{FF2B5EF4-FFF2-40B4-BE49-F238E27FC236}">
                      <a16:creationId xmlns:a16="http://schemas.microsoft.com/office/drawing/2014/main" id="{D289717B-7423-4E8D-8B97-759D190D8216}"/>
                    </a:ext>
                  </a:extLst>
                </p:cNvPr>
                <p:cNvSpPr/>
                <p:nvPr/>
              </p:nvSpPr>
              <p:spPr>
                <a:xfrm>
                  <a:off x="5345829" y="4050748"/>
                  <a:ext cx="876324" cy="325090"/>
                </a:xfrm>
                <a:prstGeom prst="round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v-SE" sz="1200" dirty="0"/>
                    <a:t>Conn(opt)</a:t>
                  </a: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01199DBD-A321-4117-985A-D00A48D80821}"/>
                    </a:ext>
                  </a:extLst>
                </p:cNvPr>
                <p:cNvSpPr/>
                <p:nvPr/>
              </p:nvSpPr>
              <p:spPr>
                <a:xfrm rot="5400000" flipH="1">
                  <a:off x="5773581" y="3930843"/>
                  <a:ext cx="127077" cy="149404"/>
                </a:xfrm>
                <a:custGeom>
                  <a:avLst/>
                  <a:gdLst>
                    <a:gd name="connsiteX0" fmla="*/ 0 w 1618868"/>
                    <a:gd name="connsiteY0" fmla="*/ 0 h 647547"/>
                    <a:gd name="connsiteX1" fmla="*/ 1295095 w 1618868"/>
                    <a:gd name="connsiteY1" fmla="*/ 0 h 647547"/>
                    <a:gd name="connsiteX2" fmla="*/ 1618868 w 1618868"/>
                    <a:gd name="connsiteY2" fmla="*/ 323774 h 647547"/>
                    <a:gd name="connsiteX3" fmla="*/ 1295095 w 1618868"/>
                    <a:gd name="connsiteY3" fmla="*/ 647547 h 647547"/>
                    <a:gd name="connsiteX4" fmla="*/ 0 w 1618868"/>
                    <a:gd name="connsiteY4" fmla="*/ 647547 h 647547"/>
                    <a:gd name="connsiteX5" fmla="*/ 323774 w 1618868"/>
                    <a:gd name="connsiteY5" fmla="*/ 323774 h 647547"/>
                    <a:gd name="connsiteX6" fmla="*/ 0 w 1618868"/>
                    <a:gd name="connsiteY6" fmla="*/ 0 h 647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18868" h="647547">
                      <a:moveTo>
                        <a:pt x="0" y="0"/>
                      </a:moveTo>
                      <a:lnTo>
                        <a:pt x="1295095" y="0"/>
                      </a:lnTo>
                      <a:lnTo>
                        <a:pt x="1618868" y="323774"/>
                      </a:lnTo>
                      <a:lnTo>
                        <a:pt x="1295095" y="647547"/>
                      </a:lnTo>
                      <a:lnTo>
                        <a:pt x="0" y="647547"/>
                      </a:lnTo>
                      <a:lnTo>
                        <a:pt x="323774" y="3237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16000" tIns="173355" rIns="216000" bIns="173355" numCol="1" spcCol="1270" anchor="ctr" anchorCtr="0">
                  <a:noAutofit/>
                </a:bodyPr>
                <a:lstStyle/>
                <a:p>
                  <a:pPr algn="ctr" defTabSz="28892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sv-SE" sz="1400" dirty="0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E2CE0700-ED51-4BC5-917C-AE044F42483A}"/>
                    </a:ext>
                  </a:extLst>
                </p:cNvPr>
                <p:cNvSpPr/>
                <p:nvPr/>
              </p:nvSpPr>
              <p:spPr>
                <a:xfrm rot="5400000" flipH="1">
                  <a:off x="5551027" y="3930843"/>
                  <a:ext cx="127077" cy="149404"/>
                </a:xfrm>
                <a:custGeom>
                  <a:avLst/>
                  <a:gdLst>
                    <a:gd name="connsiteX0" fmla="*/ 0 w 1618868"/>
                    <a:gd name="connsiteY0" fmla="*/ 0 h 647547"/>
                    <a:gd name="connsiteX1" fmla="*/ 1295095 w 1618868"/>
                    <a:gd name="connsiteY1" fmla="*/ 0 h 647547"/>
                    <a:gd name="connsiteX2" fmla="*/ 1618868 w 1618868"/>
                    <a:gd name="connsiteY2" fmla="*/ 323774 h 647547"/>
                    <a:gd name="connsiteX3" fmla="*/ 1295095 w 1618868"/>
                    <a:gd name="connsiteY3" fmla="*/ 647547 h 647547"/>
                    <a:gd name="connsiteX4" fmla="*/ 0 w 1618868"/>
                    <a:gd name="connsiteY4" fmla="*/ 647547 h 647547"/>
                    <a:gd name="connsiteX5" fmla="*/ 323774 w 1618868"/>
                    <a:gd name="connsiteY5" fmla="*/ 323774 h 647547"/>
                    <a:gd name="connsiteX6" fmla="*/ 0 w 1618868"/>
                    <a:gd name="connsiteY6" fmla="*/ 0 h 647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18868" h="647547">
                      <a:moveTo>
                        <a:pt x="0" y="0"/>
                      </a:moveTo>
                      <a:lnTo>
                        <a:pt x="1295095" y="0"/>
                      </a:lnTo>
                      <a:lnTo>
                        <a:pt x="1618868" y="323774"/>
                      </a:lnTo>
                      <a:lnTo>
                        <a:pt x="1295095" y="647547"/>
                      </a:lnTo>
                      <a:lnTo>
                        <a:pt x="0" y="647547"/>
                      </a:lnTo>
                      <a:lnTo>
                        <a:pt x="323774" y="3237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16000" tIns="173355" rIns="216000" bIns="173355" numCol="1" spcCol="1270" anchor="ctr" anchorCtr="0">
                  <a:noAutofit/>
                </a:bodyPr>
                <a:lstStyle/>
                <a:p>
                  <a:pPr algn="ctr" defTabSz="28892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sv-SE" sz="1400" dirty="0"/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897506C-D177-4C1D-9F01-9815B4D80CC5}"/>
                  </a:ext>
                </a:extLst>
              </p:cNvPr>
              <p:cNvSpPr txBox="1"/>
              <p:nvPr/>
            </p:nvSpPr>
            <p:spPr>
              <a:xfrm>
                <a:off x="5869552" y="5109082"/>
                <a:ext cx="12474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600" b="1" dirty="0"/>
                  <a:t>ClosedLoop</a:t>
                </a:r>
              </a:p>
            </p:txBody>
          </p: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FADB96C4-3480-4FC4-AE40-4EC9F3280CBC}"/>
                  </a:ext>
                </a:extLst>
              </p:cNvPr>
              <p:cNvCxnSpPr>
                <a:cxnSpLocks/>
                <a:stCxn id="34" idx="3"/>
                <a:endCxn id="75" idx="2"/>
              </p:cNvCxnSpPr>
              <p:nvPr/>
            </p:nvCxnSpPr>
            <p:spPr>
              <a:xfrm flipV="1">
                <a:off x="2455307" y="5720211"/>
                <a:ext cx="844671" cy="60529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1673D7D7-BBCC-4126-8FA5-3608200991F2}"/>
                  </a:ext>
                </a:extLst>
              </p:cNvPr>
              <p:cNvCxnSpPr>
                <a:cxnSpLocks/>
                <a:stCxn id="75" idx="4"/>
                <a:endCxn id="74" idx="2"/>
              </p:cNvCxnSpPr>
              <p:nvPr/>
            </p:nvCxnSpPr>
            <p:spPr>
              <a:xfrm>
                <a:off x="3426016" y="5685593"/>
                <a:ext cx="85440" cy="45413"/>
              </a:xfrm>
              <a:prstGeom prst="line">
                <a:avLst/>
              </a:prstGeom>
              <a:ln w="158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4C89A5CA-844B-4382-82E1-FD8A8E774672}"/>
                  </a:ext>
                </a:extLst>
              </p:cNvPr>
              <p:cNvCxnSpPr>
                <a:cxnSpLocks/>
                <a:stCxn id="38" idx="2"/>
                <a:endCxn id="67" idx="1"/>
              </p:cNvCxnSpPr>
              <p:nvPr/>
            </p:nvCxnSpPr>
            <p:spPr>
              <a:xfrm flipV="1">
                <a:off x="7812404" y="5568425"/>
                <a:ext cx="976426" cy="139874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142E9C2B-093E-4A46-B887-2BD2B9064384}"/>
                  </a:ext>
                </a:extLst>
              </p:cNvPr>
              <p:cNvGrpSpPr/>
              <p:nvPr/>
            </p:nvGrpSpPr>
            <p:grpSpPr>
              <a:xfrm>
                <a:off x="8788830" y="5346018"/>
                <a:ext cx="1604554" cy="443808"/>
                <a:chOff x="8343899" y="4457810"/>
                <a:chExt cx="1614763" cy="618275"/>
              </a:xfrm>
            </p:grpSpPr>
            <p:sp>
              <p:nvSpPr>
                <p:cNvPr id="67" name="Rectangle: Rounded Corners 66">
                  <a:extLst>
                    <a:ext uri="{FF2B5EF4-FFF2-40B4-BE49-F238E27FC236}">
                      <a16:creationId xmlns:a16="http://schemas.microsoft.com/office/drawing/2014/main" id="{FCF9EF3F-4016-490C-8DF3-742F1E31F8B7}"/>
                    </a:ext>
                  </a:extLst>
                </p:cNvPr>
                <p:cNvSpPr/>
                <p:nvPr/>
              </p:nvSpPr>
              <p:spPr>
                <a:xfrm>
                  <a:off x="8343899" y="4459204"/>
                  <a:ext cx="1614763" cy="616881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 anchorCtr="0"/>
                <a:lstStyle/>
                <a:p>
                  <a:pPr algn="ctr"/>
                  <a:r>
                    <a:rPr lang="sv-SE" sz="1400" dirty="0"/>
                    <a:t>SDNC/APPC</a:t>
                  </a:r>
                </a:p>
              </p:txBody>
            </p:sp>
            <p:sp>
              <p:nvSpPr>
                <p:cNvPr id="68" name="Rectangle: Rounded Corners 67">
                  <a:extLst>
                    <a:ext uri="{FF2B5EF4-FFF2-40B4-BE49-F238E27FC236}">
                      <a16:creationId xmlns:a16="http://schemas.microsoft.com/office/drawing/2014/main" id="{DE86A68B-2FBA-4388-86FC-648B30AA44D8}"/>
                    </a:ext>
                  </a:extLst>
                </p:cNvPr>
                <p:cNvSpPr/>
                <p:nvPr/>
              </p:nvSpPr>
              <p:spPr>
                <a:xfrm>
                  <a:off x="8837753" y="4457810"/>
                  <a:ext cx="1118149" cy="288551"/>
                </a:xfrm>
                <a:prstGeom prst="round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v-SE" sz="1400" dirty="0"/>
                    <a:t>Artifact Y</a:t>
                  </a:r>
                </a:p>
              </p:txBody>
            </p:sp>
          </p:grp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D8387831-F9B9-4B90-BD1E-EF82F5ACFB03}"/>
                  </a:ext>
                </a:extLst>
              </p:cNvPr>
              <p:cNvCxnSpPr>
                <a:cxnSpLocks/>
                <a:stCxn id="78" idx="3"/>
                <a:endCxn id="71" idx="2"/>
              </p:cNvCxnSpPr>
              <p:nvPr/>
            </p:nvCxnSpPr>
            <p:spPr>
              <a:xfrm>
                <a:off x="5614350" y="5746139"/>
                <a:ext cx="496253" cy="325629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E00FF2E8-E2FC-4150-8566-0B6DADD875B0}"/>
                  </a:ext>
                </a:extLst>
              </p:cNvPr>
              <p:cNvCxnSpPr>
                <a:cxnSpLocks/>
                <a:stCxn id="84" idx="2"/>
                <a:endCxn id="70" idx="2"/>
              </p:cNvCxnSpPr>
              <p:nvPr/>
            </p:nvCxnSpPr>
            <p:spPr>
              <a:xfrm flipH="1">
                <a:off x="6331746" y="5939823"/>
                <a:ext cx="450402" cy="131945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4B34D65E-DE69-42A1-AF44-D39D087A4044}"/>
                  </a:ext>
                </a:extLst>
              </p:cNvPr>
              <p:cNvGrpSpPr/>
              <p:nvPr/>
            </p:nvGrpSpPr>
            <p:grpSpPr>
              <a:xfrm>
                <a:off x="8453430" y="6065038"/>
                <a:ext cx="2999759" cy="499259"/>
                <a:chOff x="7951955" y="4107652"/>
                <a:chExt cx="2999759" cy="651177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D45E5998-68F3-4BA0-B771-C7CC941A0E6E}"/>
                    </a:ext>
                  </a:extLst>
                </p:cNvPr>
                <p:cNvGrpSpPr/>
                <p:nvPr/>
              </p:nvGrpSpPr>
              <p:grpSpPr>
                <a:xfrm>
                  <a:off x="9347160" y="4117840"/>
                  <a:ext cx="1604554" cy="640989"/>
                  <a:chOff x="8343899" y="4377889"/>
                  <a:chExt cx="1614763" cy="684642"/>
                </a:xfrm>
              </p:grpSpPr>
              <p:sp>
                <p:nvSpPr>
                  <p:cNvPr id="65" name="Rectangle: Rounded Corners 64">
                    <a:extLst>
                      <a:ext uri="{FF2B5EF4-FFF2-40B4-BE49-F238E27FC236}">
                        <a16:creationId xmlns:a16="http://schemas.microsoft.com/office/drawing/2014/main" id="{BA0FC061-E78F-448C-A3BA-32EB8CE781E3}"/>
                      </a:ext>
                    </a:extLst>
                  </p:cNvPr>
                  <p:cNvSpPr/>
                  <p:nvPr/>
                </p:nvSpPr>
                <p:spPr>
                  <a:xfrm>
                    <a:off x="8343899" y="4445651"/>
                    <a:ext cx="1614763" cy="616880"/>
                  </a:xfrm>
                  <a:prstGeom prst="round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b" anchorCtr="0"/>
                  <a:lstStyle/>
                  <a:p>
                    <a:pPr algn="ctr"/>
                    <a:r>
                      <a:rPr lang="sv-SE" sz="1400" dirty="0"/>
                      <a:t>SDNC/APPC</a:t>
                    </a:r>
                  </a:p>
                </p:txBody>
              </p:sp>
              <p:sp>
                <p:nvSpPr>
                  <p:cNvPr id="66" name="Rectangle: Rounded Corners 65">
                    <a:extLst>
                      <a:ext uri="{FF2B5EF4-FFF2-40B4-BE49-F238E27FC236}">
                        <a16:creationId xmlns:a16="http://schemas.microsoft.com/office/drawing/2014/main" id="{F0353D77-BE2F-4590-90DE-1DBD04F45785}"/>
                      </a:ext>
                    </a:extLst>
                  </p:cNvPr>
                  <p:cNvSpPr/>
                  <p:nvPr/>
                </p:nvSpPr>
                <p:spPr>
                  <a:xfrm>
                    <a:off x="9185506" y="4377889"/>
                    <a:ext cx="733425" cy="288547"/>
                  </a:xfrm>
                  <a:prstGeom prst="roundRect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sv-SE" sz="1400" dirty="0"/>
                      <a:t>APPy</a:t>
                    </a:r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5C398CD9-0EF2-4E80-B74C-9AD27059B388}"/>
                    </a:ext>
                  </a:extLst>
                </p:cNvPr>
                <p:cNvGrpSpPr/>
                <p:nvPr/>
              </p:nvGrpSpPr>
              <p:grpSpPr>
                <a:xfrm>
                  <a:off x="7951955" y="4107652"/>
                  <a:ext cx="1072542" cy="599033"/>
                  <a:chOff x="8488085" y="2914536"/>
                  <a:chExt cx="1079366" cy="619725"/>
                </a:xfrm>
              </p:grpSpPr>
              <p:sp>
                <p:nvSpPr>
                  <p:cNvPr id="63" name="Rectangle: Rounded Corners 62">
                    <a:extLst>
                      <a:ext uri="{FF2B5EF4-FFF2-40B4-BE49-F238E27FC236}">
                        <a16:creationId xmlns:a16="http://schemas.microsoft.com/office/drawing/2014/main" id="{18F4443A-923D-461C-BBEC-2199B0E1630B}"/>
                      </a:ext>
                    </a:extLst>
                  </p:cNvPr>
                  <p:cNvSpPr/>
                  <p:nvPr/>
                </p:nvSpPr>
                <p:spPr>
                  <a:xfrm>
                    <a:off x="8488085" y="2914536"/>
                    <a:ext cx="1079366" cy="619725"/>
                  </a:xfrm>
                  <a:prstGeom prst="round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b" anchorCtr="0"/>
                  <a:lstStyle/>
                  <a:p>
                    <a:pPr algn="ctr"/>
                    <a:r>
                      <a:rPr lang="sv-SE" sz="1400" dirty="0"/>
                      <a:t>SO</a:t>
                    </a:r>
                  </a:p>
                </p:txBody>
              </p:sp>
              <p:sp>
                <p:nvSpPr>
                  <p:cNvPr id="64" name="Rectangle: Rounded Corners 63">
                    <a:extLst>
                      <a:ext uri="{FF2B5EF4-FFF2-40B4-BE49-F238E27FC236}">
                        <a16:creationId xmlns:a16="http://schemas.microsoft.com/office/drawing/2014/main" id="{B37B9BAD-A33C-4C7C-9F61-295F975FA468}"/>
                      </a:ext>
                    </a:extLst>
                  </p:cNvPr>
                  <p:cNvSpPr/>
                  <p:nvPr/>
                </p:nvSpPr>
                <p:spPr>
                  <a:xfrm>
                    <a:off x="8696746" y="2926474"/>
                    <a:ext cx="861618" cy="288548"/>
                  </a:xfrm>
                  <a:prstGeom prst="roundRect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sv-SE" sz="1400" dirty="0"/>
                      <a:t>Artifact</a:t>
                    </a:r>
                  </a:p>
                </p:txBody>
              </p:sp>
            </p:grp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B67AED46-6B34-4A16-BF7B-AB2C7E9FC75E}"/>
                    </a:ext>
                  </a:extLst>
                </p:cNvPr>
                <p:cNvCxnSpPr>
                  <a:cxnSpLocks/>
                  <a:stCxn id="63" idx="3"/>
                  <a:endCxn id="65" idx="1"/>
                </p:cNvCxnSpPr>
                <p:nvPr/>
              </p:nvCxnSpPr>
              <p:spPr>
                <a:xfrm>
                  <a:off x="9024497" y="4407168"/>
                  <a:ext cx="322663" cy="62887"/>
                </a:xfrm>
                <a:prstGeom prst="straightConnector1">
                  <a:avLst/>
                </a:prstGeom>
                <a:ln w="19050">
                  <a:solidFill>
                    <a:schemeClr val="accent2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31389496-E88E-4B1E-8E9E-1E23D42B409F}"/>
                  </a:ext>
                </a:extLst>
              </p:cNvPr>
              <p:cNvGrpSpPr/>
              <p:nvPr/>
            </p:nvGrpSpPr>
            <p:grpSpPr>
              <a:xfrm>
                <a:off x="8853235" y="4670637"/>
                <a:ext cx="1072657" cy="481530"/>
                <a:chOff x="8488085" y="2914135"/>
                <a:chExt cx="1079482" cy="649749"/>
              </a:xfrm>
            </p:grpSpPr>
            <p:sp>
              <p:nvSpPr>
                <p:cNvPr id="56" name="Rectangle: Rounded Corners 55">
                  <a:extLst>
                    <a:ext uri="{FF2B5EF4-FFF2-40B4-BE49-F238E27FC236}">
                      <a16:creationId xmlns:a16="http://schemas.microsoft.com/office/drawing/2014/main" id="{1B9D731A-D33C-4667-A08A-836D66291325}"/>
                    </a:ext>
                  </a:extLst>
                </p:cNvPr>
                <p:cNvSpPr/>
                <p:nvPr/>
              </p:nvSpPr>
              <p:spPr>
                <a:xfrm>
                  <a:off x="8488085" y="2914536"/>
                  <a:ext cx="1079366" cy="619725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 anchorCtr="0"/>
                <a:lstStyle/>
                <a:p>
                  <a:pPr algn="ctr"/>
                  <a:r>
                    <a:rPr lang="sv-SE" sz="1400" dirty="0"/>
                    <a:t>SO</a:t>
                  </a:r>
                </a:p>
              </p:txBody>
            </p:sp>
            <p:sp>
              <p:nvSpPr>
                <p:cNvPr id="57" name="Rectangle: Rounded Corners 56">
                  <a:extLst>
                    <a:ext uri="{FF2B5EF4-FFF2-40B4-BE49-F238E27FC236}">
                      <a16:creationId xmlns:a16="http://schemas.microsoft.com/office/drawing/2014/main" id="{7D412116-066D-41EC-9760-B532AE852343}"/>
                    </a:ext>
                  </a:extLst>
                </p:cNvPr>
                <p:cNvSpPr/>
                <p:nvPr/>
              </p:nvSpPr>
              <p:spPr>
                <a:xfrm>
                  <a:off x="8497287" y="2914135"/>
                  <a:ext cx="1070280" cy="649749"/>
                </a:xfrm>
                <a:prstGeom prst="round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v-SE" sz="1400" dirty="0"/>
                    <a:t>APP x</a:t>
                  </a:r>
                </a:p>
              </p:txBody>
            </p:sp>
          </p:grp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311CB26-922F-4558-9C0D-AF49DC487953}"/>
                  </a:ext>
                </a:extLst>
              </p:cNvPr>
              <p:cNvCxnSpPr>
                <a:cxnSpLocks/>
                <a:stCxn id="38" idx="2"/>
                <a:endCxn id="56" idx="1"/>
              </p:cNvCxnSpPr>
              <p:nvPr/>
            </p:nvCxnSpPr>
            <p:spPr>
              <a:xfrm flipV="1">
                <a:off x="7812404" y="4900573"/>
                <a:ext cx="1040833" cy="807726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FC7BC2E9-8A90-4356-8D31-C01641B96EE9}"/>
                  </a:ext>
                </a:extLst>
              </p:cNvPr>
              <p:cNvCxnSpPr>
                <a:cxnSpLocks/>
                <a:stCxn id="38" idx="2"/>
                <a:endCxn id="63" idx="1"/>
              </p:cNvCxnSpPr>
              <p:nvPr/>
            </p:nvCxnSpPr>
            <p:spPr>
              <a:xfrm>
                <a:off x="7812404" y="5708299"/>
                <a:ext cx="641026" cy="586372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6509A5E-FA83-42C5-BB4C-4D695BBA0FB1}"/>
                </a:ext>
              </a:extLst>
            </p:cNvPr>
            <p:cNvSpPr/>
            <p:nvPr/>
          </p:nvSpPr>
          <p:spPr>
            <a:xfrm>
              <a:off x="11084656" y="5204365"/>
              <a:ext cx="873178" cy="42647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/>
                <a:t>xNF/App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AD8CBF4-3EC1-496B-987D-5ABF830EDAF2}"/>
                </a:ext>
              </a:extLst>
            </p:cNvPr>
            <p:cNvCxnSpPr>
              <a:cxnSpLocks/>
              <a:stCxn id="56" idx="3"/>
              <a:endCxn id="25" idx="1"/>
            </p:cNvCxnSpPr>
            <p:nvPr/>
          </p:nvCxnSpPr>
          <p:spPr>
            <a:xfrm>
              <a:off x="9333779" y="4936570"/>
              <a:ext cx="1750877" cy="481033"/>
            </a:xfrm>
            <a:prstGeom prst="straightConnector1">
              <a:avLst/>
            </a:prstGeom>
            <a:ln w="19050">
              <a:solidFill>
                <a:schemeClr val="accent2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E5EEBEF-0BE2-4E67-ABC1-E76F2E6522F8}"/>
                </a:ext>
              </a:extLst>
            </p:cNvPr>
            <p:cNvCxnSpPr>
              <a:cxnSpLocks/>
              <a:endCxn id="25" idx="1"/>
            </p:cNvCxnSpPr>
            <p:nvPr/>
          </p:nvCxnSpPr>
          <p:spPr>
            <a:xfrm flipV="1">
              <a:off x="9541751" y="5417603"/>
              <a:ext cx="1542905" cy="186078"/>
            </a:xfrm>
            <a:prstGeom prst="straightConnector1">
              <a:avLst/>
            </a:prstGeom>
            <a:ln w="19050">
              <a:solidFill>
                <a:schemeClr val="accent2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4E7CFB6-5F4F-4B57-A4CF-6DB61B814468}"/>
                </a:ext>
              </a:extLst>
            </p:cNvPr>
            <p:cNvCxnSpPr>
              <a:cxnSpLocks/>
              <a:stCxn id="65" idx="3"/>
              <a:endCxn id="25" idx="1"/>
            </p:cNvCxnSpPr>
            <p:nvPr/>
          </p:nvCxnSpPr>
          <p:spPr>
            <a:xfrm flipV="1">
              <a:off x="10861191" y="5417603"/>
              <a:ext cx="223465" cy="961287"/>
            </a:xfrm>
            <a:prstGeom prst="straightConnector1">
              <a:avLst/>
            </a:prstGeom>
            <a:ln w="19050">
              <a:solidFill>
                <a:schemeClr val="accent2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0239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491DC6-39CD-42DF-9790-CB2BB5C8E1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T</a:t>
            </a:r>
            <a:r>
              <a:rPr lang="en-US" dirty="0" err="1"/>
              <a:t>osca</a:t>
            </a:r>
            <a:r>
              <a:rPr lang="en-US" dirty="0"/>
              <a:t> Proposal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46245C-20CB-43B7-8ADC-375AFEE8559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7234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43A8-FE4E-4CF3-B014-E7F23E260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Closed Loop TOSCA Structures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23C2E2-705D-4945-9323-58FF75670D2D}"/>
              </a:ext>
            </a:extLst>
          </p:cNvPr>
          <p:cNvGrpSpPr/>
          <p:nvPr/>
        </p:nvGrpSpPr>
        <p:grpSpPr>
          <a:xfrm>
            <a:off x="4269085" y="1261239"/>
            <a:ext cx="3877886" cy="3217620"/>
            <a:chOff x="204133" y="1205443"/>
            <a:chExt cx="4463184" cy="288836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BC7BCA24-0ACC-4E04-A424-F502750C02CE}"/>
                </a:ext>
              </a:extLst>
            </p:cNvPr>
            <p:cNvSpPr/>
            <p:nvPr/>
          </p:nvSpPr>
          <p:spPr>
            <a:xfrm>
              <a:off x="204133" y="1205443"/>
              <a:ext cx="2590885" cy="2888369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08000" rtlCol="0" anchor="t" anchorCtr="0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ClosedLoop_1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9C32C90-A055-49F6-8435-7AB2470B7181}"/>
                </a:ext>
              </a:extLst>
            </p:cNvPr>
            <p:cNvSpPr/>
            <p:nvPr/>
          </p:nvSpPr>
          <p:spPr>
            <a:xfrm>
              <a:off x="348605" y="1633581"/>
              <a:ext cx="1514475" cy="914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APP_1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64E6E4F-8299-4102-82A8-7670E1CA8944}"/>
                </a:ext>
              </a:extLst>
            </p:cNvPr>
            <p:cNvSpPr/>
            <p:nvPr/>
          </p:nvSpPr>
          <p:spPr>
            <a:xfrm>
              <a:off x="335349" y="2741074"/>
              <a:ext cx="1514475" cy="914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APP_2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7E943B5-C024-4B7E-A09A-63A12F62D1F0}"/>
                </a:ext>
              </a:extLst>
            </p:cNvPr>
            <p:cNvSpPr/>
            <p:nvPr/>
          </p:nvSpPr>
          <p:spPr>
            <a:xfrm flipH="1">
              <a:off x="1607888" y="2883246"/>
              <a:ext cx="848703" cy="285906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000" dirty="0"/>
                <a:t>cap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2E375FE-017E-4ABD-B597-7385B72ABAFE}"/>
                </a:ext>
              </a:extLst>
            </p:cNvPr>
            <p:cNvCxnSpPr>
              <a:cxnSpLocks/>
              <a:stCxn id="28" idx="5"/>
              <a:endCxn id="33" idx="1"/>
            </p:cNvCxnSpPr>
            <p:nvPr/>
          </p:nvCxnSpPr>
          <p:spPr>
            <a:xfrm>
              <a:off x="2317329" y="1897831"/>
              <a:ext cx="835513" cy="149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2C11FECB-6D3F-4CCD-87EB-B42B169040A0}"/>
                </a:ext>
              </a:extLst>
            </p:cNvPr>
            <p:cNvCxnSpPr>
              <a:cxnSpLocks/>
              <a:stCxn id="19" idx="5"/>
              <a:endCxn id="27" idx="2"/>
            </p:cNvCxnSpPr>
            <p:nvPr/>
          </p:nvCxnSpPr>
          <p:spPr>
            <a:xfrm rot="10800000" flipH="1">
              <a:off x="2286849" y="2331815"/>
              <a:ext cx="200219" cy="694385"/>
            </a:xfrm>
            <a:prstGeom prst="bentConnector5">
              <a:avLst>
                <a:gd name="adj1" fmla="val -114175"/>
                <a:gd name="adj2" fmla="val -6626"/>
                <a:gd name="adj3" fmla="val 21417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CF1CCDA-8B0A-48D6-9FF4-FFFDE4B4E8CA}"/>
                </a:ext>
              </a:extLst>
            </p:cNvPr>
            <p:cNvSpPr/>
            <p:nvPr/>
          </p:nvSpPr>
          <p:spPr>
            <a:xfrm>
              <a:off x="3152842" y="1663421"/>
              <a:ext cx="1514475" cy="4986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event </a:t>
              </a:r>
              <a:r>
                <a:rPr lang="sv-SE" sz="1000" dirty="0" err="1">
                  <a:solidFill>
                    <a:schemeClr val="tx1"/>
                  </a:solidFill>
                </a:rPr>
                <a:t>producer</a:t>
              </a:r>
              <a:r>
                <a:rPr lang="sv-SE" sz="1000" dirty="0">
                  <a:solidFill>
                    <a:schemeClr val="tx1"/>
                  </a:solidFill>
                </a:rPr>
                <a:t> </a:t>
              </a:r>
              <a:r>
                <a:rPr lang="sv-SE" sz="1000" dirty="0" err="1">
                  <a:solidFill>
                    <a:schemeClr val="tx1"/>
                  </a:solidFill>
                </a:rPr>
                <a:t>cap</a:t>
              </a:r>
              <a:endParaRPr lang="sv-SE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AF8BD3E-03FF-467B-A2A4-8CC179507125}"/>
                </a:ext>
              </a:extLst>
            </p:cNvPr>
            <p:cNvCxnSpPr>
              <a:cxnSpLocks/>
              <a:stCxn id="45" idx="5"/>
              <a:endCxn id="26" idx="1"/>
            </p:cNvCxnSpPr>
            <p:nvPr/>
          </p:nvCxnSpPr>
          <p:spPr>
            <a:xfrm>
              <a:off x="2304072" y="3412493"/>
              <a:ext cx="7621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ABE3217-9F2F-463D-B10C-CF0754C50642}"/>
                </a:ext>
              </a:extLst>
            </p:cNvPr>
            <p:cNvSpPr/>
            <p:nvPr/>
          </p:nvSpPr>
          <p:spPr>
            <a:xfrm>
              <a:off x="3066264" y="3163164"/>
              <a:ext cx="1539163" cy="4986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event </a:t>
              </a:r>
              <a:r>
                <a:rPr lang="sv-SE" sz="1000" dirty="0" err="1">
                  <a:solidFill>
                    <a:schemeClr val="tx1"/>
                  </a:solidFill>
                </a:rPr>
                <a:t>consumer</a:t>
              </a:r>
              <a:r>
                <a:rPr lang="sv-SE" sz="1000" dirty="0">
                  <a:solidFill>
                    <a:schemeClr val="tx1"/>
                  </a:solidFill>
                </a:rPr>
                <a:t> </a:t>
              </a:r>
              <a:r>
                <a:rPr lang="sv-SE" sz="1000" dirty="0" err="1">
                  <a:solidFill>
                    <a:schemeClr val="tx1"/>
                  </a:solidFill>
                </a:rPr>
                <a:t>cap</a:t>
              </a:r>
              <a:endParaRPr lang="sv-SE" sz="1000" dirty="0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13">
              <a:extLst>
                <a:ext uri="{FF2B5EF4-FFF2-40B4-BE49-F238E27FC236}">
                  <a16:creationId xmlns:a16="http://schemas.microsoft.com/office/drawing/2014/main" id="{6289A964-A2AA-2C40-8978-94107346DED3}"/>
                </a:ext>
              </a:extLst>
            </p:cNvPr>
            <p:cNvSpPr/>
            <p:nvPr/>
          </p:nvSpPr>
          <p:spPr>
            <a:xfrm flipH="1">
              <a:off x="1638367" y="1790954"/>
              <a:ext cx="848703" cy="213754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000" dirty="0"/>
                <a:t>cap</a:t>
              </a:r>
            </a:p>
          </p:txBody>
        </p:sp>
        <p:sp>
          <p:nvSpPr>
            <p:cNvPr id="45" name="Freeform: Shape 18">
              <a:extLst>
                <a:ext uri="{FF2B5EF4-FFF2-40B4-BE49-F238E27FC236}">
                  <a16:creationId xmlns:a16="http://schemas.microsoft.com/office/drawing/2014/main" id="{3C832410-9A0A-2244-9B31-92CBD0113824}"/>
                </a:ext>
              </a:extLst>
            </p:cNvPr>
            <p:cNvSpPr/>
            <p:nvPr/>
          </p:nvSpPr>
          <p:spPr>
            <a:xfrm flipH="1">
              <a:off x="1625110" y="3269540"/>
              <a:ext cx="848703" cy="285906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000" dirty="0"/>
                <a:t>cap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A970816-F72C-4E9F-BA15-5A2026DC84EE}"/>
                </a:ext>
              </a:extLst>
            </p:cNvPr>
            <p:cNvSpPr/>
            <p:nvPr/>
          </p:nvSpPr>
          <p:spPr>
            <a:xfrm>
              <a:off x="1717451" y="2210521"/>
              <a:ext cx="769618" cy="242586"/>
            </a:xfrm>
            <a:custGeom>
              <a:avLst/>
              <a:gdLst>
                <a:gd name="connsiteX0" fmla="*/ 0 w 4040906"/>
                <a:gd name="connsiteY0" fmla="*/ 0 h 1616362"/>
                <a:gd name="connsiteX1" fmla="*/ 3232725 w 4040906"/>
                <a:gd name="connsiteY1" fmla="*/ 0 h 1616362"/>
                <a:gd name="connsiteX2" fmla="*/ 4040906 w 4040906"/>
                <a:gd name="connsiteY2" fmla="*/ 808181 h 1616362"/>
                <a:gd name="connsiteX3" fmla="*/ 3232725 w 4040906"/>
                <a:gd name="connsiteY3" fmla="*/ 1616362 h 1616362"/>
                <a:gd name="connsiteX4" fmla="*/ 0 w 4040906"/>
                <a:gd name="connsiteY4" fmla="*/ 1616362 h 1616362"/>
                <a:gd name="connsiteX5" fmla="*/ 0 w 4040906"/>
                <a:gd name="connsiteY5" fmla="*/ 0 h 161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0906" h="1616362">
                  <a:moveTo>
                    <a:pt x="0" y="0"/>
                  </a:moveTo>
                  <a:lnTo>
                    <a:pt x="3232725" y="0"/>
                  </a:lnTo>
                  <a:lnTo>
                    <a:pt x="4040906" y="808181"/>
                  </a:lnTo>
                  <a:lnTo>
                    <a:pt x="3232725" y="1616362"/>
                  </a:lnTo>
                  <a:lnTo>
                    <a:pt x="0" y="16163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v-SE" sz="1000" kern="1200" dirty="0"/>
                <a:t>req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C8457DD-CAC9-4ACA-9D93-44F8A8A4EE6A}"/>
              </a:ext>
            </a:extLst>
          </p:cNvPr>
          <p:cNvGrpSpPr/>
          <p:nvPr/>
        </p:nvGrpSpPr>
        <p:grpSpPr>
          <a:xfrm>
            <a:off x="209659" y="2274919"/>
            <a:ext cx="3995042" cy="4093522"/>
            <a:chOff x="5151037" y="1214375"/>
            <a:chExt cx="4401294" cy="4429250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4760276D-20AB-420B-99BA-5DDCA4A53CC4}"/>
                </a:ext>
              </a:extLst>
            </p:cNvPr>
            <p:cNvSpPr/>
            <p:nvPr/>
          </p:nvSpPr>
          <p:spPr>
            <a:xfrm>
              <a:off x="5151037" y="1214375"/>
              <a:ext cx="2590885" cy="442925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08000" rtlCol="0" anchor="t" anchorCtr="0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ClosedLoop_2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C3AB9F88-D606-4E78-86F2-C1CDF6188494}"/>
                </a:ext>
              </a:extLst>
            </p:cNvPr>
            <p:cNvSpPr/>
            <p:nvPr/>
          </p:nvSpPr>
          <p:spPr>
            <a:xfrm>
              <a:off x="5282253" y="1871536"/>
              <a:ext cx="1514475" cy="914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APP_1</a:t>
              </a: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76166B98-96B1-4EF0-BAC2-A0EBC9A35F6F}"/>
                </a:ext>
              </a:extLst>
            </p:cNvPr>
            <p:cNvSpPr/>
            <p:nvPr/>
          </p:nvSpPr>
          <p:spPr>
            <a:xfrm>
              <a:off x="5282252" y="3170016"/>
              <a:ext cx="1696893" cy="85810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Relay</a:t>
              </a: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DDBF2357-FC21-4674-B19E-157C081C9411}"/>
                </a:ext>
              </a:extLst>
            </p:cNvPr>
            <p:cNvSpPr/>
            <p:nvPr/>
          </p:nvSpPr>
          <p:spPr>
            <a:xfrm>
              <a:off x="5282253" y="4290886"/>
              <a:ext cx="1514475" cy="914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APP_2</a:t>
              </a: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7D9D1DC-F031-4C18-9FAB-05F0245A444E}"/>
                </a:ext>
              </a:extLst>
            </p:cNvPr>
            <p:cNvSpPr/>
            <p:nvPr/>
          </p:nvSpPr>
          <p:spPr>
            <a:xfrm flipH="1">
              <a:off x="6554793" y="2385113"/>
              <a:ext cx="848703" cy="213754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000" dirty="0"/>
                <a:t>cap</a:t>
              </a: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6C77659-787A-4FDF-8F47-A3BC92EF311F}"/>
                </a:ext>
              </a:extLst>
            </p:cNvPr>
            <p:cNvSpPr/>
            <p:nvPr/>
          </p:nvSpPr>
          <p:spPr>
            <a:xfrm>
              <a:off x="6675787" y="3260180"/>
              <a:ext cx="769618" cy="242586"/>
            </a:xfrm>
            <a:custGeom>
              <a:avLst/>
              <a:gdLst>
                <a:gd name="connsiteX0" fmla="*/ 0 w 4040906"/>
                <a:gd name="connsiteY0" fmla="*/ 0 h 1616362"/>
                <a:gd name="connsiteX1" fmla="*/ 3232725 w 4040906"/>
                <a:gd name="connsiteY1" fmla="*/ 0 h 1616362"/>
                <a:gd name="connsiteX2" fmla="*/ 4040906 w 4040906"/>
                <a:gd name="connsiteY2" fmla="*/ 808181 h 1616362"/>
                <a:gd name="connsiteX3" fmla="*/ 3232725 w 4040906"/>
                <a:gd name="connsiteY3" fmla="*/ 1616362 h 1616362"/>
                <a:gd name="connsiteX4" fmla="*/ 0 w 4040906"/>
                <a:gd name="connsiteY4" fmla="*/ 1616362 h 1616362"/>
                <a:gd name="connsiteX5" fmla="*/ 0 w 4040906"/>
                <a:gd name="connsiteY5" fmla="*/ 0 h 161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0906" h="1616362">
                  <a:moveTo>
                    <a:pt x="0" y="0"/>
                  </a:moveTo>
                  <a:lnTo>
                    <a:pt x="3232725" y="0"/>
                  </a:lnTo>
                  <a:lnTo>
                    <a:pt x="4040906" y="808181"/>
                  </a:lnTo>
                  <a:lnTo>
                    <a:pt x="3232725" y="1616362"/>
                  </a:lnTo>
                  <a:lnTo>
                    <a:pt x="0" y="16163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v-SE" sz="1000" kern="1200" dirty="0"/>
                <a:t>req</a:t>
              </a: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C5D080D-8363-457F-ADCF-6C51D2EDB6EC}"/>
                </a:ext>
              </a:extLst>
            </p:cNvPr>
            <p:cNvSpPr/>
            <p:nvPr/>
          </p:nvSpPr>
          <p:spPr>
            <a:xfrm>
              <a:off x="6675787" y="3691899"/>
              <a:ext cx="769618" cy="242586"/>
            </a:xfrm>
            <a:custGeom>
              <a:avLst/>
              <a:gdLst>
                <a:gd name="connsiteX0" fmla="*/ 0 w 4040906"/>
                <a:gd name="connsiteY0" fmla="*/ 0 h 1616362"/>
                <a:gd name="connsiteX1" fmla="*/ 3232725 w 4040906"/>
                <a:gd name="connsiteY1" fmla="*/ 0 h 1616362"/>
                <a:gd name="connsiteX2" fmla="*/ 4040906 w 4040906"/>
                <a:gd name="connsiteY2" fmla="*/ 808181 h 1616362"/>
                <a:gd name="connsiteX3" fmla="*/ 3232725 w 4040906"/>
                <a:gd name="connsiteY3" fmla="*/ 1616362 h 1616362"/>
                <a:gd name="connsiteX4" fmla="*/ 0 w 4040906"/>
                <a:gd name="connsiteY4" fmla="*/ 1616362 h 1616362"/>
                <a:gd name="connsiteX5" fmla="*/ 0 w 4040906"/>
                <a:gd name="connsiteY5" fmla="*/ 0 h 161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0906" h="1616362">
                  <a:moveTo>
                    <a:pt x="0" y="0"/>
                  </a:moveTo>
                  <a:lnTo>
                    <a:pt x="3232725" y="0"/>
                  </a:lnTo>
                  <a:lnTo>
                    <a:pt x="4040906" y="808181"/>
                  </a:lnTo>
                  <a:lnTo>
                    <a:pt x="3232725" y="1616362"/>
                  </a:lnTo>
                  <a:lnTo>
                    <a:pt x="0" y="16163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v-SE" sz="1000" kern="1200" dirty="0"/>
                <a:t>req</a:t>
              </a: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E35B26E-21DA-4E77-821E-3BBA5D8DBB48}"/>
                </a:ext>
              </a:extLst>
            </p:cNvPr>
            <p:cNvSpPr/>
            <p:nvPr/>
          </p:nvSpPr>
          <p:spPr>
            <a:xfrm flipH="1">
              <a:off x="6554792" y="4433058"/>
              <a:ext cx="848703" cy="285906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000" dirty="0"/>
                <a:t>cap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04E86FD-3391-4137-A1D3-6F884F947D54}"/>
                </a:ext>
              </a:extLst>
            </p:cNvPr>
            <p:cNvCxnSpPr>
              <a:cxnSpLocks/>
              <a:stCxn id="54" idx="5"/>
              <a:endCxn id="51" idx="1"/>
            </p:cNvCxnSpPr>
            <p:nvPr/>
          </p:nvCxnSpPr>
          <p:spPr>
            <a:xfrm flipV="1">
              <a:off x="7250977" y="2135785"/>
              <a:ext cx="762191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or: Elbow 49">
              <a:extLst>
                <a:ext uri="{FF2B5EF4-FFF2-40B4-BE49-F238E27FC236}">
                  <a16:creationId xmlns:a16="http://schemas.microsoft.com/office/drawing/2014/main" id="{B5900299-6053-4F70-8E6C-B6270066911A}"/>
                </a:ext>
              </a:extLst>
            </p:cNvPr>
            <p:cNvCxnSpPr>
              <a:cxnSpLocks/>
              <a:stCxn id="48" idx="5"/>
              <a:endCxn id="47" idx="2"/>
            </p:cNvCxnSpPr>
            <p:nvPr/>
          </p:nvCxnSpPr>
          <p:spPr>
            <a:xfrm rot="10800000" flipH="1">
              <a:off x="7233753" y="3813193"/>
              <a:ext cx="211651" cy="762819"/>
            </a:xfrm>
            <a:prstGeom prst="bentConnector5">
              <a:avLst>
                <a:gd name="adj1" fmla="val 180013"/>
                <a:gd name="adj2" fmla="val 51420"/>
                <a:gd name="adj3" fmla="val 18000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DF2D73AB-38C1-4C43-AB6F-C0D587D3EE6B}"/>
                </a:ext>
              </a:extLst>
            </p:cNvPr>
            <p:cNvSpPr/>
            <p:nvPr/>
          </p:nvSpPr>
          <p:spPr>
            <a:xfrm>
              <a:off x="8013168" y="1886456"/>
              <a:ext cx="1514475" cy="4986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event </a:t>
              </a:r>
              <a:r>
                <a:rPr lang="sv-SE" sz="1000" dirty="0" err="1">
                  <a:solidFill>
                    <a:schemeClr val="tx1"/>
                  </a:solidFill>
                </a:rPr>
                <a:t>producer</a:t>
              </a:r>
              <a:r>
                <a:rPr lang="sv-SE" sz="1000" dirty="0">
                  <a:solidFill>
                    <a:schemeClr val="tx1"/>
                  </a:solidFill>
                </a:rPr>
                <a:t> </a:t>
              </a:r>
              <a:r>
                <a:rPr lang="sv-SE" sz="1000" dirty="0" err="1">
                  <a:solidFill>
                    <a:schemeClr val="tx1"/>
                  </a:solidFill>
                </a:rPr>
                <a:t>cap</a:t>
              </a:r>
              <a:endParaRPr lang="sv-SE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FB27574-668C-423D-A831-3234B23DEAB2}"/>
                </a:ext>
              </a:extLst>
            </p:cNvPr>
            <p:cNvCxnSpPr>
              <a:cxnSpLocks/>
              <a:stCxn id="56" idx="5"/>
              <a:endCxn id="53" idx="1"/>
            </p:cNvCxnSpPr>
            <p:nvPr/>
          </p:nvCxnSpPr>
          <p:spPr>
            <a:xfrm>
              <a:off x="7250976" y="4962305"/>
              <a:ext cx="7621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F53B660B-2CD0-43BA-9D41-4F19C0788AB4}"/>
                </a:ext>
              </a:extLst>
            </p:cNvPr>
            <p:cNvSpPr/>
            <p:nvPr/>
          </p:nvSpPr>
          <p:spPr>
            <a:xfrm>
              <a:off x="8013168" y="4712976"/>
              <a:ext cx="1539163" cy="4986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event </a:t>
              </a:r>
              <a:r>
                <a:rPr lang="sv-SE" sz="1000" dirty="0" err="1">
                  <a:solidFill>
                    <a:schemeClr val="tx1"/>
                  </a:solidFill>
                </a:rPr>
                <a:t>consumer</a:t>
              </a:r>
              <a:r>
                <a:rPr lang="sv-SE" sz="1000" dirty="0">
                  <a:solidFill>
                    <a:schemeClr val="tx1"/>
                  </a:solidFill>
                </a:rPr>
                <a:t> </a:t>
              </a:r>
              <a:r>
                <a:rPr lang="sv-SE" sz="1000" dirty="0" err="1">
                  <a:solidFill>
                    <a:schemeClr val="tx1"/>
                  </a:solidFill>
                </a:rPr>
                <a:t>cap</a:t>
              </a:r>
              <a:endParaRPr lang="sv-SE" sz="1000" dirty="0">
                <a:solidFill>
                  <a:schemeClr val="tx1"/>
                </a:solidFill>
              </a:endParaRPr>
            </a:p>
          </p:txBody>
        </p:sp>
        <p:sp>
          <p:nvSpPr>
            <p:cNvPr id="54" name="Freeform: Shape 13">
              <a:extLst>
                <a:ext uri="{FF2B5EF4-FFF2-40B4-BE49-F238E27FC236}">
                  <a16:creationId xmlns:a16="http://schemas.microsoft.com/office/drawing/2014/main" id="{686C993A-A9A3-4B5F-BAC7-EE765B635B55}"/>
                </a:ext>
              </a:extLst>
            </p:cNvPr>
            <p:cNvSpPr/>
            <p:nvPr/>
          </p:nvSpPr>
          <p:spPr>
            <a:xfrm flipH="1">
              <a:off x="6572015" y="2028909"/>
              <a:ext cx="848703" cy="213754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000" dirty="0"/>
                <a:t>cap</a:t>
              </a:r>
            </a:p>
          </p:txBody>
        </p:sp>
        <p:cxnSp>
          <p:nvCxnSpPr>
            <p:cNvPr id="55" name="Connector: Elbow 28">
              <a:extLst>
                <a:ext uri="{FF2B5EF4-FFF2-40B4-BE49-F238E27FC236}">
                  <a16:creationId xmlns:a16="http://schemas.microsoft.com/office/drawing/2014/main" id="{BCB928E9-362D-4247-97DF-6DFC77089D8F}"/>
                </a:ext>
              </a:extLst>
            </p:cNvPr>
            <p:cNvCxnSpPr>
              <a:cxnSpLocks/>
              <a:stCxn id="44" idx="5"/>
              <a:endCxn id="46" idx="2"/>
            </p:cNvCxnSpPr>
            <p:nvPr/>
          </p:nvCxnSpPr>
          <p:spPr>
            <a:xfrm rot="10800000" flipH="1" flipV="1">
              <a:off x="7233755" y="2491989"/>
              <a:ext cx="211650" cy="889483"/>
            </a:xfrm>
            <a:prstGeom prst="bentConnector5">
              <a:avLst>
                <a:gd name="adj1" fmla="val 180014"/>
                <a:gd name="adj2" fmla="val 53473"/>
                <a:gd name="adj3" fmla="val 18000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: Shape 18">
              <a:extLst>
                <a:ext uri="{FF2B5EF4-FFF2-40B4-BE49-F238E27FC236}">
                  <a16:creationId xmlns:a16="http://schemas.microsoft.com/office/drawing/2014/main" id="{2D46A36F-65A2-47DB-8026-BF0198B1D2D5}"/>
                </a:ext>
              </a:extLst>
            </p:cNvPr>
            <p:cNvSpPr/>
            <p:nvPr/>
          </p:nvSpPr>
          <p:spPr>
            <a:xfrm flipH="1">
              <a:off x="6572014" y="4819352"/>
              <a:ext cx="848703" cy="285906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000" dirty="0"/>
                <a:t>cap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F05BCBF-8353-409F-BB04-6D776A50A886}"/>
              </a:ext>
            </a:extLst>
          </p:cNvPr>
          <p:cNvGrpSpPr/>
          <p:nvPr/>
        </p:nvGrpSpPr>
        <p:grpSpPr>
          <a:xfrm>
            <a:off x="8303743" y="2274919"/>
            <a:ext cx="3713727" cy="4070411"/>
            <a:chOff x="9905152" y="2376652"/>
            <a:chExt cx="4561415" cy="3828468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6DE85728-EB15-4473-A5C4-CCE1B562FE6D}"/>
                </a:ext>
              </a:extLst>
            </p:cNvPr>
            <p:cNvSpPr/>
            <p:nvPr/>
          </p:nvSpPr>
          <p:spPr>
            <a:xfrm>
              <a:off x="9905152" y="2376652"/>
              <a:ext cx="2748262" cy="382846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08000" rtlCol="0" anchor="t" anchorCtr="0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ClosedLoop_3</a:t>
              </a:r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C8F6D2AD-E1C9-4156-A540-CFD52B0B0E53}"/>
                </a:ext>
              </a:extLst>
            </p:cNvPr>
            <p:cNvSpPr/>
            <p:nvPr/>
          </p:nvSpPr>
          <p:spPr>
            <a:xfrm>
              <a:off x="9990926" y="2911908"/>
              <a:ext cx="2573710" cy="1562006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08000" rtlCol="0" anchor="t" anchorCtr="0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654F2B6F-1752-4FBB-86CC-1B948CCD3786}"/>
                </a:ext>
              </a:extLst>
            </p:cNvPr>
            <p:cNvSpPr/>
            <p:nvPr/>
          </p:nvSpPr>
          <p:spPr>
            <a:xfrm>
              <a:off x="10155542" y="3320771"/>
              <a:ext cx="1600200" cy="4772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APP_1</a:t>
              </a: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3A5C32ED-1F3A-436F-9B0D-C2B7BDA16B75}"/>
                </a:ext>
              </a:extLst>
            </p:cNvPr>
            <p:cNvSpPr/>
            <p:nvPr/>
          </p:nvSpPr>
          <p:spPr>
            <a:xfrm>
              <a:off x="10161428" y="3892252"/>
              <a:ext cx="1600200" cy="50033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APP_2</a:t>
              </a: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2ED10527-F7CC-4BB5-8F15-61F9AAB222C5}"/>
                </a:ext>
              </a:extLst>
            </p:cNvPr>
            <p:cNvSpPr/>
            <p:nvPr/>
          </p:nvSpPr>
          <p:spPr>
            <a:xfrm>
              <a:off x="10161428" y="5331539"/>
              <a:ext cx="1600200" cy="50033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APP_3</a:t>
              </a: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EB90026-CE59-4090-8C68-5F00ED28BB9B}"/>
                </a:ext>
              </a:extLst>
            </p:cNvPr>
            <p:cNvSpPr/>
            <p:nvPr/>
          </p:nvSpPr>
          <p:spPr>
            <a:xfrm>
              <a:off x="11573719" y="3621616"/>
              <a:ext cx="712587" cy="178068"/>
            </a:xfrm>
            <a:custGeom>
              <a:avLst/>
              <a:gdLst>
                <a:gd name="connsiteX0" fmla="*/ 0 w 4040906"/>
                <a:gd name="connsiteY0" fmla="*/ 0 h 1616362"/>
                <a:gd name="connsiteX1" fmla="*/ 3232725 w 4040906"/>
                <a:gd name="connsiteY1" fmla="*/ 0 h 1616362"/>
                <a:gd name="connsiteX2" fmla="*/ 4040906 w 4040906"/>
                <a:gd name="connsiteY2" fmla="*/ 808181 h 1616362"/>
                <a:gd name="connsiteX3" fmla="*/ 3232725 w 4040906"/>
                <a:gd name="connsiteY3" fmla="*/ 1616362 h 1616362"/>
                <a:gd name="connsiteX4" fmla="*/ 0 w 4040906"/>
                <a:gd name="connsiteY4" fmla="*/ 1616362 h 1616362"/>
                <a:gd name="connsiteX5" fmla="*/ 0 w 4040906"/>
                <a:gd name="connsiteY5" fmla="*/ 0 h 161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0906" h="1616362">
                  <a:moveTo>
                    <a:pt x="0" y="0"/>
                  </a:moveTo>
                  <a:lnTo>
                    <a:pt x="3232725" y="0"/>
                  </a:lnTo>
                  <a:lnTo>
                    <a:pt x="4040906" y="808181"/>
                  </a:lnTo>
                  <a:lnTo>
                    <a:pt x="3232725" y="1616362"/>
                  </a:lnTo>
                  <a:lnTo>
                    <a:pt x="0" y="16163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v-SE" sz="800" kern="1200" dirty="0"/>
                <a:t>req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E419D467-2090-484B-A582-B0F077B00B6C}"/>
                </a:ext>
              </a:extLst>
            </p:cNvPr>
            <p:cNvSpPr/>
            <p:nvPr/>
          </p:nvSpPr>
          <p:spPr>
            <a:xfrm>
              <a:off x="10161428" y="4640500"/>
              <a:ext cx="1600200" cy="44249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900" dirty="0">
                  <a:solidFill>
                    <a:schemeClr val="tx1"/>
                  </a:solidFill>
                </a:rPr>
                <a:t>Connectivity</a:t>
              </a: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7DD36A1-CC86-4D84-B2C8-CF4E3864143A}"/>
                </a:ext>
              </a:extLst>
            </p:cNvPr>
            <p:cNvSpPr/>
            <p:nvPr/>
          </p:nvSpPr>
          <p:spPr>
            <a:xfrm flipH="1">
              <a:off x="11579254" y="5382977"/>
              <a:ext cx="722328" cy="189333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800" dirty="0"/>
                <a:t>cap</a:t>
              </a: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B070917-5433-4E3F-8B9A-FFAA8F09F92F}"/>
                </a:ext>
              </a:extLst>
            </p:cNvPr>
            <p:cNvSpPr/>
            <p:nvPr/>
          </p:nvSpPr>
          <p:spPr>
            <a:xfrm flipH="1">
              <a:off x="11585159" y="5590740"/>
              <a:ext cx="765595" cy="181788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800" dirty="0"/>
                <a:t>cap</a:t>
              </a:r>
            </a:p>
          </p:txBody>
        </p:sp>
        <p:sp>
          <p:nvSpPr>
            <p:cNvPr id="66" name="Freeform: Shape 13">
              <a:extLst>
                <a:ext uri="{FF2B5EF4-FFF2-40B4-BE49-F238E27FC236}">
                  <a16:creationId xmlns:a16="http://schemas.microsoft.com/office/drawing/2014/main" id="{70D7E22A-392A-4D57-A05A-DED08B5B4714}"/>
                </a:ext>
              </a:extLst>
            </p:cNvPr>
            <p:cNvSpPr/>
            <p:nvPr/>
          </p:nvSpPr>
          <p:spPr>
            <a:xfrm flipH="1">
              <a:off x="11573719" y="3397286"/>
              <a:ext cx="738356" cy="177939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800" b="1" dirty="0"/>
                <a:t>cap</a:t>
              </a:r>
            </a:p>
          </p:txBody>
        </p:sp>
        <p:sp>
          <p:nvSpPr>
            <p:cNvPr id="67" name="Freeform: Shape 13">
              <a:extLst>
                <a:ext uri="{FF2B5EF4-FFF2-40B4-BE49-F238E27FC236}">
                  <a16:creationId xmlns:a16="http://schemas.microsoft.com/office/drawing/2014/main" id="{B19EF3DF-D1A7-4F25-B8E1-6729FA759826}"/>
                </a:ext>
              </a:extLst>
            </p:cNvPr>
            <p:cNvSpPr/>
            <p:nvPr/>
          </p:nvSpPr>
          <p:spPr>
            <a:xfrm flipH="1">
              <a:off x="11573719" y="3947930"/>
              <a:ext cx="738356" cy="177939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800" dirty="0"/>
                <a:t>cap</a:t>
              </a:r>
            </a:p>
          </p:txBody>
        </p:sp>
        <p:sp>
          <p:nvSpPr>
            <p:cNvPr id="68" name="Freeform: Shape 18">
              <a:extLst>
                <a:ext uri="{FF2B5EF4-FFF2-40B4-BE49-F238E27FC236}">
                  <a16:creationId xmlns:a16="http://schemas.microsoft.com/office/drawing/2014/main" id="{FD3920B0-7274-4A0D-9D62-D9D58A459453}"/>
                </a:ext>
              </a:extLst>
            </p:cNvPr>
            <p:cNvSpPr/>
            <p:nvPr/>
          </p:nvSpPr>
          <p:spPr>
            <a:xfrm flipH="1">
              <a:off x="11574400" y="4185116"/>
              <a:ext cx="732450" cy="165145"/>
            </a:xfrm>
            <a:custGeom>
              <a:avLst/>
              <a:gdLst>
                <a:gd name="connsiteX0" fmla="*/ 0 w 1618868"/>
                <a:gd name="connsiteY0" fmla="*/ 0 h 647547"/>
                <a:gd name="connsiteX1" fmla="*/ 1295095 w 1618868"/>
                <a:gd name="connsiteY1" fmla="*/ 0 h 647547"/>
                <a:gd name="connsiteX2" fmla="*/ 1618868 w 1618868"/>
                <a:gd name="connsiteY2" fmla="*/ 323774 h 647547"/>
                <a:gd name="connsiteX3" fmla="*/ 1295095 w 1618868"/>
                <a:gd name="connsiteY3" fmla="*/ 647547 h 647547"/>
                <a:gd name="connsiteX4" fmla="*/ 0 w 1618868"/>
                <a:gd name="connsiteY4" fmla="*/ 647547 h 647547"/>
                <a:gd name="connsiteX5" fmla="*/ 323774 w 1618868"/>
                <a:gd name="connsiteY5" fmla="*/ 323774 h 647547"/>
                <a:gd name="connsiteX6" fmla="*/ 0 w 1618868"/>
                <a:gd name="connsiteY6" fmla="*/ 0 h 64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868" h="647547">
                  <a:moveTo>
                    <a:pt x="0" y="0"/>
                  </a:moveTo>
                  <a:lnTo>
                    <a:pt x="1295095" y="0"/>
                  </a:lnTo>
                  <a:lnTo>
                    <a:pt x="1618868" y="323774"/>
                  </a:lnTo>
                  <a:lnTo>
                    <a:pt x="1295095" y="647547"/>
                  </a:lnTo>
                  <a:lnTo>
                    <a:pt x="0" y="647547"/>
                  </a:lnTo>
                  <a:lnTo>
                    <a:pt x="323774" y="32377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800" dirty="0"/>
                <a:t>cap</a:t>
              </a:r>
            </a:p>
          </p:txBody>
        </p:sp>
        <p:sp>
          <p:nvSpPr>
            <p:cNvPr id="69" name="Freeform: Shape 53">
              <a:extLst>
                <a:ext uri="{FF2B5EF4-FFF2-40B4-BE49-F238E27FC236}">
                  <a16:creationId xmlns:a16="http://schemas.microsoft.com/office/drawing/2014/main" id="{71F2AB15-6AB6-4CBC-8FD9-B9C605B47139}"/>
                </a:ext>
              </a:extLst>
            </p:cNvPr>
            <p:cNvSpPr/>
            <p:nvPr/>
          </p:nvSpPr>
          <p:spPr>
            <a:xfrm>
              <a:off x="11617476" y="4681954"/>
              <a:ext cx="712587" cy="157947"/>
            </a:xfrm>
            <a:custGeom>
              <a:avLst/>
              <a:gdLst>
                <a:gd name="connsiteX0" fmla="*/ 0 w 4040906"/>
                <a:gd name="connsiteY0" fmla="*/ 0 h 1616362"/>
                <a:gd name="connsiteX1" fmla="*/ 3232725 w 4040906"/>
                <a:gd name="connsiteY1" fmla="*/ 0 h 1616362"/>
                <a:gd name="connsiteX2" fmla="*/ 4040906 w 4040906"/>
                <a:gd name="connsiteY2" fmla="*/ 808181 h 1616362"/>
                <a:gd name="connsiteX3" fmla="*/ 3232725 w 4040906"/>
                <a:gd name="connsiteY3" fmla="*/ 1616362 h 1616362"/>
                <a:gd name="connsiteX4" fmla="*/ 0 w 4040906"/>
                <a:gd name="connsiteY4" fmla="*/ 1616362 h 1616362"/>
                <a:gd name="connsiteX5" fmla="*/ 0 w 4040906"/>
                <a:gd name="connsiteY5" fmla="*/ 0 h 161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0906" h="1616362">
                  <a:moveTo>
                    <a:pt x="0" y="0"/>
                  </a:moveTo>
                  <a:lnTo>
                    <a:pt x="3232725" y="0"/>
                  </a:lnTo>
                  <a:lnTo>
                    <a:pt x="4040906" y="808181"/>
                  </a:lnTo>
                  <a:lnTo>
                    <a:pt x="3232725" y="1616362"/>
                  </a:lnTo>
                  <a:lnTo>
                    <a:pt x="0" y="16163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v-SE" sz="800" kern="1200" dirty="0"/>
                <a:t>req</a:t>
              </a:r>
            </a:p>
          </p:txBody>
        </p:sp>
        <p:sp>
          <p:nvSpPr>
            <p:cNvPr id="70" name="Freeform: Shape 54">
              <a:extLst>
                <a:ext uri="{FF2B5EF4-FFF2-40B4-BE49-F238E27FC236}">
                  <a16:creationId xmlns:a16="http://schemas.microsoft.com/office/drawing/2014/main" id="{7001CFB2-9B9F-48C8-8CAD-473C1AB62C20}"/>
                </a:ext>
              </a:extLst>
            </p:cNvPr>
            <p:cNvSpPr/>
            <p:nvPr/>
          </p:nvSpPr>
          <p:spPr>
            <a:xfrm>
              <a:off x="11617125" y="4878129"/>
              <a:ext cx="712587" cy="178068"/>
            </a:xfrm>
            <a:custGeom>
              <a:avLst/>
              <a:gdLst>
                <a:gd name="connsiteX0" fmla="*/ 0 w 4040906"/>
                <a:gd name="connsiteY0" fmla="*/ 0 h 1616362"/>
                <a:gd name="connsiteX1" fmla="*/ 3232725 w 4040906"/>
                <a:gd name="connsiteY1" fmla="*/ 0 h 1616362"/>
                <a:gd name="connsiteX2" fmla="*/ 4040906 w 4040906"/>
                <a:gd name="connsiteY2" fmla="*/ 808181 h 1616362"/>
                <a:gd name="connsiteX3" fmla="*/ 3232725 w 4040906"/>
                <a:gd name="connsiteY3" fmla="*/ 1616362 h 1616362"/>
                <a:gd name="connsiteX4" fmla="*/ 0 w 4040906"/>
                <a:gd name="connsiteY4" fmla="*/ 1616362 h 1616362"/>
                <a:gd name="connsiteX5" fmla="*/ 0 w 4040906"/>
                <a:gd name="connsiteY5" fmla="*/ 0 h 161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0906" h="1616362">
                  <a:moveTo>
                    <a:pt x="0" y="0"/>
                  </a:moveTo>
                  <a:lnTo>
                    <a:pt x="3232725" y="0"/>
                  </a:lnTo>
                  <a:lnTo>
                    <a:pt x="4040906" y="808181"/>
                  </a:lnTo>
                  <a:lnTo>
                    <a:pt x="3232725" y="1616362"/>
                  </a:lnTo>
                  <a:lnTo>
                    <a:pt x="0" y="16163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6000" tIns="173355" rIns="216000" bIns="17335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v-SE" sz="800" kern="1200" dirty="0"/>
                <a:t>req</a:t>
              </a:r>
            </a:p>
          </p:txBody>
        </p:sp>
        <p:sp>
          <p:nvSpPr>
            <p:cNvPr id="71" name="Rectangle: Rounded Corners 32">
              <a:extLst>
                <a:ext uri="{FF2B5EF4-FFF2-40B4-BE49-F238E27FC236}">
                  <a16:creationId xmlns:a16="http://schemas.microsoft.com/office/drawing/2014/main" id="{C7F8C477-872A-4578-B524-91015CF6DE39}"/>
                </a:ext>
              </a:extLst>
            </p:cNvPr>
            <p:cNvSpPr/>
            <p:nvPr/>
          </p:nvSpPr>
          <p:spPr>
            <a:xfrm>
              <a:off x="12939749" y="3237303"/>
              <a:ext cx="1514475" cy="4986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event </a:t>
              </a:r>
              <a:r>
                <a:rPr lang="sv-SE" sz="1000" dirty="0" err="1">
                  <a:solidFill>
                    <a:schemeClr val="tx1"/>
                  </a:solidFill>
                </a:rPr>
                <a:t>producer</a:t>
              </a:r>
              <a:r>
                <a:rPr lang="sv-SE" sz="1000" dirty="0">
                  <a:solidFill>
                    <a:schemeClr val="tx1"/>
                  </a:solidFill>
                </a:rPr>
                <a:t> </a:t>
              </a:r>
              <a:r>
                <a:rPr lang="sv-SE" sz="1000" dirty="0" err="1">
                  <a:solidFill>
                    <a:schemeClr val="tx1"/>
                  </a:solidFill>
                </a:rPr>
                <a:t>cap</a:t>
              </a:r>
              <a:endParaRPr lang="sv-SE" sz="1000" dirty="0">
                <a:solidFill>
                  <a:schemeClr val="tx1"/>
                </a:solidFill>
              </a:endParaRPr>
            </a:p>
          </p:txBody>
        </p:sp>
        <p:sp>
          <p:nvSpPr>
            <p:cNvPr id="72" name="Rectangle: Rounded Corners 25">
              <a:extLst>
                <a:ext uri="{FF2B5EF4-FFF2-40B4-BE49-F238E27FC236}">
                  <a16:creationId xmlns:a16="http://schemas.microsoft.com/office/drawing/2014/main" id="{55B1E4AB-7329-4DA6-8826-94B05CE3853E}"/>
                </a:ext>
              </a:extLst>
            </p:cNvPr>
            <p:cNvSpPr/>
            <p:nvPr/>
          </p:nvSpPr>
          <p:spPr>
            <a:xfrm>
              <a:off x="12927404" y="5432305"/>
              <a:ext cx="1539163" cy="4986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>
                  <a:solidFill>
                    <a:schemeClr val="tx1"/>
                  </a:solidFill>
                </a:rPr>
                <a:t>event </a:t>
              </a:r>
              <a:r>
                <a:rPr lang="sv-SE" sz="1000" dirty="0" err="1">
                  <a:solidFill>
                    <a:schemeClr val="tx1"/>
                  </a:solidFill>
                </a:rPr>
                <a:t>consumer</a:t>
              </a:r>
              <a:r>
                <a:rPr lang="sv-SE" sz="1000" dirty="0">
                  <a:solidFill>
                    <a:schemeClr val="tx1"/>
                  </a:solidFill>
                </a:rPr>
                <a:t> </a:t>
              </a:r>
              <a:r>
                <a:rPr lang="sv-SE" sz="1000" dirty="0" err="1">
                  <a:solidFill>
                    <a:schemeClr val="tx1"/>
                  </a:solidFill>
                </a:rPr>
                <a:t>cap</a:t>
              </a:r>
              <a:endParaRPr lang="sv-SE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A70C10F-7593-4D9A-9BC1-2CA1793B373D}"/>
                </a:ext>
              </a:extLst>
            </p:cNvPr>
            <p:cNvCxnSpPr>
              <a:cxnSpLocks/>
              <a:stCxn id="66" idx="5"/>
              <a:endCxn id="71" idx="1"/>
            </p:cNvCxnSpPr>
            <p:nvPr/>
          </p:nvCxnSpPr>
          <p:spPr>
            <a:xfrm>
              <a:off x="12164404" y="3486256"/>
              <a:ext cx="775345" cy="3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CD1D7B2-43F1-41AD-A96F-731021C46AF5}"/>
                </a:ext>
              </a:extLst>
            </p:cNvPr>
            <p:cNvCxnSpPr>
              <a:cxnSpLocks/>
              <a:stCxn id="65" idx="5"/>
              <a:endCxn id="72" idx="1"/>
            </p:cNvCxnSpPr>
            <p:nvPr/>
          </p:nvCxnSpPr>
          <p:spPr>
            <a:xfrm>
              <a:off x="12197635" y="5681634"/>
              <a:ext cx="72976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or: Elbow 28">
              <a:extLst>
                <a:ext uri="{FF2B5EF4-FFF2-40B4-BE49-F238E27FC236}">
                  <a16:creationId xmlns:a16="http://schemas.microsoft.com/office/drawing/2014/main" id="{BF0A59F1-1B19-4802-8F55-5FE4D8EF23E9}"/>
                </a:ext>
              </a:extLst>
            </p:cNvPr>
            <p:cNvCxnSpPr>
              <a:cxnSpLocks/>
              <a:stCxn id="62" idx="3"/>
            </p:cNvCxnSpPr>
            <p:nvPr/>
          </p:nvCxnSpPr>
          <p:spPr>
            <a:xfrm>
              <a:off x="12143789" y="3799684"/>
              <a:ext cx="142518" cy="24637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or: Elbow 28">
              <a:extLst>
                <a:ext uri="{FF2B5EF4-FFF2-40B4-BE49-F238E27FC236}">
                  <a16:creationId xmlns:a16="http://schemas.microsoft.com/office/drawing/2014/main" id="{93C29F85-8A8C-44E5-B7D6-71B0D5E0FCDF}"/>
                </a:ext>
              </a:extLst>
            </p:cNvPr>
            <p:cNvCxnSpPr>
              <a:cxnSpLocks/>
              <a:stCxn id="68" idx="5"/>
              <a:endCxn id="69" idx="2"/>
            </p:cNvCxnSpPr>
            <p:nvPr/>
          </p:nvCxnSpPr>
          <p:spPr>
            <a:xfrm rot="10800000" flipH="1" flipV="1">
              <a:off x="12160359" y="4267688"/>
              <a:ext cx="169703" cy="493239"/>
            </a:xfrm>
            <a:prstGeom prst="bentConnector5">
              <a:avLst>
                <a:gd name="adj1" fmla="val -29935"/>
                <a:gd name="adj2" fmla="val -1131"/>
                <a:gd name="adj3" fmla="val 14989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or: Elbow 28">
              <a:extLst>
                <a:ext uri="{FF2B5EF4-FFF2-40B4-BE49-F238E27FC236}">
                  <a16:creationId xmlns:a16="http://schemas.microsoft.com/office/drawing/2014/main" id="{90520578-3C55-484B-A21E-0A978DBC386A}"/>
                </a:ext>
              </a:extLst>
            </p:cNvPr>
            <p:cNvCxnSpPr>
              <a:cxnSpLocks/>
              <a:stCxn id="70" idx="2"/>
              <a:endCxn id="64" idx="5"/>
            </p:cNvCxnSpPr>
            <p:nvPr/>
          </p:nvCxnSpPr>
          <p:spPr>
            <a:xfrm flipH="1">
              <a:off x="12157116" y="4967163"/>
              <a:ext cx="172596" cy="510481"/>
            </a:xfrm>
            <a:prstGeom prst="bentConnector5">
              <a:avLst>
                <a:gd name="adj1" fmla="val -49054"/>
                <a:gd name="adj2" fmla="val 100863"/>
                <a:gd name="adj3" fmla="val 10490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9934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43A8-FE4E-4CF3-B014-E7F23E260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Closed Loop TOSCA Structure (APP abstract)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C7BCA24-0ACC-4E04-A424-F502750C02CE}"/>
              </a:ext>
            </a:extLst>
          </p:cNvPr>
          <p:cNvSpPr/>
          <p:nvPr/>
        </p:nvSpPr>
        <p:spPr>
          <a:xfrm>
            <a:off x="6614077" y="2897083"/>
            <a:ext cx="2590885" cy="288836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08000" rtlCol="0" anchor="t" anchorCtr="0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ClosedLoop_4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9C32C90-A055-49F6-8435-7AB2470B7181}"/>
              </a:ext>
            </a:extLst>
          </p:cNvPr>
          <p:cNvSpPr/>
          <p:nvPr/>
        </p:nvSpPr>
        <p:spPr>
          <a:xfrm>
            <a:off x="6758549" y="3325221"/>
            <a:ext cx="1514475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APP abstract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64E6E4F-8299-4102-82A8-7670E1CA8944}"/>
              </a:ext>
            </a:extLst>
          </p:cNvPr>
          <p:cNvSpPr/>
          <p:nvPr/>
        </p:nvSpPr>
        <p:spPr>
          <a:xfrm>
            <a:off x="6745293" y="4432714"/>
            <a:ext cx="1514475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APP_2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7E943B5-C024-4B7E-A09A-63A12F62D1F0}"/>
              </a:ext>
            </a:extLst>
          </p:cNvPr>
          <p:cNvSpPr/>
          <p:nvPr/>
        </p:nvSpPr>
        <p:spPr>
          <a:xfrm flipH="1">
            <a:off x="8017832" y="4574886"/>
            <a:ext cx="848703" cy="285906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2E375FE-017E-4ABD-B597-7385B72ABAFE}"/>
              </a:ext>
            </a:extLst>
          </p:cNvPr>
          <p:cNvCxnSpPr>
            <a:cxnSpLocks/>
            <a:stCxn id="28" idx="5"/>
            <a:endCxn id="33" idx="1"/>
          </p:cNvCxnSpPr>
          <p:nvPr/>
        </p:nvCxnSpPr>
        <p:spPr>
          <a:xfrm>
            <a:off x="8727273" y="3589471"/>
            <a:ext cx="835513" cy="14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C11FECB-6D3F-4CCD-87EB-B42B169040A0}"/>
              </a:ext>
            </a:extLst>
          </p:cNvPr>
          <p:cNvCxnSpPr>
            <a:cxnSpLocks/>
            <a:stCxn id="19" idx="5"/>
            <a:endCxn id="27" idx="2"/>
          </p:cNvCxnSpPr>
          <p:nvPr/>
        </p:nvCxnSpPr>
        <p:spPr>
          <a:xfrm rot="10800000" flipH="1">
            <a:off x="8696793" y="4023455"/>
            <a:ext cx="200219" cy="694385"/>
          </a:xfrm>
          <a:prstGeom prst="bentConnector5">
            <a:avLst>
              <a:gd name="adj1" fmla="val -114175"/>
              <a:gd name="adj2" fmla="val -6626"/>
              <a:gd name="adj3" fmla="val 2141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CF1CCDA-8B0A-48D6-9FF4-FFFDE4B4E8CA}"/>
              </a:ext>
            </a:extLst>
          </p:cNvPr>
          <p:cNvSpPr/>
          <p:nvPr/>
        </p:nvSpPr>
        <p:spPr>
          <a:xfrm>
            <a:off x="9562786" y="3355061"/>
            <a:ext cx="1514475" cy="4986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event </a:t>
            </a:r>
            <a:r>
              <a:rPr lang="sv-SE" dirty="0" err="1">
                <a:solidFill>
                  <a:schemeClr val="tx1"/>
                </a:solidFill>
              </a:rPr>
              <a:t>producer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cap</a:t>
            </a:r>
            <a:endParaRPr lang="sv-SE" dirty="0">
              <a:solidFill>
                <a:schemeClr val="tx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AF8BD3E-03FF-467B-A2A4-8CC179507125}"/>
              </a:ext>
            </a:extLst>
          </p:cNvPr>
          <p:cNvCxnSpPr>
            <a:cxnSpLocks/>
            <a:stCxn id="45" idx="5"/>
            <a:endCxn id="26" idx="1"/>
          </p:cNvCxnSpPr>
          <p:nvPr/>
        </p:nvCxnSpPr>
        <p:spPr>
          <a:xfrm>
            <a:off x="8714016" y="5104133"/>
            <a:ext cx="762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ABE3217-9F2F-463D-B10C-CF0754C50642}"/>
              </a:ext>
            </a:extLst>
          </p:cNvPr>
          <p:cNvSpPr/>
          <p:nvPr/>
        </p:nvSpPr>
        <p:spPr>
          <a:xfrm>
            <a:off x="9476208" y="4854804"/>
            <a:ext cx="1539163" cy="4986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event </a:t>
            </a:r>
            <a:r>
              <a:rPr lang="sv-SE" dirty="0" err="1">
                <a:solidFill>
                  <a:schemeClr val="tx1"/>
                </a:solidFill>
              </a:rPr>
              <a:t>consumer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cap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28" name="Freeform: Shape 13">
            <a:extLst>
              <a:ext uri="{FF2B5EF4-FFF2-40B4-BE49-F238E27FC236}">
                <a16:creationId xmlns:a16="http://schemas.microsoft.com/office/drawing/2014/main" id="{6289A964-A2AA-2C40-8978-94107346DED3}"/>
              </a:ext>
            </a:extLst>
          </p:cNvPr>
          <p:cNvSpPr/>
          <p:nvPr/>
        </p:nvSpPr>
        <p:spPr>
          <a:xfrm flipH="1">
            <a:off x="8048311" y="3482594"/>
            <a:ext cx="848703" cy="213754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sp>
        <p:nvSpPr>
          <p:cNvPr id="45" name="Freeform: Shape 18">
            <a:extLst>
              <a:ext uri="{FF2B5EF4-FFF2-40B4-BE49-F238E27FC236}">
                <a16:creationId xmlns:a16="http://schemas.microsoft.com/office/drawing/2014/main" id="{3C832410-9A0A-2244-9B31-92CBD0113824}"/>
              </a:ext>
            </a:extLst>
          </p:cNvPr>
          <p:cNvSpPr/>
          <p:nvPr/>
        </p:nvSpPr>
        <p:spPr>
          <a:xfrm flipH="1">
            <a:off x="8035054" y="4961180"/>
            <a:ext cx="848703" cy="285906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A970816-F72C-4E9F-BA15-5A2026DC84EE}"/>
              </a:ext>
            </a:extLst>
          </p:cNvPr>
          <p:cNvSpPr/>
          <p:nvPr/>
        </p:nvSpPr>
        <p:spPr>
          <a:xfrm>
            <a:off x="8127395" y="3902161"/>
            <a:ext cx="769618" cy="242586"/>
          </a:xfrm>
          <a:custGeom>
            <a:avLst/>
            <a:gdLst>
              <a:gd name="connsiteX0" fmla="*/ 0 w 4040906"/>
              <a:gd name="connsiteY0" fmla="*/ 0 h 1616362"/>
              <a:gd name="connsiteX1" fmla="*/ 3232725 w 4040906"/>
              <a:gd name="connsiteY1" fmla="*/ 0 h 1616362"/>
              <a:gd name="connsiteX2" fmla="*/ 4040906 w 4040906"/>
              <a:gd name="connsiteY2" fmla="*/ 808181 h 1616362"/>
              <a:gd name="connsiteX3" fmla="*/ 3232725 w 4040906"/>
              <a:gd name="connsiteY3" fmla="*/ 1616362 h 1616362"/>
              <a:gd name="connsiteX4" fmla="*/ 0 w 4040906"/>
              <a:gd name="connsiteY4" fmla="*/ 1616362 h 1616362"/>
              <a:gd name="connsiteX5" fmla="*/ 0 w 4040906"/>
              <a:gd name="connsiteY5" fmla="*/ 0 h 161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0906" h="1616362">
                <a:moveTo>
                  <a:pt x="0" y="0"/>
                </a:moveTo>
                <a:lnTo>
                  <a:pt x="3232725" y="0"/>
                </a:lnTo>
                <a:lnTo>
                  <a:pt x="4040906" y="808181"/>
                </a:lnTo>
                <a:lnTo>
                  <a:pt x="3232725" y="1616362"/>
                </a:lnTo>
                <a:lnTo>
                  <a:pt x="0" y="16163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kern="1200" dirty="0"/>
              <a:t>req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6C5B719-6DFB-4516-B912-62F53F1D99D5}"/>
              </a:ext>
            </a:extLst>
          </p:cNvPr>
          <p:cNvCxnSpPr>
            <a:cxnSpLocks/>
          </p:cNvCxnSpPr>
          <p:nvPr/>
        </p:nvCxnSpPr>
        <p:spPr>
          <a:xfrm flipV="1">
            <a:off x="4187952" y="3355061"/>
            <a:ext cx="2570597" cy="5471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58D42BC-2B25-4A57-B887-A4A6ED3F1299}"/>
              </a:ext>
            </a:extLst>
          </p:cNvPr>
          <p:cNvSpPr/>
          <p:nvPr/>
        </p:nvSpPr>
        <p:spPr>
          <a:xfrm>
            <a:off x="2794445" y="3897597"/>
            <a:ext cx="1514475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APP_1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0010DD2-10F5-43AA-A1A8-096FD30C1811}"/>
              </a:ext>
            </a:extLst>
          </p:cNvPr>
          <p:cNvCxnSpPr>
            <a:cxnSpLocks/>
          </p:cNvCxnSpPr>
          <p:nvPr/>
        </p:nvCxnSpPr>
        <p:spPr>
          <a:xfrm flipV="1">
            <a:off x="4260188" y="4239621"/>
            <a:ext cx="2674200" cy="53055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284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43A8-FE4E-4CF3-B014-E7F23E260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Closed Loop TOSCA Structure (Closed Loop abstract)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C7BCA24-0ACC-4E04-A424-F502750C02CE}"/>
              </a:ext>
            </a:extLst>
          </p:cNvPr>
          <p:cNvSpPr/>
          <p:nvPr/>
        </p:nvSpPr>
        <p:spPr>
          <a:xfrm>
            <a:off x="6614077" y="2897083"/>
            <a:ext cx="2590885" cy="288836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08000" rtlCol="0" anchor="t" anchorCtr="0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ClosedLoop_1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9C32C90-A055-49F6-8435-7AB2470B7181}"/>
              </a:ext>
            </a:extLst>
          </p:cNvPr>
          <p:cNvSpPr/>
          <p:nvPr/>
        </p:nvSpPr>
        <p:spPr>
          <a:xfrm>
            <a:off x="6758549" y="3325221"/>
            <a:ext cx="1514475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APP_1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64E6E4F-8299-4102-82A8-7670E1CA8944}"/>
              </a:ext>
            </a:extLst>
          </p:cNvPr>
          <p:cNvSpPr/>
          <p:nvPr/>
        </p:nvSpPr>
        <p:spPr>
          <a:xfrm>
            <a:off x="6745293" y="4432714"/>
            <a:ext cx="1514475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APP_2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7E943B5-C024-4B7E-A09A-63A12F62D1F0}"/>
              </a:ext>
            </a:extLst>
          </p:cNvPr>
          <p:cNvSpPr/>
          <p:nvPr/>
        </p:nvSpPr>
        <p:spPr>
          <a:xfrm flipH="1">
            <a:off x="8017832" y="4574886"/>
            <a:ext cx="848703" cy="285906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2E375FE-017E-4ABD-B597-7385B72ABAFE}"/>
              </a:ext>
            </a:extLst>
          </p:cNvPr>
          <p:cNvCxnSpPr>
            <a:cxnSpLocks/>
            <a:stCxn id="28" idx="5"/>
            <a:endCxn id="33" idx="1"/>
          </p:cNvCxnSpPr>
          <p:nvPr/>
        </p:nvCxnSpPr>
        <p:spPr>
          <a:xfrm>
            <a:off x="8727273" y="3589471"/>
            <a:ext cx="835513" cy="14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C11FECB-6D3F-4CCD-87EB-B42B169040A0}"/>
              </a:ext>
            </a:extLst>
          </p:cNvPr>
          <p:cNvCxnSpPr>
            <a:cxnSpLocks/>
            <a:stCxn id="19" idx="5"/>
            <a:endCxn id="27" idx="2"/>
          </p:cNvCxnSpPr>
          <p:nvPr/>
        </p:nvCxnSpPr>
        <p:spPr>
          <a:xfrm rot="10800000" flipH="1">
            <a:off x="8696793" y="4023455"/>
            <a:ext cx="200219" cy="694385"/>
          </a:xfrm>
          <a:prstGeom prst="bentConnector5">
            <a:avLst>
              <a:gd name="adj1" fmla="val -114175"/>
              <a:gd name="adj2" fmla="val -6626"/>
              <a:gd name="adj3" fmla="val 2141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CF1CCDA-8B0A-48D6-9FF4-FFFDE4B4E8CA}"/>
              </a:ext>
            </a:extLst>
          </p:cNvPr>
          <p:cNvSpPr/>
          <p:nvPr/>
        </p:nvSpPr>
        <p:spPr>
          <a:xfrm>
            <a:off x="9562786" y="3355061"/>
            <a:ext cx="1514475" cy="4986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event </a:t>
            </a:r>
            <a:r>
              <a:rPr lang="sv-SE" dirty="0" err="1">
                <a:solidFill>
                  <a:schemeClr val="tx1"/>
                </a:solidFill>
              </a:rPr>
              <a:t>producer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cap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4747DC82-54BB-4AEA-81B1-167BA4F06B05}"/>
              </a:ext>
            </a:extLst>
          </p:cNvPr>
          <p:cNvSpPr/>
          <p:nvPr/>
        </p:nvSpPr>
        <p:spPr>
          <a:xfrm>
            <a:off x="2137791" y="1568261"/>
            <a:ext cx="2324565" cy="162419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08000" rtlCol="0" anchor="t" anchorCtr="0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ClosedLoop_5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(abstract)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D0B7471-02A8-40D1-940A-89CA4F53591E}"/>
              </a:ext>
            </a:extLst>
          </p:cNvPr>
          <p:cNvSpPr/>
          <p:nvPr/>
        </p:nvSpPr>
        <p:spPr>
          <a:xfrm>
            <a:off x="2751424" y="2329661"/>
            <a:ext cx="1030031" cy="7638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dirty="0"/>
              <a:t>Topology</a:t>
            </a:r>
          </a:p>
          <a:p>
            <a:r>
              <a:rPr lang="sv-SE" sz="1200" dirty="0"/>
              <a:t>Nodes</a:t>
            </a:r>
          </a:p>
          <a:p>
            <a:r>
              <a:rPr lang="sv-SE" sz="1200" dirty="0"/>
              <a:t>links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7A4503E-C318-41B0-A2A2-2A63CD3A121D}"/>
              </a:ext>
            </a:extLst>
          </p:cNvPr>
          <p:cNvCxnSpPr>
            <a:cxnSpLocks/>
          </p:cNvCxnSpPr>
          <p:nvPr/>
        </p:nvCxnSpPr>
        <p:spPr>
          <a:xfrm>
            <a:off x="4376582" y="1683695"/>
            <a:ext cx="2590885" cy="125373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1B1E0FD-4754-4487-ADF7-55BBF5D93802}"/>
              </a:ext>
            </a:extLst>
          </p:cNvPr>
          <p:cNvCxnSpPr>
            <a:cxnSpLocks/>
          </p:cNvCxnSpPr>
          <p:nvPr/>
        </p:nvCxnSpPr>
        <p:spPr>
          <a:xfrm>
            <a:off x="4376582" y="3109260"/>
            <a:ext cx="2368711" cy="257380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AF8BD3E-03FF-467B-A2A4-8CC179507125}"/>
              </a:ext>
            </a:extLst>
          </p:cNvPr>
          <p:cNvCxnSpPr>
            <a:cxnSpLocks/>
            <a:stCxn id="45" idx="5"/>
            <a:endCxn id="26" idx="1"/>
          </p:cNvCxnSpPr>
          <p:nvPr/>
        </p:nvCxnSpPr>
        <p:spPr>
          <a:xfrm>
            <a:off x="8714016" y="5104133"/>
            <a:ext cx="762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ABE3217-9F2F-463D-B10C-CF0754C50642}"/>
              </a:ext>
            </a:extLst>
          </p:cNvPr>
          <p:cNvSpPr/>
          <p:nvPr/>
        </p:nvSpPr>
        <p:spPr>
          <a:xfrm>
            <a:off x="9476208" y="4854804"/>
            <a:ext cx="1539163" cy="4986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event </a:t>
            </a:r>
            <a:r>
              <a:rPr lang="sv-SE" dirty="0" err="1">
                <a:solidFill>
                  <a:schemeClr val="tx1"/>
                </a:solidFill>
              </a:rPr>
              <a:t>consumer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cap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28" name="Freeform: Shape 13">
            <a:extLst>
              <a:ext uri="{FF2B5EF4-FFF2-40B4-BE49-F238E27FC236}">
                <a16:creationId xmlns:a16="http://schemas.microsoft.com/office/drawing/2014/main" id="{6289A964-A2AA-2C40-8978-94107346DED3}"/>
              </a:ext>
            </a:extLst>
          </p:cNvPr>
          <p:cNvSpPr/>
          <p:nvPr/>
        </p:nvSpPr>
        <p:spPr>
          <a:xfrm flipH="1">
            <a:off x="8048311" y="3482594"/>
            <a:ext cx="848703" cy="213754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sp>
        <p:nvSpPr>
          <p:cNvPr id="43" name="Freeform: Shape 18">
            <a:extLst>
              <a:ext uri="{FF2B5EF4-FFF2-40B4-BE49-F238E27FC236}">
                <a16:creationId xmlns:a16="http://schemas.microsoft.com/office/drawing/2014/main" id="{6764705B-35F4-174A-BD08-3585E392376E}"/>
              </a:ext>
            </a:extLst>
          </p:cNvPr>
          <p:cNvSpPr/>
          <p:nvPr/>
        </p:nvSpPr>
        <p:spPr>
          <a:xfrm flipH="1">
            <a:off x="4086249" y="1956985"/>
            <a:ext cx="848703" cy="285906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sp>
        <p:nvSpPr>
          <p:cNvPr id="45" name="Freeform: Shape 18">
            <a:extLst>
              <a:ext uri="{FF2B5EF4-FFF2-40B4-BE49-F238E27FC236}">
                <a16:creationId xmlns:a16="http://schemas.microsoft.com/office/drawing/2014/main" id="{3C832410-9A0A-2244-9B31-92CBD0113824}"/>
              </a:ext>
            </a:extLst>
          </p:cNvPr>
          <p:cNvSpPr/>
          <p:nvPr/>
        </p:nvSpPr>
        <p:spPr>
          <a:xfrm flipH="1">
            <a:off x="8035054" y="4961180"/>
            <a:ext cx="848703" cy="285906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A970816-F72C-4E9F-BA15-5A2026DC84EE}"/>
              </a:ext>
            </a:extLst>
          </p:cNvPr>
          <p:cNvSpPr/>
          <p:nvPr/>
        </p:nvSpPr>
        <p:spPr>
          <a:xfrm>
            <a:off x="8127395" y="3902161"/>
            <a:ext cx="769618" cy="242586"/>
          </a:xfrm>
          <a:custGeom>
            <a:avLst/>
            <a:gdLst>
              <a:gd name="connsiteX0" fmla="*/ 0 w 4040906"/>
              <a:gd name="connsiteY0" fmla="*/ 0 h 1616362"/>
              <a:gd name="connsiteX1" fmla="*/ 3232725 w 4040906"/>
              <a:gd name="connsiteY1" fmla="*/ 0 h 1616362"/>
              <a:gd name="connsiteX2" fmla="*/ 4040906 w 4040906"/>
              <a:gd name="connsiteY2" fmla="*/ 808181 h 1616362"/>
              <a:gd name="connsiteX3" fmla="*/ 3232725 w 4040906"/>
              <a:gd name="connsiteY3" fmla="*/ 1616362 h 1616362"/>
              <a:gd name="connsiteX4" fmla="*/ 0 w 4040906"/>
              <a:gd name="connsiteY4" fmla="*/ 1616362 h 1616362"/>
              <a:gd name="connsiteX5" fmla="*/ 0 w 4040906"/>
              <a:gd name="connsiteY5" fmla="*/ 0 h 161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0906" h="1616362">
                <a:moveTo>
                  <a:pt x="0" y="0"/>
                </a:moveTo>
                <a:lnTo>
                  <a:pt x="3232725" y="0"/>
                </a:lnTo>
                <a:lnTo>
                  <a:pt x="4040906" y="808181"/>
                </a:lnTo>
                <a:lnTo>
                  <a:pt x="3232725" y="1616362"/>
                </a:lnTo>
                <a:lnTo>
                  <a:pt x="0" y="16163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kern="1200" dirty="0"/>
              <a:t>req</a:t>
            </a:r>
          </a:p>
        </p:txBody>
      </p:sp>
    </p:spTree>
    <p:extLst>
      <p:ext uri="{BB962C8B-B14F-4D97-AF65-F5344CB8AC3E}">
        <p14:creationId xmlns:p14="http://schemas.microsoft.com/office/powerpoint/2010/main" val="37095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55E53BF-10F1-429B-A950-85E5A4198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91665" y="1380616"/>
            <a:ext cx="3733469" cy="48768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55D01B4-01ED-4256-AC8D-C9AFBC28BA02}"/>
              </a:ext>
            </a:extLst>
          </p:cNvPr>
          <p:cNvSpPr/>
          <p:nvPr/>
        </p:nvSpPr>
        <p:spPr>
          <a:xfrm>
            <a:off x="8138161" y="1243772"/>
            <a:ext cx="3840479" cy="3271521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4E40B-EE91-47E6-8704-9FA2DA8E6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BASIC APP Node Type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1CA0B-8719-4F3E-8037-1F238FF57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8</a:t>
            </a:fld>
            <a:endParaRPr lang="sv-S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503BDA-FA2B-4135-83A0-F50C7455E0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1" y="1380932"/>
            <a:ext cx="5692444" cy="4876484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B2FC0CF-B402-462C-BC97-1E88D84739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163107"/>
              </p:ext>
            </p:extLst>
          </p:nvPr>
        </p:nvGraphicFramePr>
        <p:xfrm>
          <a:off x="10824211" y="486211"/>
          <a:ext cx="9969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Packager Shell Object" showAsIcon="1" r:id="rId5" imgW="996480" imgH="481320" progId="Package">
                  <p:embed/>
                </p:oleObj>
              </mc:Choice>
              <mc:Fallback>
                <p:oleObj name="Packager Shell Object" showAsIcon="1" r:id="rId5" imgW="996480" imgH="4813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24211" y="486211"/>
                        <a:ext cx="996950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946F0121-538F-45BB-B27A-26225C15B465}"/>
              </a:ext>
            </a:extLst>
          </p:cNvPr>
          <p:cNvSpPr/>
          <p:nvPr/>
        </p:nvSpPr>
        <p:spPr>
          <a:xfrm>
            <a:off x="8138161" y="4618677"/>
            <a:ext cx="3840479" cy="1522216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249F55-7EF5-4357-9243-984E4E1B5557}"/>
              </a:ext>
            </a:extLst>
          </p:cNvPr>
          <p:cNvCxnSpPr>
            <a:cxnSpLocks/>
          </p:cNvCxnSpPr>
          <p:nvPr/>
        </p:nvCxnSpPr>
        <p:spPr>
          <a:xfrm flipV="1">
            <a:off x="6007405" y="2044700"/>
            <a:ext cx="2077250" cy="3048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37C0469-73CF-440C-92FD-8F048992DF8E}"/>
              </a:ext>
            </a:extLst>
          </p:cNvPr>
          <p:cNvCxnSpPr/>
          <p:nvPr/>
        </p:nvCxnSpPr>
        <p:spPr>
          <a:xfrm>
            <a:off x="1930400" y="5232400"/>
            <a:ext cx="178009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C8EA421-5B85-4E94-8184-60A8EB7601F0}"/>
              </a:ext>
            </a:extLst>
          </p:cNvPr>
          <p:cNvCxnSpPr/>
          <p:nvPr/>
        </p:nvCxnSpPr>
        <p:spPr>
          <a:xfrm>
            <a:off x="1879600" y="5829300"/>
            <a:ext cx="178009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EB1577D-9288-43DA-8B33-B66B328BA128}"/>
              </a:ext>
            </a:extLst>
          </p:cNvPr>
          <p:cNvCxnSpPr>
            <a:cxnSpLocks/>
          </p:cNvCxnSpPr>
          <p:nvPr/>
        </p:nvCxnSpPr>
        <p:spPr>
          <a:xfrm flipV="1">
            <a:off x="6007405" y="3348284"/>
            <a:ext cx="2077250" cy="2377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BAFD6FB-AFC0-4C9F-9C96-649ABA961701}"/>
              </a:ext>
            </a:extLst>
          </p:cNvPr>
          <p:cNvSpPr/>
          <p:nvPr/>
        </p:nvSpPr>
        <p:spPr>
          <a:xfrm>
            <a:off x="314961" y="1243644"/>
            <a:ext cx="5692444" cy="5120580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F5470EA-C85C-40DE-9307-592E169F90D0}"/>
              </a:ext>
            </a:extLst>
          </p:cNvPr>
          <p:cNvCxnSpPr>
            <a:cxnSpLocks/>
          </p:cNvCxnSpPr>
          <p:nvPr/>
        </p:nvCxnSpPr>
        <p:spPr>
          <a:xfrm>
            <a:off x="382016" y="1672336"/>
            <a:ext cx="100787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00A53A3-BD3F-4D18-A713-F1D74787B893}"/>
              </a:ext>
            </a:extLst>
          </p:cNvPr>
          <p:cNvSpPr/>
          <p:nvPr/>
        </p:nvSpPr>
        <p:spPr>
          <a:xfrm>
            <a:off x="6184597" y="1197848"/>
            <a:ext cx="1514475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APP_2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66D8464-BC27-48A7-A39B-25621F088FFD}"/>
              </a:ext>
            </a:extLst>
          </p:cNvPr>
          <p:cNvSpPr/>
          <p:nvPr/>
        </p:nvSpPr>
        <p:spPr>
          <a:xfrm flipH="1">
            <a:off x="7212589" y="1340020"/>
            <a:ext cx="848703" cy="285906"/>
          </a:xfrm>
          <a:custGeom>
            <a:avLst/>
            <a:gdLst>
              <a:gd name="connsiteX0" fmla="*/ 0 w 1618868"/>
              <a:gd name="connsiteY0" fmla="*/ 0 h 647547"/>
              <a:gd name="connsiteX1" fmla="*/ 1295095 w 1618868"/>
              <a:gd name="connsiteY1" fmla="*/ 0 h 647547"/>
              <a:gd name="connsiteX2" fmla="*/ 1618868 w 1618868"/>
              <a:gd name="connsiteY2" fmla="*/ 323774 h 647547"/>
              <a:gd name="connsiteX3" fmla="*/ 1295095 w 1618868"/>
              <a:gd name="connsiteY3" fmla="*/ 647547 h 647547"/>
              <a:gd name="connsiteX4" fmla="*/ 0 w 1618868"/>
              <a:gd name="connsiteY4" fmla="*/ 647547 h 647547"/>
              <a:gd name="connsiteX5" fmla="*/ 323774 w 1618868"/>
              <a:gd name="connsiteY5" fmla="*/ 323774 h 647547"/>
              <a:gd name="connsiteX6" fmla="*/ 0 w 1618868"/>
              <a:gd name="connsiteY6" fmla="*/ 0 h 64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8868" h="647547">
                <a:moveTo>
                  <a:pt x="0" y="0"/>
                </a:moveTo>
                <a:lnTo>
                  <a:pt x="1295095" y="0"/>
                </a:lnTo>
                <a:lnTo>
                  <a:pt x="1618868" y="323774"/>
                </a:lnTo>
                <a:lnTo>
                  <a:pt x="1295095" y="647547"/>
                </a:lnTo>
                <a:lnTo>
                  <a:pt x="0" y="647547"/>
                </a:lnTo>
                <a:lnTo>
                  <a:pt x="323774" y="3237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dirty="0"/>
              <a:t>cap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3CBFF23-BA72-488B-8936-583EBE21E084}"/>
              </a:ext>
            </a:extLst>
          </p:cNvPr>
          <p:cNvSpPr/>
          <p:nvPr/>
        </p:nvSpPr>
        <p:spPr>
          <a:xfrm>
            <a:off x="6338442" y="5414844"/>
            <a:ext cx="1514475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APP_1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14ADDF7-A71E-4EC8-896B-A0CBE6909905}"/>
              </a:ext>
            </a:extLst>
          </p:cNvPr>
          <p:cNvSpPr/>
          <p:nvPr/>
        </p:nvSpPr>
        <p:spPr>
          <a:xfrm>
            <a:off x="7324514" y="6044949"/>
            <a:ext cx="769618" cy="242586"/>
          </a:xfrm>
          <a:custGeom>
            <a:avLst/>
            <a:gdLst>
              <a:gd name="connsiteX0" fmla="*/ 0 w 4040906"/>
              <a:gd name="connsiteY0" fmla="*/ 0 h 1616362"/>
              <a:gd name="connsiteX1" fmla="*/ 3232725 w 4040906"/>
              <a:gd name="connsiteY1" fmla="*/ 0 h 1616362"/>
              <a:gd name="connsiteX2" fmla="*/ 4040906 w 4040906"/>
              <a:gd name="connsiteY2" fmla="*/ 808181 h 1616362"/>
              <a:gd name="connsiteX3" fmla="*/ 3232725 w 4040906"/>
              <a:gd name="connsiteY3" fmla="*/ 1616362 h 1616362"/>
              <a:gd name="connsiteX4" fmla="*/ 0 w 4040906"/>
              <a:gd name="connsiteY4" fmla="*/ 1616362 h 1616362"/>
              <a:gd name="connsiteX5" fmla="*/ 0 w 4040906"/>
              <a:gd name="connsiteY5" fmla="*/ 0 h 161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0906" h="1616362">
                <a:moveTo>
                  <a:pt x="0" y="0"/>
                </a:moveTo>
                <a:lnTo>
                  <a:pt x="3232725" y="0"/>
                </a:lnTo>
                <a:lnTo>
                  <a:pt x="4040906" y="808181"/>
                </a:lnTo>
                <a:lnTo>
                  <a:pt x="3232725" y="1616362"/>
                </a:lnTo>
                <a:lnTo>
                  <a:pt x="0" y="16163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6000" tIns="173355" rIns="216000" bIns="173355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kern="1200" dirty="0"/>
              <a:t>req</a:t>
            </a:r>
          </a:p>
        </p:txBody>
      </p:sp>
    </p:spTree>
    <p:extLst>
      <p:ext uri="{BB962C8B-B14F-4D97-AF65-F5344CB8AC3E}">
        <p14:creationId xmlns:p14="http://schemas.microsoft.com/office/powerpoint/2010/main" val="3036733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B00D-0938-47A0-84F6-34D28C23B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Closed Loop LifeCycle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F6EF-9318-40B9-B62A-CF32D64FB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29982"/>
            <a:ext cx="2483553" cy="8768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v-SE" sz="1800" dirty="0"/>
              <a:t>e.g. DCAE GUI/MOD and/or SDC</a:t>
            </a:r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1194A3-1DF7-4A2D-8D2E-EACD4F43E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9</a:t>
            </a:fld>
            <a:endParaRPr lang="sv-SE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370F276-D950-4DEC-AE60-8C4ACAA3BEAC}"/>
              </a:ext>
            </a:extLst>
          </p:cNvPr>
          <p:cNvCxnSpPr/>
          <p:nvPr/>
        </p:nvCxnSpPr>
        <p:spPr>
          <a:xfrm>
            <a:off x="314961" y="4864608"/>
            <a:ext cx="115062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F69D0CBD-1F15-44D6-9BCD-976FA6C9D6AE}"/>
              </a:ext>
            </a:extLst>
          </p:cNvPr>
          <p:cNvSpPr/>
          <p:nvPr/>
        </p:nvSpPr>
        <p:spPr>
          <a:xfrm>
            <a:off x="429767" y="1235843"/>
            <a:ext cx="2483553" cy="1515097"/>
          </a:xfrm>
          <a:prstGeom prst="wedgeRectCallout">
            <a:avLst>
              <a:gd name="adj1" fmla="val -27315"/>
              <a:gd name="adj2" fmla="val 186222"/>
            </a:avLst>
          </a:prstGeom>
          <a:solidFill>
            <a:schemeClr val="bg1"/>
          </a:solidFill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Time t0: CLOSED LOOP DESIGN: </a:t>
            </a:r>
          </a:p>
          <a:p>
            <a:r>
              <a:rPr lang="sv-SE" sz="1400" dirty="0">
                <a:solidFill>
                  <a:schemeClr val="tx1"/>
                </a:solidFill>
              </a:rPr>
              <a:t>create node types.</a:t>
            </a:r>
          </a:p>
          <a:p>
            <a:r>
              <a:rPr lang="sv-SE" sz="1400" dirty="0">
                <a:solidFill>
                  <a:schemeClr val="tx1"/>
                </a:solidFill>
              </a:rPr>
              <a:t>Ex: Create PMSH node type derived by the generic APP node type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3C29CFDF-77DD-444E-980C-DE562E794F18}"/>
              </a:ext>
            </a:extLst>
          </p:cNvPr>
          <p:cNvSpPr/>
          <p:nvPr/>
        </p:nvSpPr>
        <p:spPr>
          <a:xfrm>
            <a:off x="1749257" y="2973564"/>
            <a:ext cx="3501443" cy="727022"/>
          </a:xfrm>
          <a:prstGeom prst="wedgeRectCallout">
            <a:avLst>
              <a:gd name="adj1" fmla="val 13575"/>
              <a:gd name="adj2" fmla="val 213231"/>
            </a:avLst>
          </a:prstGeom>
          <a:solidFill>
            <a:schemeClr val="bg1"/>
          </a:solidFill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Time t1: CLOSED LOOP CREATION: </a:t>
            </a:r>
          </a:p>
          <a:p>
            <a:r>
              <a:rPr lang="sv-SE" sz="1400" dirty="0">
                <a:solidFill>
                  <a:schemeClr val="tx1"/>
                </a:solidFill>
              </a:rPr>
              <a:t>create topology and node template </a:t>
            </a:r>
          </a:p>
          <a:p>
            <a:r>
              <a:rPr lang="sv-SE" sz="1400" dirty="0">
                <a:solidFill>
                  <a:schemeClr val="tx1"/>
                </a:solidFill>
              </a:rPr>
              <a:t>Ex. A specific PMSH node template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03B1C70E-0F83-475F-8F15-43A3D1988310}"/>
              </a:ext>
            </a:extLst>
          </p:cNvPr>
          <p:cNvSpPr/>
          <p:nvPr/>
        </p:nvSpPr>
        <p:spPr>
          <a:xfrm>
            <a:off x="4982972" y="1809542"/>
            <a:ext cx="3810154" cy="1071253"/>
          </a:xfrm>
          <a:prstGeom prst="wedgeRectCallout">
            <a:avLst>
              <a:gd name="adj1" fmla="val -11809"/>
              <a:gd name="adj2" fmla="val 234387"/>
            </a:avLst>
          </a:prstGeom>
          <a:solidFill>
            <a:schemeClr val="bg1"/>
          </a:solidFill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Time t2: CLOSED LOOP INSTANCE CREATION: </a:t>
            </a:r>
          </a:p>
          <a:p>
            <a:r>
              <a:rPr lang="sv-SE" sz="1400" dirty="0">
                <a:solidFill>
                  <a:schemeClr val="tx1"/>
                </a:solidFill>
              </a:rPr>
              <a:t>input parameters can be added .</a:t>
            </a:r>
          </a:p>
          <a:p>
            <a:r>
              <a:rPr lang="sv-SE" sz="1400" dirty="0">
                <a:solidFill>
                  <a:schemeClr val="tx1"/>
                </a:solidFill>
              </a:rPr>
              <a:t>A CL instance is created then and stored. </a:t>
            </a:r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2A4C1F7A-A4A9-4EDE-BC71-EC723178DCF2}"/>
              </a:ext>
            </a:extLst>
          </p:cNvPr>
          <p:cNvSpPr/>
          <p:nvPr/>
        </p:nvSpPr>
        <p:spPr>
          <a:xfrm>
            <a:off x="7124720" y="2939192"/>
            <a:ext cx="3810154" cy="538770"/>
          </a:xfrm>
          <a:prstGeom prst="wedgeRectCallout">
            <a:avLst>
              <a:gd name="adj1" fmla="val -44391"/>
              <a:gd name="adj2" fmla="val 303933"/>
            </a:avLst>
          </a:prstGeom>
          <a:solidFill>
            <a:schemeClr val="bg1"/>
          </a:solidFill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Time t3: CLOSED LOOP INSTANCE DEPLOYMENT/ACTIVATION</a:t>
            </a:r>
          </a:p>
        </p:txBody>
      </p:sp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2AC05EE8-4987-4DD9-9A63-5200F4C6A373}"/>
              </a:ext>
            </a:extLst>
          </p:cNvPr>
          <p:cNvSpPr/>
          <p:nvPr/>
        </p:nvSpPr>
        <p:spPr>
          <a:xfrm>
            <a:off x="9291848" y="3654557"/>
            <a:ext cx="2394184" cy="438423"/>
          </a:xfrm>
          <a:prstGeom prst="wedgeRectCallout">
            <a:avLst>
              <a:gd name="adj1" fmla="val 12962"/>
              <a:gd name="adj2" fmla="val 253663"/>
            </a:avLst>
          </a:prstGeom>
          <a:solidFill>
            <a:schemeClr val="bg1"/>
          </a:solidFill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Time t4 : CLOSED LOOP INSTANCE  is running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DABEE2E-C5B7-4CD8-A8CE-563A1E059893}"/>
              </a:ext>
            </a:extLst>
          </p:cNvPr>
          <p:cNvSpPr txBox="1">
            <a:spLocks/>
          </p:cNvSpPr>
          <p:nvPr/>
        </p:nvSpPr>
        <p:spPr>
          <a:xfrm>
            <a:off x="5882943" y="5113601"/>
            <a:ext cx="2483553" cy="876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sv-SE" dirty="0"/>
              <a:t>CLAMP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FFE69CD-6BEE-486E-B578-986B0F56D47D}"/>
              </a:ext>
            </a:extLst>
          </p:cNvPr>
          <p:cNvSpPr txBox="1">
            <a:spLocks/>
          </p:cNvSpPr>
          <p:nvPr/>
        </p:nvSpPr>
        <p:spPr>
          <a:xfrm>
            <a:off x="9099824" y="5041204"/>
            <a:ext cx="2483553" cy="876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sv-SE" dirty="0"/>
              <a:t>ONAP platform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933560F-5496-494E-AE1D-DD251F110937}"/>
              </a:ext>
            </a:extLst>
          </p:cNvPr>
          <p:cNvSpPr txBox="1">
            <a:spLocks/>
          </p:cNvSpPr>
          <p:nvPr/>
        </p:nvSpPr>
        <p:spPr>
          <a:xfrm>
            <a:off x="2643352" y="5041204"/>
            <a:ext cx="2789885" cy="8768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sv-SE" dirty="0"/>
              <a:t>e.g. DCAE GUI/MOD</a:t>
            </a:r>
          </a:p>
          <a:p>
            <a:pPr marL="0" indent="0" algn="ctr">
              <a:buFont typeface="Arial" charset="0"/>
              <a:buNone/>
            </a:pPr>
            <a:r>
              <a:rPr lang="sv-SE" dirty="0"/>
              <a:t>and/or CLAMP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574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7" ma:contentTypeDescription="Create a new document." ma:contentTypeScope="" ma:versionID="f9445b9b7218e26dedf7b7f3041dac4c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bde985d153e10920f40bcdf3032929d5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A3401B-1E7C-4BD4-AB19-7E857ED9D8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623615-6F94-47B2-B108-E787C956BB4F}">
  <ds:schemaRefs>
    <ds:schemaRef ds:uri="http://purl.org/dc/terms/"/>
    <ds:schemaRef ds:uri="763aa34c-cc81-4119-9cda-68682073e045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25936cc9-e5dc-4a71-81d2-3f4874aefcd8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73916</TotalTime>
  <Words>1150</Words>
  <Application>Microsoft Office PowerPoint</Application>
  <PresentationFormat>Widescreen</PresentationFormat>
  <Paragraphs>302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.AppleSystemUIFont</vt:lpstr>
      <vt:lpstr>Arial</vt:lpstr>
      <vt:lpstr>Calibri</vt:lpstr>
      <vt:lpstr>Calibri Light</vt:lpstr>
      <vt:lpstr>Ericsson Hilda</vt:lpstr>
      <vt:lpstr>Office Theme</vt:lpstr>
      <vt:lpstr>Packager Shell Object</vt:lpstr>
      <vt:lpstr>TOSCA Model for Closed Loop in ONAP - Proposal</vt:lpstr>
      <vt:lpstr>Closed Loop Model  in TOSCA </vt:lpstr>
      <vt:lpstr>Closed Loop Model: today and evolution </vt:lpstr>
      <vt:lpstr>Tosca Proposal</vt:lpstr>
      <vt:lpstr>Closed Loop TOSCA Structures</vt:lpstr>
      <vt:lpstr>Closed Loop TOSCA Structure (APP abstract)</vt:lpstr>
      <vt:lpstr>Closed Loop TOSCA Structure (Closed Loop abstract)</vt:lpstr>
      <vt:lpstr>BASIC APP Node Type</vt:lpstr>
      <vt:lpstr>Closed Loop LifeCycle</vt:lpstr>
      <vt:lpstr>Closed Loop Blueprint vs Closed Loop Instance</vt:lpstr>
      <vt:lpstr>PM control UC analysis</vt:lpstr>
      <vt:lpstr>UC: PM control</vt:lpstr>
      <vt:lpstr>Closed Loops: UC1 - PMSH start up, default PM measurements (CP1)  - Implemented in Rel F</vt:lpstr>
      <vt:lpstr>Node Type for PM Control Use Case 1</vt:lpstr>
      <vt:lpstr>Topology_Template for PM Control UC 1</vt:lpstr>
      <vt:lpstr>Closed Loops: UC2 - new PNF instance added in ONAP, default PM measurements (CP1) - Implemented in Rel F</vt:lpstr>
      <vt:lpstr>Closed Loops: UC3 - new request from UI to activate collection of a new counters (CP2)</vt:lpstr>
      <vt:lpstr>Closed Loops: UC4 – UI can be used to updated CP1</vt:lpstr>
      <vt:lpstr>Closed Loop Architecture</vt:lpstr>
      <vt:lpstr>Closed Loop Architecture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PNF Software Upgrade</dc:title>
  <dc:creator>zu.qiang@ericsson.com</dc:creator>
  <cp:keywords>PNF</cp:keywords>
  <cp:lastModifiedBy>Michela Bevilacqua</cp:lastModifiedBy>
  <cp:revision>770</cp:revision>
  <cp:lastPrinted>2017-12-06T19:47:24Z</cp:lastPrinted>
  <dcterms:created xsi:type="dcterms:W3CDTF">2017-02-27T16:23:08Z</dcterms:created>
  <dcterms:modified xsi:type="dcterms:W3CDTF">2020-04-15T15:06:40Z</dcterms:modified>
  <cp:category>PNF software upgrade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  <property fmtid="{D5CDD505-2E9C-101B-9397-08002B2CF9AE}" pid="10" name="ContentTypeId">
    <vt:lpwstr>0x01010067211220D098C84B99FF29185656C1DC</vt:lpwstr>
  </property>
</Properties>
</file>