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</p:sldMasterIdLst>
  <p:notesMasterIdLst>
    <p:notesMasterId r:id="rId11"/>
  </p:notesMasterIdLst>
  <p:sldIdLst>
    <p:sldId id="477" r:id="rId2"/>
    <p:sldId id="594" r:id="rId3"/>
    <p:sldId id="595" r:id="rId4"/>
    <p:sldId id="604" r:id="rId5"/>
    <p:sldId id="605" r:id="rId6"/>
    <p:sldId id="607" r:id="rId7"/>
    <p:sldId id="602" r:id="rId8"/>
    <p:sldId id="603" r:id="rId9"/>
    <p:sldId id="606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  <p:cmAuthor id="5" name="郭楚怡" initials="c" lastIdx="1" clrIdx="4">
    <p:extLst>
      <p:ext uri="{19B8F6BF-5375-455C-9EA6-DF929625EA0E}">
        <p15:presenceInfo xmlns:p15="http://schemas.microsoft.com/office/powerpoint/2012/main" userId="郭楚怡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66CCFF"/>
    <a:srgbClr val="0000FF"/>
    <a:srgbClr val="FF2929"/>
    <a:srgbClr val="FFD347"/>
    <a:srgbClr val="0000CC"/>
    <a:srgbClr val="FF8585"/>
    <a:srgbClr val="66FFFF"/>
    <a:srgbClr val="CCE4BE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1" autoAdjust="0"/>
    <p:restoredTop sz="86950" autoAdjust="0"/>
  </p:normalViewPr>
  <p:slideViewPr>
    <p:cSldViewPr snapToGrid="0" snapToObjects="1">
      <p:cViewPr varScale="1">
        <p:scale>
          <a:sx n="79" d="100"/>
          <a:sy n="79" d="100"/>
        </p:scale>
        <p:origin x="95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953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Slice profile decomposition needs</a:t>
            </a:r>
            <a:r>
              <a:rPr lang="en-US" altLang="zh-CN" baseline="0" dirty="0" smtClean="0"/>
              <a:t> to fetch </a:t>
            </a:r>
            <a:r>
              <a:rPr lang="en-US" altLang="zh-CN" dirty="0" err="1" smtClean="0"/>
              <a:t>coverageArea</a:t>
            </a:r>
            <a:r>
              <a:rPr lang="en-US" altLang="zh-CN" dirty="0" smtClean="0"/>
              <a:t>&lt;-&gt; </a:t>
            </a:r>
            <a:r>
              <a:rPr lang="en-US" altLang="zh-CN" dirty="0" err="1" smtClean="0"/>
              <a:t>coverageAreaTA</a:t>
            </a:r>
            <a:r>
              <a:rPr lang="en-US" altLang="zh-CN" dirty="0" smtClean="0"/>
              <a:t> mapping table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58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RAN NSSMF needs to know:</a:t>
            </a:r>
            <a:r>
              <a:rPr lang="en-US" altLang="zh-CN" baseline="0" dirty="0" smtClean="0"/>
              <a:t> s-NSSAI, EP, and UPF list relation, </a:t>
            </a:r>
          </a:p>
          <a:p>
            <a:r>
              <a:rPr lang="en-US" altLang="zh-CN" baseline="0" dirty="0" smtClean="0"/>
              <a:t>Core NSSMF needs to know: s-NSSAI and EP relation, RAN-TN </a:t>
            </a:r>
            <a:r>
              <a:rPr lang="en-US" altLang="zh-CN" baseline="0" dirty="0" err="1" smtClean="0"/>
              <a:t>vlan</a:t>
            </a:r>
            <a:r>
              <a:rPr lang="en-US" altLang="zh-CN" baseline="0" dirty="0" smtClean="0"/>
              <a:t> ID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944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TN NSSI selection</a:t>
            </a:r>
            <a:r>
              <a:rPr lang="en-US" altLang="zh-CN" baseline="0" dirty="0" smtClean="0"/>
              <a:t> only bases on </a:t>
            </a:r>
            <a:r>
              <a:rPr lang="en-US" altLang="zh-CN" dirty="0" err="1" smtClean="0"/>
              <a:t>resourceSharingLevel</a:t>
            </a:r>
            <a:r>
              <a:rPr lang="en-US" altLang="zh-CN" dirty="0" smtClean="0"/>
              <a:t>,</a:t>
            </a:r>
            <a:r>
              <a:rPr lang="en-US" altLang="zh-CN" baseline="0" dirty="0" smtClean="0"/>
              <a:t> process can be considered together with external core NSSI selection.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777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question</a:t>
            </a:r>
            <a:r>
              <a:rPr lang="zh-CN" altLang="en-US" dirty="0" smtClean="0"/>
              <a:t>：</a:t>
            </a:r>
            <a:r>
              <a:rPr lang="en-US" altLang="zh-CN" dirty="0" smtClean="0"/>
              <a:t>subnet</a:t>
            </a:r>
            <a:r>
              <a:rPr lang="en-US" altLang="zh-CN" baseline="0" dirty="0" smtClean="0"/>
              <a:t> query only get NSI and NSSI </a:t>
            </a:r>
            <a:r>
              <a:rPr lang="en-US" altLang="zh-CN" baseline="0" dirty="0" err="1" smtClean="0"/>
              <a:t>infor</a:t>
            </a:r>
            <a:r>
              <a:rPr lang="en-US" altLang="zh-CN" baseline="0" dirty="0" smtClean="0"/>
              <a:t>? If so, do we need a dedicated API for it?</a:t>
            </a:r>
            <a:r>
              <a:rPr lang="zh-CN" altLang="en-US" dirty="0" smtClean="0"/>
              <a:t> </a:t>
            </a: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Slice</a:t>
            </a:r>
            <a:r>
              <a:rPr lang="en-US" altLang="zh-CN" baseline="0" dirty="0" smtClean="0"/>
              <a:t> profile </a:t>
            </a:r>
            <a:r>
              <a:rPr lang="zh-CN" altLang="en-US" baseline="0" dirty="0" smtClean="0"/>
              <a:t>分解</a:t>
            </a:r>
            <a:r>
              <a:rPr lang="zh-CN" altLang="en-US" dirty="0" smtClean="0"/>
              <a:t>这个过程涉及调取</a:t>
            </a:r>
            <a:r>
              <a:rPr lang="en-US" altLang="zh-CN" dirty="0" err="1" smtClean="0"/>
              <a:t>coverageArea</a:t>
            </a:r>
            <a:r>
              <a:rPr lang="en-US" altLang="zh-CN" dirty="0" smtClean="0"/>
              <a:t>&lt;-&gt; </a:t>
            </a:r>
            <a:r>
              <a:rPr lang="en-US" altLang="zh-CN" dirty="0" err="1" smtClean="0"/>
              <a:t>coverageAreaTA</a:t>
            </a:r>
            <a:r>
              <a:rPr lang="zh-CN" altLang="en-US" dirty="0" smtClean="0"/>
              <a:t>的映射表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137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E158D-EB65-4ED8-A3C0-FBB706F12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08148" y="2917284"/>
            <a:ext cx="8472652" cy="1514822"/>
          </a:xfrm>
        </p:spPr>
        <p:txBody>
          <a:bodyPr>
            <a:normAutofit/>
          </a:bodyPr>
          <a:lstStyle/>
          <a:p>
            <a:r>
              <a:rPr lang="en-US" altLang="zh-CN" sz="3600" dirty="0" smtClean="0"/>
              <a:t>ONAP R8 Work Items</a:t>
            </a:r>
            <a:endParaRPr lang="en-US" sz="3600" dirty="0"/>
          </a:p>
        </p:txBody>
      </p:sp>
      <p:sp>
        <p:nvSpPr>
          <p:cNvPr id="3" name="文本框 2"/>
          <p:cNvSpPr txBox="1"/>
          <p:nvPr/>
        </p:nvSpPr>
        <p:spPr>
          <a:xfrm>
            <a:off x="5286703" y="5570483"/>
            <a:ext cx="1923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2021.01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5897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Items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EP Enhancement</a:t>
            </a:r>
          </a:p>
          <a:p>
            <a:pPr lvl="1"/>
            <a:r>
              <a:rPr lang="en-US" altLang="zh-CN" dirty="0" smtClean="0"/>
              <a:t>New functions </a:t>
            </a:r>
          </a:p>
          <a:p>
            <a:pPr lvl="1"/>
            <a:r>
              <a:rPr lang="en-US" altLang="zh-CN" dirty="0"/>
              <a:t>Simple </a:t>
            </a:r>
            <a:r>
              <a:rPr lang="en-US" altLang="zh-CN" dirty="0" smtClean="0"/>
              <a:t>workflow</a:t>
            </a:r>
          </a:p>
          <a:p>
            <a:pPr lvl="1"/>
            <a:r>
              <a:rPr lang="en-US" altLang="zh-CN" dirty="0" smtClean="0"/>
              <a:t>Impact on components</a:t>
            </a:r>
            <a:endParaRPr lang="en-US" altLang="zh-CN" dirty="0"/>
          </a:p>
          <a:p>
            <a:r>
              <a:rPr lang="en-US" altLang="zh-CN" dirty="0" smtClean="0"/>
              <a:t>Service Profile &lt;-&gt; Slice Profile decomposition</a:t>
            </a:r>
          </a:p>
          <a:p>
            <a:pPr lvl="1"/>
            <a:r>
              <a:rPr lang="en-US" altLang="zh-CN" dirty="0" smtClean="0"/>
              <a:t>Complete the decomposition rules for each attribute</a:t>
            </a:r>
          </a:p>
          <a:p>
            <a:pPr lvl="1"/>
            <a:r>
              <a:rPr lang="en-US" altLang="zh-CN" dirty="0" err="1" smtClean="0"/>
              <a:t>CoverageArea</a:t>
            </a:r>
            <a:r>
              <a:rPr lang="en-US" altLang="zh-CN" dirty="0" smtClean="0"/>
              <a:t>&lt;-&gt;</a:t>
            </a:r>
            <a:r>
              <a:rPr lang="en-US" altLang="zh-CN" dirty="0"/>
              <a:t> </a:t>
            </a:r>
            <a:r>
              <a:rPr lang="en-US" altLang="zh-CN" dirty="0" err="1" smtClean="0"/>
              <a:t>CoverageAreaTA</a:t>
            </a:r>
            <a:endParaRPr lang="en-US" altLang="zh-CN" dirty="0" smtClean="0"/>
          </a:p>
          <a:p>
            <a:r>
              <a:rPr lang="en-US" altLang="zh-CN" i="1" dirty="0" smtClean="0"/>
              <a:t>Current </a:t>
            </a:r>
            <a:r>
              <a:rPr lang="en-US" altLang="zh-CN" i="1" dirty="0"/>
              <a:t>W</a:t>
            </a:r>
            <a:r>
              <a:rPr lang="en-US" altLang="zh-CN" i="1" dirty="0" smtClean="0"/>
              <a:t>orkflow Update(Beyond H Release)</a:t>
            </a:r>
            <a:endParaRPr lang="zh-CN" altLang="en-US" i="1" dirty="0"/>
          </a:p>
        </p:txBody>
      </p:sp>
    </p:spTree>
    <p:extLst>
      <p:ext uri="{BB962C8B-B14F-4D97-AF65-F5344CB8AC3E}">
        <p14:creationId xmlns:p14="http://schemas.microsoft.com/office/powerpoint/2010/main" val="190263918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EP </a:t>
            </a:r>
            <a:r>
              <a:rPr lang="en-US" altLang="zh-CN" dirty="0" smtClean="0"/>
              <a:t>Enhancement - </a:t>
            </a:r>
            <a:r>
              <a:rPr lang="en-US" altLang="zh-CN" dirty="0"/>
              <a:t>New functions 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Adding </a:t>
            </a:r>
            <a:r>
              <a:rPr lang="en-US" altLang="zh-CN" dirty="0" err="1" smtClean="0">
                <a:solidFill>
                  <a:schemeClr val="accent2">
                    <a:lumMod val="75000"/>
                  </a:schemeClr>
                </a:solidFill>
              </a:rPr>
              <a:t>upfIPList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 and </a:t>
            </a:r>
            <a:r>
              <a:rPr lang="en-US" altLang="zh-CN" i="1" dirty="0" err="1" smtClean="0">
                <a:solidFill>
                  <a:schemeClr val="accent2">
                    <a:lumMod val="75000"/>
                  </a:schemeClr>
                </a:solidFill>
              </a:rPr>
              <a:t>AMFIPList</a:t>
            </a:r>
            <a:r>
              <a:rPr lang="en-US" altLang="zh-CN" i="1" dirty="0" smtClean="0">
                <a:solidFill>
                  <a:schemeClr val="accent2">
                    <a:lumMod val="75000"/>
                  </a:schemeClr>
                </a:solidFill>
              </a:rPr>
              <a:t>(IP address for AMF, under discussion)?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 (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</a:rPr>
              <a:t>To be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determined)</a:t>
            </a:r>
          </a:p>
          <a:p>
            <a:pPr lvl="1"/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Add these attributes to slice profile or EP?</a:t>
            </a:r>
          </a:p>
          <a:p>
            <a:pPr lvl="1"/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How can NSSMF get access to these information, 1) stored 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</a:rPr>
              <a:t>a table of all the s-NSSAI and EP mapping 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NSSMF internally 2)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</a:rPr>
              <a:t> Or query from AAI/CPS</a:t>
            </a: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pPr marL="457200" lvl="1" indent="0">
              <a:buNone/>
            </a:pP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</a:rPr>
              <a:t>  (Prefer AAI/CPS)</a:t>
            </a:r>
            <a:endParaRPr lang="en-US" altLang="zh-CN" dirty="0"/>
          </a:p>
          <a:p>
            <a:r>
              <a:rPr lang="en-US" altLang="zh-CN" dirty="0"/>
              <a:t>TN NSSI </a:t>
            </a:r>
            <a:r>
              <a:rPr lang="en-US" altLang="zh-CN" dirty="0" smtClean="0"/>
              <a:t>Selection</a:t>
            </a:r>
          </a:p>
          <a:p>
            <a:pPr lvl="1"/>
            <a:r>
              <a:rPr lang="en-US" altLang="zh-CN" dirty="0" smtClean="0"/>
              <a:t>Option 1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(Preferred): NSMF make the decision, then OOF return TN NSSI ID when doing NSI selection, SO call Modify TN NSSI directly during </a:t>
            </a:r>
            <a:r>
              <a:rPr lang="en-US" altLang="zh-CN" i="1" dirty="0" err="1" smtClean="0"/>
              <a:t>allocateNSI</a:t>
            </a:r>
            <a:r>
              <a:rPr lang="en-US" altLang="zh-CN" i="1" dirty="0" smtClean="0"/>
              <a:t> </a:t>
            </a:r>
          </a:p>
          <a:p>
            <a:pPr lvl="1"/>
            <a:r>
              <a:rPr lang="en-US" altLang="zh-CN" dirty="0" smtClean="0"/>
              <a:t>Option 2: TN NSSMF make the decision, then SO always call allocate TN NSSI, and Adapter send </a:t>
            </a:r>
            <a:r>
              <a:rPr lang="en-US" altLang="zh-CN" b="1" dirty="0" err="1" smtClean="0"/>
              <a:t>resourceSharingLevel</a:t>
            </a:r>
            <a:r>
              <a:rPr lang="en-US" altLang="zh-CN" b="1" dirty="0" smtClean="0"/>
              <a:t> </a:t>
            </a:r>
            <a:r>
              <a:rPr lang="en-US" altLang="zh-CN" dirty="0" smtClean="0"/>
              <a:t>to TN NSSMF, TN NSSMF decide to call  </a:t>
            </a:r>
            <a:r>
              <a:rPr lang="en-US" altLang="zh-CN" i="1" dirty="0" err="1" smtClean="0"/>
              <a:t>allocateNSSI</a:t>
            </a:r>
            <a:r>
              <a:rPr lang="en-US" altLang="zh-CN" i="1" dirty="0" smtClean="0"/>
              <a:t> or </a:t>
            </a:r>
            <a:r>
              <a:rPr lang="en-US" altLang="zh-CN" i="1" dirty="0" err="1" smtClean="0"/>
              <a:t>ModifyNSSI</a:t>
            </a:r>
            <a:r>
              <a:rPr lang="en-US" altLang="zh-CN" i="1" dirty="0" smtClean="0"/>
              <a:t> </a:t>
            </a:r>
            <a:r>
              <a:rPr lang="en-US" altLang="zh-CN" dirty="0" smtClean="0"/>
              <a:t>internally </a:t>
            </a:r>
          </a:p>
          <a:p>
            <a:r>
              <a:rPr lang="en-US" altLang="zh-CN" dirty="0" err="1" smtClean="0"/>
              <a:t>ConnectionLink</a:t>
            </a:r>
            <a:r>
              <a:rPr lang="en-US" altLang="zh-CN" dirty="0" smtClean="0"/>
              <a:t> </a:t>
            </a:r>
            <a:r>
              <a:rPr lang="en-US" altLang="zh-CN" dirty="0"/>
              <a:t>Selection</a:t>
            </a:r>
          </a:p>
          <a:p>
            <a:pPr lvl="1"/>
            <a:r>
              <a:rPr lang="en-US" altLang="zh-CN" dirty="0" smtClean="0"/>
              <a:t>NSMF make the decision and send to TN NSSMF</a:t>
            </a:r>
          </a:p>
        </p:txBody>
      </p:sp>
    </p:spTree>
    <p:extLst>
      <p:ext uri="{BB962C8B-B14F-4D97-AF65-F5344CB8AC3E}">
        <p14:creationId xmlns:p14="http://schemas.microsoft.com/office/powerpoint/2010/main" val="45860393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EP </a:t>
            </a:r>
            <a:r>
              <a:rPr lang="en-US" altLang="zh-CN" dirty="0" smtClean="0"/>
              <a:t>Enhancement - </a:t>
            </a:r>
            <a:r>
              <a:rPr lang="en-US" altLang="zh-CN" dirty="0"/>
              <a:t>Simple </a:t>
            </a:r>
            <a:r>
              <a:rPr lang="en-US" altLang="zh-CN" dirty="0" smtClean="0"/>
              <a:t>Workflow(H Release)</a:t>
            </a:r>
            <a:endParaRPr lang="zh-CN" altLang="en-US" dirty="0"/>
          </a:p>
        </p:txBody>
      </p:sp>
      <p:sp>
        <p:nvSpPr>
          <p:cNvPr id="6" name="圆角矩形 5"/>
          <p:cNvSpPr/>
          <p:nvPr/>
        </p:nvSpPr>
        <p:spPr>
          <a:xfrm>
            <a:off x="4303776" y="1316736"/>
            <a:ext cx="1645920" cy="75590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UUI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159997" y="2037695"/>
            <a:ext cx="18735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Start from OOF: </a:t>
            </a:r>
          </a:p>
          <a:p>
            <a:endParaRPr lang="en-US" altLang="zh-CN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5937504" y="898077"/>
            <a:ext cx="4486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1) operator </a:t>
            </a:r>
            <a:r>
              <a:rPr lang="en-US" altLang="zh-CN" dirty="0"/>
              <a:t>enters RAN , Core EP information, </a:t>
            </a:r>
            <a:r>
              <a:rPr lang="en-US" altLang="zh-CN" dirty="0" smtClean="0"/>
              <a:t>2) get and decide all the </a:t>
            </a:r>
            <a:r>
              <a:rPr lang="en-US" altLang="zh-CN" dirty="0" err="1" smtClean="0"/>
              <a:t>connectionLinks</a:t>
            </a:r>
            <a:r>
              <a:rPr lang="en-US" altLang="zh-CN" dirty="0" smtClean="0"/>
              <a:t> and their SLAs during TN confirmation portal</a:t>
            </a:r>
            <a:endParaRPr lang="zh-CN" altLang="en-US" dirty="0"/>
          </a:p>
        </p:txBody>
      </p:sp>
      <p:cxnSp>
        <p:nvCxnSpPr>
          <p:cNvPr id="8" name="直接箭头连接符 7"/>
          <p:cNvCxnSpPr/>
          <p:nvPr/>
        </p:nvCxnSpPr>
        <p:spPr>
          <a:xfrm>
            <a:off x="5120640" y="2182368"/>
            <a:ext cx="0" cy="633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4297680" y="2864492"/>
            <a:ext cx="1645920" cy="75590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SO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51663" y="2774207"/>
            <a:ext cx="2391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Split</a:t>
            </a:r>
            <a:r>
              <a:rPr lang="en-US" altLang="zh-CN" dirty="0"/>
              <a:t> </a:t>
            </a:r>
            <a:r>
              <a:rPr lang="en-US" altLang="zh-CN" dirty="0" smtClean="0"/>
              <a:t>into 3 subnets information, and deliver </a:t>
            </a:r>
            <a:r>
              <a:rPr lang="en-US" altLang="zh-CN" dirty="0"/>
              <a:t>Respectively</a:t>
            </a:r>
            <a:endParaRPr lang="zh-CN" altLang="en-US" dirty="0"/>
          </a:p>
        </p:txBody>
      </p:sp>
      <p:sp>
        <p:nvSpPr>
          <p:cNvPr id="12" name="圆角矩形 11"/>
          <p:cNvSpPr/>
          <p:nvPr/>
        </p:nvSpPr>
        <p:spPr>
          <a:xfrm>
            <a:off x="8753856" y="4228513"/>
            <a:ext cx="1085088" cy="75590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AAI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4" name="肘形连接符 13"/>
          <p:cNvCxnSpPr>
            <a:stCxn id="10" idx="3"/>
            <a:endCxn id="12" idx="1"/>
          </p:cNvCxnSpPr>
          <p:nvPr/>
        </p:nvCxnSpPr>
        <p:spPr>
          <a:xfrm>
            <a:off x="5943600" y="3242444"/>
            <a:ext cx="2810256" cy="13640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7547033" y="4658208"/>
            <a:ext cx="1463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Update AAI instance</a:t>
            </a:r>
            <a:endParaRPr lang="zh-CN" altLang="en-US" dirty="0"/>
          </a:p>
        </p:txBody>
      </p:sp>
      <p:cxnSp>
        <p:nvCxnSpPr>
          <p:cNvPr id="17" name="直接箭头连接符 16"/>
          <p:cNvCxnSpPr/>
          <p:nvPr/>
        </p:nvCxnSpPr>
        <p:spPr>
          <a:xfrm>
            <a:off x="5498592" y="3662647"/>
            <a:ext cx="0" cy="1356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圆角矩形 17"/>
          <p:cNvSpPr/>
          <p:nvPr/>
        </p:nvSpPr>
        <p:spPr>
          <a:xfrm>
            <a:off x="2084832" y="5203474"/>
            <a:ext cx="1645920" cy="75590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RAN/Core NSSMF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0" name="肘形连接符 19"/>
          <p:cNvCxnSpPr>
            <a:stCxn id="10" idx="2"/>
            <a:endCxn id="18" idx="0"/>
          </p:cNvCxnSpPr>
          <p:nvPr/>
        </p:nvCxnSpPr>
        <p:spPr>
          <a:xfrm rot="5400000">
            <a:off x="3222677" y="3305511"/>
            <a:ext cx="1583078" cy="221284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圆角矩形 21"/>
          <p:cNvSpPr/>
          <p:nvPr/>
        </p:nvSpPr>
        <p:spPr>
          <a:xfrm>
            <a:off x="4898136" y="5168151"/>
            <a:ext cx="1645920" cy="75590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TN NSSMF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278385" y="1941284"/>
            <a:ext cx="1914144" cy="164316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SDC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9345" y="2348245"/>
            <a:ext cx="1794257" cy="463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TN </a:t>
            </a:r>
            <a:r>
              <a:rPr lang="en-US" altLang="zh-CN" sz="1400" dirty="0" err="1" smtClean="0"/>
              <a:t>SliceProfile</a:t>
            </a:r>
            <a:r>
              <a:rPr lang="en-US" altLang="zh-CN" sz="1400" dirty="0" smtClean="0"/>
              <a:t> T/NSST:</a:t>
            </a:r>
          </a:p>
          <a:p>
            <a:pPr algn="ctr"/>
            <a:r>
              <a:rPr lang="en-US" altLang="zh-CN" sz="1400" dirty="0" err="1" smtClean="0"/>
              <a:t>resourceSharingLevel</a:t>
            </a:r>
            <a:endParaRPr lang="en-US" altLang="zh-CN" sz="1400" dirty="0" smtClean="0"/>
          </a:p>
        </p:txBody>
      </p:sp>
      <p:sp>
        <p:nvSpPr>
          <p:cNvPr id="25" name="矩形 24"/>
          <p:cNvSpPr/>
          <p:nvPr/>
        </p:nvSpPr>
        <p:spPr>
          <a:xfrm>
            <a:off x="357632" y="2943135"/>
            <a:ext cx="1755650" cy="463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A</a:t>
            </a:r>
            <a:r>
              <a:rPr lang="en-US" altLang="zh-CN" sz="1400" dirty="0" smtClean="0"/>
              <a:t>N </a:t>
            </a:r>
            <a:r>
              <a:rPr lang="en-US" altLang="zh-CN" sz="1400" dirty="0" err="1" smtClean="0"/>
              <a:t>SliceProfile</a:t>
            </a:r>
            <a:r>
              <a:rPr lang="en-US" altLang="zh-CN" sz="1400" dirty="0" smtClean="0"/>
              <a:t>:</a:t>
            </a:r>
          </a:p>
          <a:p>
            <a:pPr algn="ctr"/>
            <a:r>
              <a:rPr lang="en-US" altLang="zh-CN" sz="1400" dirty="0" err="1" smtClean="0"/>
              <a:t>upfIPList</a:t>
            </a:r>
            <a:endParaRPr lang="en-US" altLang="zh-CN" sz="1400" dirty="0" smtClean="0"/>
          </a:p>
        </p:txBody>
      </p:sp>
      <p:sp>
        <p:nvSpPr>
          <p:cNvPr id="26" name="矩形 25"/>
          <p:cNvSpPr/>
          <p:nvPr/>
        </p:nvSpPr>
        <p:spPr>
          <a:xfrm>
            <a:off x="4556759" y="3242444"/>
            <a:ext cx="1164337" cy="256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Adapter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5087112" y="3930942"/>
            <a:ext cx="2026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ConnectionLink</a:t>
            </a:r>
            <a:r>
              <a:rPr lang="en-US" altLang="zh-CN" dirty="0" smtClean="0"/>
              <a:t> ID,</a:t>
            </a:r>
          </a:p>
          <a:p>
            <a:r>
              <a:rPr lang="en-US" altLang="zh-CN" dirty="0"/>
              <a:t>T</a:t>
            </a:r>
            <a:r>
              <a:rPr lang="en-US" altLang="zh-CN" dirty="0" smtClean="0"/>
              <a:t>N NSST, TN </a:t>
            </a:r>
            <a:r>
              <a:rPr lang="en-US" altLang="zh-CN" dirty="0" err="1" smtClean="0"/>
              <a:t>Req</a:t>
            </a:r>
            <a:r>
              <a:rPr lang="en-US" altLang="zh-CN" dirty="0" smtClean="0"/>
              <a:t> T, TN NSSI ID(new </a:t>
            </a:r>
            <a:r>
              <a:rPr lang="en-US" altLang="zh-CN" dirty="0" err="1" smtClean="0"/>
              <a:t>connectionLink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sp>
        <p:nvSpPr>
          <p:cNvPr id="28" name="圆角矩形 27"/>
          <p:cNvSpPr/>
          <p:nvPr/>
        </p:nvSpPr>
        <p:spPr>
          <a:xfrm>
            <a:off x="8753856" y="2214133"/>
            <a:ext cx="1085088" cy="755904"/>
          </a:xfrm>
          <a:prstGeom prst="roundRect">
            <a:avLst/>
          </a:prstGeom>
          <a:solidFill>
            <a:schemeClr val="tx2">
              <a:lumMod val="40000"/>
              <a:lumOff val="60000"/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OOF</a:t>
            </a:r>
            <a:r>
              <a:rPr lang="en-US" altLang="zh-CN" i="1" dirty="0" smtClean="0">
                <a:solidFill>
                  <a:schemeClr val="tx1"/>
                </a:solidFill>
              </a:rPr>
              <a:t> 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36" name="肘形连接符 35"/>
          <p:cNvCxnSpPr>
            <a:stCxn id="28" idx="1"/>
          </p:cNvCxnSpPr>
          <p:nvPr/>
        </p:nvCxnSpPr>
        <p:spPr>
          <a:xfrm rot="10800000">
            <a:off x="5949696" y="1821407"/>
            <a:ext cx="2804160" cy="77067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6803643" y="1993832"/>
            <a:ext cx="2502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TN NSSI ID,</a:t>
            </a:r>
          </a:p>
          <a:p>
            <a:r>
              <a:rPr lang="en-US" altLang="zh-CN" i="1" dirty="0" err="1" smtClean="0"/>
              <a:t>ConnecitionLink</a:t>
            </a:r>
            <a:r>
              <a:rPr lang="en-US" altLang="zh-CN" i="1" dirty="0" smtClean="0"/>
              <a:t> ID</a:t>
            </a:r>
            <a:r>
              <a:rPr lang="en-US" altLang="zh-CN" dirty="0" smtClean="0"/>
              <a:t>(</a:t>
            </a:r>
            <a:r>
              <a:rPr lang="en-US" altLang="zh-CN" i="1" dirty="0" smtClean="0"/>
              <a:t>Stretch goal)</a:t>
            </a:r>
            <a:endParaRPr lang="zh-CN" altLang="en-US" dirty="0"/>
          </a:p>
        </p:txBody>
      </p:sp>
      <p:sp>
        <p:nvSpPr>
          <p:cNvPr id="44" name="椭圆 43"/>
          <p:cNvSpPr/>
          <p:nvPr/>
        </p:nvSpPr>
        <p:spPr>
          <a:xfrm>
            <a:off x="9936865" y="2344917"/>
            <a:ext cx="254368" cy="27367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r>
              <a:rPr lang="en-US" sz="1067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10166850" y="2282943"/>
            <a:ext cx="18666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1) NSI selection - If option 1, return TN NSSI ID, if option 2, no changes for OOF </a:t>
            </a:r>
            <a:endParaRPr lang="zh-CN" altLang="en-US" b="1" dirty="0"/>
          </a:p>
        </p:txBody>
      </p:sp>
      <p:sp>
        <p:nvSpPr>
          <p:cNvPr id="46" name="矩形 45"/>
          <p:cNvSpPr/>
          <p:nvPr/>
        </p:nvSpPr>
        <p:spPr>
          <a:xfrm>
            <a:off x="10159996" y="3739788"/>
            <a:ext cx="21112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2) Before returning slice profile confirmation, does </a:t>
            </a:r>
            <a:r>
              <a:rPr lang="en-US" altLang="zh-CN" b="1" dirty="0" err="1" smtClean="0"/>
              <a:t>connectionLink</a:t>
            </a:r>
            <a:r>
              <a:rPr lang="en-US" altLang="zh-CN" b="1" dirty="0" smtClean="0"/>
              <a:t> selection(Stretch goal) </a:t>
            </a:r>
            <a:endParaRPr lang="zh-CN" altLang="en-US" b="1" dirty="0"/>
          </a:p>
        </p:txBody>
      </p:sp>
      <p:sp>
        <p:nvSpPr>
          <p:cNvPr id="47" name="椭圆 46"/>
          <p:cNvSpPr/>
          <p:nvPr/>
        </p:nvSpPr>
        <p:spPr>
          <a:xfrm>
            <a:off x="6027298" y="2765795"/>
            <a:ext cx="254368" cy="27367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r>
              <a:rPr lang="en-US" sz="1067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8" name="椭圆 47"/>
          <p:cNvSpPr/>
          <p:nvPr/>
        </p:nvSpPr>
        <p:spPr>
          <a:xfrm>
            <a:off x="3887032" y="1426604"/>
            <a:ext cx="254368" cy="27367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r>
              <a:rPr lang="en-US" sz="1067" dirty="0">
                <a:solidFill>
                  <a:schemeClr val="tx1"/>
                </a:solidFill>
              </a:rPr>
              <a:t>2</a:t>
            </a:r>
          </a:p>
        </p:txBody>
      </p:sp>
      <p:cxnSp>
        <p:nvCxnSpPr>
          <p:cNvPr id="50" name="直接箭头连接符 49"/>
          <p:cNvCxnSpPr>
            <a:endCxn id="12" idx="0"/>
          </p:cNvCxnSpPr>
          <p:nvPr/>
        </p:nvCxnSpPr>
        <p:spPr>
          <a:xfrm>
            <a:off x="9296400" y="2970037"/>
            <a:ext cx="0" cy="1258476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7714213" y="4169689"/>
            <a:ext cx="254368" cy="27367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r>
              <a:rPr lang="en-US" sz="1067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52" name="椭圆 51"/>
          <p:cNvSpPr/>
          <p:nvPr/>
        </p:nvSpPr>
        <p:spPr>
          <a:xfrm>
            <a:off x="5207455" y="3684630"/>
            <a:ext cx="254368" cy="27367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/>
            <a:r>
              <a:rPr lang="en-US" sz="1067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6" name="矩形 55"/>
          <p:cNvSpPr/>
          <p:nvPr/>
        </p:nvSpPr>
        <p:spPr>
          <a:xfrm>
            <a:off x="4481581" y="2104570"/>
            <a:ext cx="23936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EP, TN </a:t>
            </a:r>
            <a:r>
              <a:rPr lang="en-US" altLang="zh-CN" dirty="0"/>
              <a:t>NSSI ID,</a:t>
            </a:r>
          </a:p>
          <a:p>
            <a:r>
              <a:rPr lang="en-US" altLang="zh-CN" dirty="0" err="1"/>
              <a:t>ConnecitionLink</a:t>
            </a:r>
            <a:r>
              <a:rPr lang="en-US" altLang="zh-CN" dirty="0"/>
              <a:t> </a:t>
            </a:r>
            <a:r>
              <a:rPr lang="en-US" altLang="zh-CN" dirty="0" smtClean="0"/>
              <a:t>ID</a:t>
            </a:r>
            <a:endParaRPr lang="zh-CN" altLang="en-US" dirty="0"/>
          </a:p>
        </p:txBody>
      </p:sp>
      <p:sp>
        <p:nvSpPr>
          <p:cNvPr id="57" name="文本框 56"/>
          <p:cNvSpPr txBox="1"/>
          <p:nvPr/>
        </p:nvSpPr>
        <p:spPr>
          <a:xfrm>
            <a:off x="2986117" y="3848139"/>
            <a:ext cx="17763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EP </a:t>
            </a:r>
            <a:r>
              <a:rPr lang="en-US" altLang="zh-CN" dirty="0" err="1" smtClean="0"/>
              <a:t>inforipAddress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nextHop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4855958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Impact </a:t>
            </a:r>
            <a:r>
              <a:rPr lang="en-US" altLang="zh-CN" dirty="0"/>
              <a:t>on C</a:t>
            </a:r>
            <a:r>
              <a:rPr lang="en-US" altLang="zh-CN" dirty="0" smtClean="0"/>
              <a:t>omponents 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UUI</a:t>
            </a:r>
          </a:p>
          <a:p>
            <a:pPr lvl="1"/>
            <a:r>
              <a:rPr lang="en-US" altLang="zh-CN" dirty="0" smtClean="0"/>
              <a:t>TN Slice profile confirmation:</a:t>
            </a:r>
            <a:br>
              <a:rPr lang="en-US" altLang="zh-CN" dirty="0" smtClean="0"/>
            </a:br>
            <a:r>
              <a:rPr lang="en-US" altLang="zh-CN" dirty="0" smtClean="0"/>
              <a:t>1)enter RAN and Core </a:t>
            </a:r>
            <a:r>
              <a:rPr lang="en-US" altLang="zh-CN" dirty="0" err="1" smtClean="0"/>
              <a:t>ipAddress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nextHop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logicalInterfaceID</a:t>
            </a:r>
            <a:r>
              <a:rPr lang="en-US" altLang="zh-CN" dirty="0" smtClean="0"/>
              <a:t>, </a:t>
            </a:r>
            <a:r>
              <a:rPr lang="en-US" altLang="zh-CN" b="1" dirty="0" err="1" smtClean="0"/>
              <a:t>upfIPList</a:t>
            </a:r>
            <a:r>
              <a:rPr lang="en-US" altLang="zh-CN" b="1" dirty="0" smtClean="0"/>
              <a:t> </a:t>
            </a:r>
            <a:r>
              <a:rPr lang="en-US" altLang="zh-CN" dirty="0" smtClean="0"/>
              <a:t>and etc.</a:t>
            </a:r>
            <a:br>
              <a:rPr lang="en-US" altLang="zh-CN" dirty="0" smtClean="0"/>
            </a:br>
            <a:r>
              <a:rPr lang="en-US" altLang="zh-CN" dirty="0" smtClean="0"/>
              <a:t>2) UUI&lt;-&gt;AAI API to fetch </a:t>
            </a:r>
            <a:r>
              <a:rPr lang="en-US" altLang="zh-CN" dirty="0" err="1" smtClean="0"/>
              <a:t>connectionLink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infor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 </a:t>
            </a:r>
            <a:r>
              <a:rPr lang="en-US" altLang="zh-CN" i="1" dirty="0" smtClean="0">
                <a:solidFill>
                  <a:schemeClr val="accent2">
                    <a:lumMod val="75000"/>
                  </a:schemeClr>
                </a:solidFill>
              </a:rPr>
              <a:t>TN NSSI Information in NSMF portal(depends on TN NSSI Selection option)</a:t>
            </a:r>
          </a:p>
          <a:p>
            <a:pPr lvl="1"/>
            <a:r>
              <a:rPr lang="en-US" altLang="zh-CN" dirty="0"/>
              <a:t>Display EP instance information</a:t>
            </a:r>
          </a:p>
          <a:p>
            <a:r>
              <a:rPr lang="en-US" altLang="zh-CN" dirty="0" smtClean="0"/>
              <a:t>OOF</a:t>
            </a:r>
          </a:p>
          <a:p>
            <a:pPr marL="0" indent="0">
              <a:buNone/>
            </a:pPr>
            <a:r>
              <a:rPr lang="en-US" altLang="zh-CN" dirty="0" smtClean="0"/>
              <a:t>    NSI Selection API :</a:t>
            </a:r>
          </a:p>
          <a:p>
            <a:pPr lvl="1"/>
            <a:r>
              <a:rPr lang="en-US" altLang="zh-CN" dirty="0" smtClean="0"/>
              <a:t>return </a:t>
            </a:r>
            <a:r>
              <a:rPr lang="en-US" altLang="zh-CN" dirty="0"/>
              <a:t>TN NSSI selection </a:t>
            </a:r>
            <a:r>
              <a:rPr lang="en-US" altLang="zh-CN" dirty="0" smtClean="0"/>
              <a:t>result </a:t>
            </a:r>
            <a:r>
              <a:rPr lang="en-US" altLang="zh-CN" b="1" dirty="0" smtClean="0"/>
              <a:t>(New logic)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During NSI selection, when shared NSI    Adapter-</a:t>
            </a:r>
            <a:r>
              <a:rPr lang="en-US" altLang="zh-CN" dirty="0"/>
              <a:t>&gt;Internal </a:t>
            </a:r>
            <a:r>
              <a:rPr lang="en-US" altLang="zh-CN" dirty="0" smtClean="0"/>
              <a:t>has NSSI ID</a:t>
            </a:r>
          </a:p>
          <a:p>
            <a:pPr lvl="1"/>
            <a:r>
              <a:rPr lang="en-US" altLang="zh-CN" dirty="0" smtClean="0"/>
              <a:t>Integration test to </a:t>
            </a:r>
            <a:r>
              <a:rPr lang="en-US" altLang="zh-CN" dirty="0"/>
              <a:t>SO: </a:t>
            </a:r>
            <a:r>
              <a:rPr lang="en-US" altLang="zh-CN" dirty="0" smtClean="0"/>
              <a:t> </a:t>
            </a:r>
            <a:r>
              <a:rPr lang="en-US" altLang="zh-CN" dirty="0"/>
              <a:t>When </a:t>
            </a:r>
            <a:r>
              <a:rPr lang="en-US" altLang="zh-CN" dirty="0" smtClean="0"/>
              <a:t>user request a </a:t>
            </a:r>
            <a:r>
              <a:rPr lang="en-US" altLang="zh-CN" dirty="0"/>
              <a:t>shared </a:t>
            </a:r>
            <a:r>
              <a:rPr lang="en-US" altLang="zh-CN" dirty="0" smtClean="0"/>
              <a:t>NSI, SO call OOF doing NSI </a:t>
            </a:r>
            <a:r>
              <a:rPr lang="en-US" altLang="zh-CN" dirty="0"/>
              <a:t>selection will return error.  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Slice profile decomposition, may need to update policy file</a:t>
            </a:r>
          </a:p>
          <a:p>
            <a:r>
              <a:rPr lang="en-US" altLang="zh-CN" dirty="0" smtClean="0"/>
              <a:t>TN NSSMF</a:t>
            </a:r>
          </a:p>
          <a:p>
            <a:r>
              <a:rPr lang="en-US" altLang="zh-CN" dirty="0" smtClean="0"/>
              <a:t>SO</a:t>
            </a:r>
          </a:p>
          <a:p>
            <a:pPr lvl="1"/>
            <a:r>
              <a:rPr lang="en-US" altLang="zh-CN" dirty="0" smtClean="0"/>
              <a:t>Workflow update</a:t>
            </a:r>
          </a:p>
        </p:txBody>
      </p:sp>
    </p:spTree>
    <p:extLst>
      <p:ext uri="{BB962C8B-B14F-4D97-AF65-F5344CB8AC3E}">
        <p14:creationId xmlns:p14="http://schemas.microsoft.com/office/powerpoint/2010/main" val="325833817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EP Enhancement </a:t>
            </a:r>
            <a:r>
              <a:rPr lang="en-US" altLang="zh-CN" dirty="0" smtClean="0"/>
              <a:t>- </a:t>
            </a:r>
            <a:r>
              <a:rPr lang="en-US" altLang="zh-CN" dirty="0"/>
              <a:t>Impact on C</a:t>
            </a:r>
            <a:r>
              <a:rPr lang="en-US" altLang="zh-CN" dirty="0" smtClean="0"/>
              <a:t>omponents 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AAI</a:t>
            </a:r>
          </a:p>
          <a:p>
            <a:pPr lvl="1"/>
            <a:r>
              <a:rPr lang="en-US" altLang="zh-CN" dirty="0" smtClean="0"/>
              <a:t>Slice profile schema update</a:t>
            </a:r>
          </a:p>
          <a:p>
            <a:r>
              <a:rPr lang="en-US" altLang="zh-CN" dirty="0" smtClean="0"/>
              <a:t>SDC</a:t>
            </a:r>
          </a:p>
          <a:p>
            <a:pPr lvl="1"/>
            <a:r>
              <a:rPr lang="en-US" altLang="zh-CN" dirty="0" smtClean="0"/>
              <a:t>Template </a:t>
            </a:r>
            <a:r>
              <a:rPr lang="en-US" altLang="zh-CN" dirty="0"/>
              <a:t>attributes update, </a:t>
            </a:r>
            <a:r>
              <a:rPr lang="en-US" altLang="zh-CN" dirty="0" err="1"/>
              <a:t>TN:resourceSharingLevel</a:t>
            </a:r>
            <a:r>
              <a:rPr lang="en-US" altLang="zh-CN" dirty="0"/>
              <a:t>, </a:t>
            </a:r>
            <a:r>
              <a:rPr lang="en-US" altLang="zh-CN" dirty="0" err="1"/>
              <a:t>RAN:upfIPList</a:t>
            </a:r>
            <a:r>
              <a:rPr lang="en-US" altLang="zh-CN" dirty="0"/>
              <a:t> and etc.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542883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E2E Workflow </a:t>
            </a:r>
            <a:r>
              <a:rPr lang="en-US" altLang="zh-CN" dirty="0" smtClean="0"/>
              <a:t>Changes </a:t>
            </a:r>
            <a:r>
              <a:rPr lang="en-US" altLang="zh-CN" i="1" dirty="0" smtClean="0"/>
              <a:t>(Beyond H Release)</a:t>
            </a:r>
            <a:endParaRPr lang="zh-CN" altLang="en-US" i="1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1007554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Current workflow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3024" y="1629824"/>
            <a:ext cx="353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1. SO Call OOF NST Selection API</a:t>
            </a:r>
            <a:endParaRPr lang="zh-CN" altLang="en-US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7077456" y="3720191"/>
            <a:ext cx="414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4</a:t>
            </a:r>
            <a:r>
              <a:rPr lang="en-US" altLang="zh-CN" b="1" dirty="0" smtClean="0"/>
              <a:t>. SO call OOF NSI selection API (Second time) – NSI Selection</a:t>
            </a:r>
            <a:endParaRPr lang="zh-CN" altLang="en-US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7077456" y="1576369"/>
            <a:ext cx="414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3</a:t>
            </a:r>
            <a:r>
              <a:rPr lang="en-US" altLang="zh-CN" b="1" dirty="0" smtClean="0"/>
              <a:t>. SO call OOF NSI selection API  (First time) – Slice profile decomposition </a:t>
            </a:r>
            <a:endParaRPr lang="zh-CN" altLang="en-US" b="1" dirty="0"/>
          </a:p>
        </p:txBody>
      </p:sp>
      <p:sp>
        <p:nvSpPr>
          <p:cNvPr id="8" name="圆角矩形 7"/>
          <p:cNvSpPr/>
          <p:nvPr/>
        </p:nvSpPr>
        <p:spPr>
          <a:xfrm>
            <a:off x="682752" y="2277427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SO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992880" y="2228911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OOF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1816608" y="2426208"/>
            <a:ext cx="21762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1804416" y="2667571"/>
            <a:ext cx="21884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048256" y="2057550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Service Profile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2359152" y="2713378"/>
            <a:ext cx="107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NST ID</a:t>
            </a:r>
            <a:endParaRPr lang="zh-CN" altLang="en-US" dirty="0"/>
          </a:p>
        </p:txBody>
      </p:sp>
      <p:sp>
        <p:nvSpPr>
          <p:cNvPr id="20" name="圆角矩形 19"/>
          <p:cNvSpPr/>
          <p:nvPr/>
        </p:nvSpPr>
        <p:spPr>
          <a:xfrm>
            <a:off x="7345680" y="4843843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SO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10655808" y="4795327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OOF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8479536" y="4992624"/>
            <a:ext cx="21762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8467344" y="5233987"/>
            <a:ext cx="21884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8711184" y="4623966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Service Profile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2444496" y="5244645"/>
            <a:ext cx="107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NSI IDs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573024" y="3708247"/>
            <a:ext cx="414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2. SO call AN/CN/TN NSSMF subnet capability query API</a:t>
            </a:r>
            <a:endParaRPr lang="zh-CN" altLang="en-US" b="1" dirty="0"/>
          </a:p>
        </p:txBody>
      </p:sp>
      <p:sp>
        <p:nvSpPr>
          <p:cNvPr id="27" name="圆角矩形 26"/>
          <p:cNvSpPr/>
          <p:nvPr/>
        </p:nvSpPr>
        <p:spPr>
          <a:xfrm>
            <a:off x="743712" y="4764595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SO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4053840" y="4716079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NSSMF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1877568" y="4913376"/>
            <a:ext cx="21762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1865376" y="5154739"/>
            <a:ext cx="21884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2493264" y="4557061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NST ID</a:t>
            </a:r>
            <a:endParaRPr lang="zh-CN" altLang="en-US" dirty="0"/>
          </a:p>
        </p:txBody>
      </p:sp>
      <p:sp>
        <p:nvSpPr>
          <p:cNvPr id="37" name="圆角矩形 36"/>
          <p:cNvSpPr/>
          <p:nvPr/>
        </p:nvSpPr>
        <p:spPr>
          <a:xfrm>
            <a:off x="7351776" y="2326195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SO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10661904" y="2277679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OOF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8485632" y="2474976"/>
            <a:ext cx="21762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H="1">
            <a:off x="8473440" y="2716339"/>
            <a:ext cx="21884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9150096" y="2106318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NSI IDs</a:t>
            </a:r>
            <a:endParaRPr lang="zh-CN" altLang="en-US" dirty="0"/>
          </a:p>
        </p:txBody>
      </p:sp>
      <p:sp>
        <p:nvSpPr>
          <p:cNvPr id="42" name="文本框 41"/>
          <p:cNvSpPr txBox="1"/>
          <p:nvPr/>
        </p:nvSpPr>
        <p:spPr>
          <a:xfrm>
            <a:off x="8711184" y="2748326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Slice profile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5202936" y="1484639"/>
            <a:ext cx="1725168" cy="286232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Problem: </a:t>
            </a:r>
          </a:p>
          <a:p>
            <a:pPr marL="342900" indent="-342900">
              <a:buAutoNum type="arabicPeriod"/>
            </a:pPr>
            <a:r>
              <a:rPr lang="en-US" altLang="zh-CN" b="1" dirty="0">
                <a:solidFill>
                  <a:srgbClr val="FF0000"/>
                </a:solidFill>
              </a:rPr>
              <a:t>S</a:t>
            </a:r>
            <a:r>
              <a:rPr lang="en-US" altLang="zh-CN" b="1" dirty="0" smtClean="0">
                <a:solidFill>
                  <a:srgbClr val="FF0000"/>
                </a:solidFill>
              </a:rPr>
              <a:t>tep 1 can’t select 1 NST just based on service profile </a:t>
            </a:r>
          </a:p>
          <a:p>
            <a:pPr marL="342900" indent="-342900">
              <a:buAutoNum type="arabicPeriod"/>
            </a:pPr>
            <a:r>
              <a:rPr lang="en-US" altLang="zh-CN" b="1" dirty="0" smtClean="0">
                <a:solidFill>
                  <a:srgbClr val="FF0000"/>
                </a:solidFill>
              </a:rPr>
              <a:t>Based on 1, step 2 can’t return exact NSIs.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43712" y="5567732"/>
            <a:ext cx="9863328" cy="92333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dirty="0" smtClean="0"/>
              <a:t>Current workflow</a:t>
            </a:r>
            <a:r>
              <a:rPr lang="zh-CN" altLang="en-US" dirty="0" smtClean="0"/>
              <a:t>： </a:t>
            </a:r>
            <a:r>
              <a:rPr lang="en-US" altLang="zh-CN" dirty="0" smtClean="0"/>
              <a:t>1) service </a:t>
            </a:r>
            <a:r>
              <a:rPr lang="en-US" altLang="zh-CN" dirty="0"/>
              <a:t>profile-&gt;NST</a:t>
            </a:r>
            <a:r>
              <a:rPr lang="zh-CN" altLang="en-US" dirty="0"/>
              <a:t> </a:t>
            </a:r>
            <a:r>
              <a:rPr lang="en-US" altLang="zh-CN" dirty="0" smtClean="0"/>
              <a:t>selection</a:t>
            </a:r>
          </a:p>
          <a:p>
            <a:r>
              <a:rPr lang="en-US" altLang="zh-CN" dirty="0" smtClean="0"/>
              <a:t>   2)Subnet </a:t>
            </a:r>
            <a:r>
              <a:rPr lang="en-US" altLang="zh-CN" dirty="0"/>
              <a:t>capability query 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  3)NSI </a:t>
            </a:r>
            <a:r>
              <a:rPr lang="en-US" altLang="zh-CN" dirty="0"/>
              <a:t>selection -&gt; slice profile generation -&gt;NSSI selection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578246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E2E Workflow </a:t>
            </a:r>
            <a:r>
              <a:rPr lang="en-US" altLang="zh-CN" dirty="0" smtClean="0"/>
              <a:t>Changes </a:t>
            </a:r>
            <a:r>
              <a:rPr lang="en-US" altLang="zh-CN" i="1" dirty="0" smtClean="0"/>
              <a:t>(</a:t>
            </a:r>
            <a:r>
              <a:rPr lang="en-US" altLang="zh-CN" i="1" dirty="0"/>
              <a:t>Beyond H Release)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314325" y="1138239"/>
            <a:ext cx="11506200" cy="1007554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Proposal  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3024" y="1629824"/>
            <a:ext cx="3535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1. SO Call OOF NST Selection API</a:t>
            </a:r>
            <a:endParaRPr lang="zh-CN" altLang="en-US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7077456" y="3720191"/>
            <a:ext cx="414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4</a:t>
            </a:r>
            <a:r>
              <a:rPr lang="en-US" altLang="zh-CN" b="1" dirty="0" smtClean="0"/>
              <a:t>. SO call OOF NSI selection (Second time)</a:t>
            </a:r>
            <a:endParaRPr lang="zh-CN" altLang="en-US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7077456" y="1576369"/>
            <a:ext cx="414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3</a:t>
            </a:r>
            <a:r>
              <a:rPr lang="en-US" altLang="zh-CN" b="1" dirty="0" smtClean="0"/>
              <a:t>. SO call OOF NSI selection (First time)</a:t>
            </a:r>
            <a:endParaRPr lang="zh-CN" altLang="en-US" b="1" dirty="0"/>
          </a:p>
        </p:txBody>
      </p:sp>
      <p:sp>
        <p:nvSpPr>
          <p:cNvPr id="8" name="圆角矩形 7"/>
          <p:cNvSpPr/>
          <p:nvPr/>
        </p:nvSpPr>
        <p:spPr>
          <a:xfrm>
            <a:off x="682752" y="2277427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SO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992880" y="2228911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OOF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1816608" y="2426208"/>
            <a:ext cx="21762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>
            <a:off x="1804416" y="2667571"/>
            <a:ext cx="21884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048256" y="2057550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Service Profile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2359152" y="2713378"/>
            <a:ext cx="107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NST ID</a:t>
            </a:r>
            <a:endParaRPr lang="zh-CN" altLang="en-US" dirty="0"/>
          </a:p>
        </p:txBody>
      </p:sp>
      <p:sp>
        <p:nvSpPr>
          <p:cNvPr id="20" name="圆角矩形 19"/>
          <p:cNvSpPr/>
          <p:nvPr/>
        </p:nvSpPr>
        <p:spPr>
          <a:xfrm>
            <a:off x="7345680" y="4843843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SO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10655808" y="4795327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OOF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8479536" y="4992624"/>
            <a:ext cx="21762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H="1">
            <a:off x="8467344" y="5233987"/>
            <a:ext cx="21884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8711184" y="4623966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Service Profile</a:t>
            </a:r>
            <a:endParaRPr lang="zh-CN" altLang="en-US" dirty="0"/>
          </a:p>
        </p:txBody>
      </p:sp>
      <p:sp>
        <p:nvSpPr>
          <p:cNvPr id="25" name="文本框 24"/>
          <p:cNvSpPr txBox="1"/>
          <p:nvPr/>
        </p:nvSpPr>
        <p:spPr>
          <a:xfrm>
            <a:off x="2444496" y="5244645"/>
            <a:ext cx="107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NSI IDs</a:t>
            </a:r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573024" y="3708247"/>
            <a:ext cx="414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2. S</a:t>
            </a:r>
            <a:endParaRPr lang="zh-CN" altLang="en-US" b="1" dirty="0"/>
          </a:p>
        </p:txBody>
      </p:sp>
      <p:sp>
        <p:nvSpPr>
          <p:cNvPr id="27" name="圆角矩形 26"/>
          <p:cNvSpPr/>
          <p:nvPr/>
        </p:nvSpPr>
        <p:spPr>
          <a:xfrm>
            <a:off x="743712" y="4764595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SO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4053840" y="4716079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NSSMF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1877568" y="4913376"/>
            <a:ext cx="21762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1865376" y="5154739"/>
            <a:ext cx="21884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2493264" y="4557061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NST ID</a:t>
            </a:r>
            <a:endParaRPr lang="zh-CN" altLang="en-US" dirty="0"/>
          </a:p>
        </p:txBody>
      </p:sp>
      <p:sp>
        <p:nvSpPr>
          <p:cNvPr id="37" name="圆角矩形 36"/>
          <p:cNvSpPr/>
          <p:nvPr/>
        </p:nvSpPr>
        <p:spPr>
          <a:xfrm>
            <a:off x="7351776" y="2326195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SO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10661904" y="2277679"/>
            <a:ext cx="1133856" cy="633984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OOF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8485632" y="2474976"/>
            <a:ext cx="21762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H="1">
            <a:off x="8473440" y="2716339"/>
            <a:ext cx="21884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9150096" y="2106318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NSI IDs</a:t>
            </a:r>
            <a:endParaRPr lang="zh-CN" altLang="en-US" dirty="0"/>
          </a:p>
        </p:txBody>
      </p:sp>
      <p:sp>
        <p:nvSpPr>
          <p:cNvPr id="42" name="文本框 41"/>
          <p:cNvSpPr txBox="1"/>
          <p:nvPr/>
        </p:nvSpPr>
        <p:spPr>
          <a:xfrm>
            <a:off x="8711184" y="2748326"/>
            <a:ext cx="206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Slice profile</a:t>
            </a:r>
            <a:endParaRPr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5019865" y="2960179"/>
            <a:ext cx="20585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API call order doesn’t change, but do slice profile decomposition first before doing NST selection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7474782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A0ED4-BFE3-43A6-BD42-4683CB4988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73788124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121418</TotalTime>
  <Words>779</Words>
  <Application>Microsoft Office PowerPoint</Application>
  <PresentationFormat>宽屏</PresentationFormat>
  <Paragraphs>143</Paragraphs>
  <Slides>9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等线</vt:lpstr>
      <vt:lpstr>等线 Light</vt:lpstr>
      <vt:lpstr>.AppleSystemUIFont</vt:lpstr>
      <vt:lpstr>Arial</vt:lpstr>
      <vt:lpstr>Calibri</vt:lpstr>
      <vt:lpstr>Office Theme</vt:lpstr>
      <vt:lpstr>ONAP R8 Work Items</vt:lpstr>
      <vt:lpstr>Items</vt:lpstr>
      <vt:lpstr>EP Enhancement - New functions </vt:lpstr>
      <vt:lpstr>EP Enhancement - Simple Workflow(H Release)</vt:lpstr>
      <vt:lpstr>Impact on Components </vt:lpstr>
      <vt:lpstr>EP Enhancement - Impact on Components </vt:lpstr>
      <vt:lpstr>E2E Workflow Changes (Beyond H Release)</vt:lpstr>
      <vt:lpstr>E2E Workflow Changes (Beyond H Release)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Chuyi Guo</dc:creator>
  <cp:lastModifiedBy>郭楚怡</cp:lastModifiedBy>
  <cp:revision>2235</cp:revision>
  <cp:lastPrinted>2017-12-06T19:47:24Z</cp:lastPrinted>
  <dcterms:created xsi:type="dcterms:W3CDTF">2017-02-27T16:23:08Z</dcterms:created>
  <dcterms:modified xsi:type="dcterms:W3CDTF">2021-01-18T12:16:04Z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