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88" r:id="rId1"/>
  </p:sldMasterIdLst>
  <p:notesMasterIdLst>
    <p:notesMasterId r:id="rId3"/>
  </p:notesMasterIdLst>
  <p:sldIdLst>
    <p:sldId id="312" r:id="rId2"/>
  </p:sldIdLst>
  <p:sldSz cx="12192000" cy="685800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FFF2CC"/>
    <a:srgbClr val="5B9BD5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40" autoAdjust="0"/>
    <p:restoredTop sz="94095" autoAdjust="0"/>
  </p:normalViewPr>
  <p:slideViewPr>
    <p:cSldViewPr snapToGrid="0">
      <p:cViewPr varScale="1">
        <p:scale>
          <a:sx n="66" d="100"/>
          <a:sy n="66" d="100"/>
        </p:scale>
        <p:origin x="496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17727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553254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A62B4D0-2153-41C3-93D8-BB8D8D7E1001}" type="datetimeFigureOut">
              <a:rPr lang="en-US" smtClean="0"/>
              <a:t>9/7/2020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ACEFF4A-4B40-441C-A402-81DEB7A1AD5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76164998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A62B4D0-2153-41C3-93D8-BB8D8D7E1001}" type="datetimeFigureOut">
              <a:rPr lang="en-US" smtClean="0"/>
              <a:t>9/7/2020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ACEFF4A-4B40-441C-A402-81DEB7A1AD5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3035460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269186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6A62B4D0-2153-41C3-93D8-BB8D8D7E1001}" type="datetimeFigureOut">
              <a:rPr lang="en-US" smtClean="0"/>
              <a:t>9/7/2020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721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A62B4D0-2153-41C3-93D8-BB8D8D7E1001}" type="datetimeFigureOut">
              <a:rPr lang="en-US" smtClean="0"/>
              <a:t>9/7/2020</a:t>
            </a:fld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ACEFF4A-4B40-441C-A402-81DEB7A1AD58}" type="slidenum">
              <a:rPr lang="en-US" smtClean="0"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495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</p:sldLayoutIdLst>
  <p:transition>
    <p:wipe dir="r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xmlns="" id="{0CB548BE-9456-4814-A3F7-9E6C94CA5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CNF Orchestration in ONAP - Roadmap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xmlns="" id="{43416B4A-4CC2-4F25-A73F-E31FC743B4DA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823700" y="6583363"/>
            <a:ext cx="368300" cy="274637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</a:t>
            </a:fld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xmlns="" id="{A84CAFB3-C206-4366-8681-BE0FC7F37A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106685" y="1695933"/>
            <a:ext cx="4448686" cy="30800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Group 21"/>
          <p:cNvGrpSpPr/>
          <p:nvPr/>
        </p:nvGrpSpPr>
        <p:grpSpPr>
          <a:xfrm>
            <a:off x="3819821" y="4131242"/>
            <a:ext cx="700843" cy="320397"/>
            <a:chOff x="4804987" y="3888517"/>
            <a:chExt cx="888227" cy="405354"/>
          </a:xfrm>
        </p:grpSpPr>
        <p:grpSp>
          <p:nvGrpSpPr>
            <p:cNvPr id="4" name="Grupa 3">
              <a:extLst>
                <a:ext uri="{FF2B5EF4-FFF2-40B4-BE49-F238E27FC236}">
                  <a16:creationId xmlns:a16="http://schemas.microsoft.com/office/drawing/2014/main" xmlns="" id="{82A4D5BF-154E-41F6-8CA8-08586C6F06E6}"/>
                </a:ext>
              </a:extLst>
            </p:cNvPr>
            <p:cNvGrpSpPr/>
            <p:nvPr/>
          </p:nvGrpSpPr>
          <p:grpSpPr>
            <a:xfrm>
              <a:off x="4804987" y="3888517"/>
              <a:ext cx="424206" cy="402923"/>
              <a:chOff x="10972800" y="4553145"/>
              <a:chExt cx="424206" cy="405353"/>
            </a:xfrm>
          </p:grpSpPr>
          <p:sp>
            <p:nvSpPr>
              <p:cNvPr id="7" name="Oval 9">
                <a:extLst>
                  <a:ext uri="{FF2B5EF4-FFF2-40B4-BE49-F238E27FC236}">
                    <a16:creationId xmlns:a16="http://schemas.microsoft.com/office/drawing/2014/main" xmlns="" id="{39F12BE3-D656-4978-8961-BC983076AE8B}"/>
                  </a:ext>
                </a:extLst>
              </p:cNvPr>
              <p:cNvSpPr/>
              <p:nvPr/>
            </p:nvSpPr>
            <p:spPr>
              <a:xfrm>
                <a:off x="10972800" y="4553145"/>
                <a:ext cx="386499" cy="405353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1200" cap="none" spc="0" normalizeH="0" baseline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" name="pole tekstowe 7">
                <a:extLst>
                  <a:ext uri="{FF2B5EF4-FFF2-40B4-BE49-F238E27FC236}">
                    <a16:creationId xmlns:a16="http://schemas.microsoft.com/office/drawing/2014/main" xmlns="" id="{DE764130-E65E-429D-9998-C4AB5A7FAAAB}"/>
                  </a:ext>
                </a:extLst>
              </p:cNvPr>
              <p:cNvSpPr txBox="1"/>
              <p:nvPr/>
            </p:nvSpPr>
            <p:spPr>
              <a:xfrm>
                <a:off x="10972800" y="4648099"/>
                <a:ext cx="424206" cy="2154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500" dirty="0">
                    <a:solidFill>
                      <a:schemeClr val="bg1"/>
                    </a:solidFill>
                  </a:rPr>
                  <a:t>HOT</a:t>
                </a:r>
              </a:p>
            </p:txBody>
          </p:sp>
        </p:grpSp>
        <p:sp>
          <p:nvSpPr>
            <p:cNvPr id="10" name="Oval 7">
              <a:extLst>
                <a:ext uri="{FF2B5EF4-FFF2-40B4-BE49-F238E27FC236}">
                  <a16:creationId xmlns:a16="http://schemas.microsoft.com/office/drawing/2014/main" xmlns="" id="{6401F41C-071D-42D7-959A-65C65AD786B9}"/>
                </a:ext>
              </a:extLst>
            </p:cNvPr>
            <p:cNvSpPr/>
            <p:nvPr/>
          </p:nvSpPr>
          <p:spPr>
            <a:xfrm>
              <a:off x="5238854" y="3890948"/>
              <a:ext cx="430541" cy="402923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freezing" dir="t"/>
            </a:scene3d>
            <a:sp3d prstMaterial="metal">
              <a:bevelT w="114300" h="228600" prst="artDeco"/>
            </a:sp3d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pole tekstowe 5">
              <a:extLst>
                <a:ext uri="{FF2B5EF4-FFF2-40B4-BE49-F238E27FC236}">
                  <a16:creationId xmlns:a16="http://schemas.microsoft.com/office/drawing/2014/main" xmlns="" id="{69854DF7-7D79-4364-8A82-E8C54B6BA1DD}"/>
                </a:ext>
              </a:extLst>
            </p:cNvPr>
            <p:cNvSpPr txBox="1"/>
            <p:nvPr/>
          </p:nvSpPr>
          <p:spPr>
            <a:xfrm>
              <a:off x="5219767" y="3973475"/>
              <a:ext cx="473447" cy="214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dirty="0">
                  <a:solidFill>
                    <a:schemeClr val="bg1"/>
                  </a:solidFill>
                </a:rPr>
                <a:t>HELM</a:t>
              </a:r>
            </a:p>
          </p:txBody>
        </p:sp>
      </p:grpSp>
      <p:pic>
        <p:nvPicPr>
          <p:cNvPr id="11" name="Picture 2">
            <a:extLst>
              <a:ext uri="{FF2B5EF4-FFF2-40B4-BE49-F238E27FC236}">
                <a16:creationId xmlns:a16="http://schemas.microsoft.com/office/drawing/2014/main" xmlns="" id="{0B457FE8-76C9-4D83-9CD2-5A97873054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/>
        </p:blipFill>
        <p:spPr bwMode="auto">
          <a:xfrm>
            <a:off x="4870299" y="1694451"/>
            <a:ext cx="4456660" cy="30489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 7">
            <a:extLst>
              <a:ext uri="{FF2B5EF4-FFF2-40B4-BE49-F238E27FC236}">
                <a16:creationId xmlns:a16="http://schemas.microsoft.com/office/drawing/2014/main" xmlns="" id="{51108B88-EA06-4027-A338-CED78156A271}"/>
              </a:ext>
            </a:extLst>
          </p:cNvPr>
          <p:cNvSpPr/>
          <p:nvPr/>
        </p:nvSpPr>
        <p:spPr>
          <a:xfrm>
            <a:off x="8703143" y="3964748"/>
            <a:ext cx="430541" cy="402923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freezing" dir="t"/>
          </a:scene3d>
          <a:sp3d prstMaterial="metal">
            <a:bevelT w="114300" h="228600" prst="artDeco"/>
          </a:sp3d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xmlns="" id="{9F1B9716-DE70-4BAB-BB42-A1EE4C391E86}"/>
              </a:ext>
            </a:extLst>
          </p:cNvPr>
          <p:cNvSpPr txBox="1"/>
          <p:nvPr/>
        </p:nvSpPr>
        <p:spPr>
          <a:xfrm>
            <a:off x="8684056" y="4047275"/>
            <a:ext cx="473447" cy="223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HELM</a:t>
            </a:r>
          </a:p>
        </p:txBody>
      </p:sp>
      <p:pic>
        <p:nvPicPr>
          <p:cNvPr id="14" name="Picture 2" descr="Logo">
            <a:extLst>
              <a:ext uri="{FF2B5EF4-FFF2-40B4-BE49-F238E27FC236}">
                <a16:creationId xmlns:a16="http://schemas.microsoft.com/office/drawing/2014/main" xmlns="" id="{FF688894-2DB2-47A0-BAC4-CCC5A24C1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43" y="1097747"/>
            <a:ext cx="1368126" cy="29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ole tekstowe 4">
            <a:extLst>
              <a:ext uri="{FF2B5EF4-FFF2-40B4-BE49-F238E27FC236}">
                <a16:creationId xmlns:a16="http://schemas.microsoft.com/office/drawing/2014/main" xmlns="" id="{DD3293E5-6175-488F-BA44-531A1F869B7D}"/>
              </a:ext>
            </a:extLst>
          </p:cNvPr>
          <p:cNvSpPr txBox="1"/>
          <p:nvPr/>
        </p:nvSpPr>
        <p:spPr>
          <a:xfrm>
            <a:off x="266217" y="1417452"/>
            <a:ext cx="1368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/>
              <a:t>PAST</a:t>
            </a:r>
            <a:endParaRPr lang="en-US" sz="1200" b="1" dirty="0"/>
          </a:p>
        </p:txBody>
      </p:sp>
      <p:pic>
        <p:nvPicPr>
          <p:cNvPr id="15" name="Picture 2" descr="Logo">
            <a:extLst>
              <a:ext uri="{FF2B5EF4-FFF2-40B4-BE49-F238E27FC236}">
                <a16:creationId xmlns:a16="http://schemas.microsoft.com/office/drawing/2014/main" xmlns="" id="{BCCBC797-6F25-4B53-9015-D5E08B6004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031" y="1100670"/>
            <a:ext cx="1368126" cy="29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pole tekstowe 15">
            <a:extLst>
              <a:ext uri="{FF2B5EF4-FFF2-40B4-BE49-F238E27FC236}">
                <a16:creationId xmlns:a16="http://schemas.microsoft.com/office/drawing/2014/main" xmlns="" id="{F2A97D94-D35F-49A7-B010-11ABCD50D07C}"/>
              </a:ext>
            </a:extLst>
          </p:cNvPr>
          <p:cNvSpPr txBox="1"/>
          <p:nvPr/>
        </p:nvSpPr>
        <p:spPr>
          <a:xfrm>
            <a:off x="5037805" y="1420375"/>
            <a:ext cx="1368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/>
              <a:t>PRESENT</a:t>
            </a:r>
            <a:endParaRPr lang="en-US" sz="1200" b="1" dirty="0"/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xmlns="" id="{F26D8722-42DC-4ACB-9603-4DB407FDE231}"/>
              </a:ext>
            </a:extLst>
          </p:cNvPr>
          <p:cNvSpPr/>
          <p:nvPr/>
        </p:nvSpPr>
        <p:spPr>
          <a:xfrm>
            <a:off x="4767755" y="4933488"/>
            <a:ext cx="4559204" cy="12898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en-US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Guilin Brings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en-US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Native Helm package support in SDC and SO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en-US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Native Helm enrichment support in Controller Design Studio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en-US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E2E CNF orchestration chain in all SO components</a:t>
            </a: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xmlns="" id="{D7295036-83BE-4761-BBC3-0D7C3B8770BA}"/>
              </a:ext>
            </a:extLst>
          </p:cNvPr>
          <p:cNvCxnSpPr/>
          <p:nvPr/>
        </p:nvCxnSpPr>
        <p:spPr>
          <a:xfrm>
            <a:off x="4677878" y="1001027"/>
            <a:ext cx="13794" cy="5438274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A46499BA-2F4E-3046-880A-B3EB7FBC982A}"/>
              </a:ext>
            </a:extLst>
          </p:cNvPr>
          <p:cNvSpPr/>
          <p:nvPr/>
        </p:nvSpPr>
        <p:spPr>
          <a:xfrm>
            <a:off x="8056059" y="742509"/>
            <a:ext cx="421797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</a:rPr>
              <a:t>Prepared by</a:t>
            </a:r>
            <a:r>
              <a:rPr lang="en-US" sz="1000" b="1" dirty="0" smtClean="0">
                <a:solidFill>
                  <a:schemeClr val="bg1"/>
                </a:solidFill>
              </a:rPr>
              <a:t>:: </a:t>
            </a:r>
            <a:r>
              <a:rPr lang="en-US" sz="1000" b="1" dirty="0">
                <a:solidFill>
                  <a:schemeClr val="bg1"/>
                </a:solidFill>
              </a:rPr>
              <a:t>Seshu Kumar (Huawei</a:t>
            </a:r>
            <a:r>
              <a:rPr lang="en-US" sz="1000" b="1" dirty="0" smtClean="0">
                <a:solidFill>
                  <a:schemeClr val="bg1"/>
                </a:solidFill>
              </a:rPr>
              <a:t>), Lukasz </a:t>
            </a:r>
            <a:r>
              <a:rPr lang="en-US" sz="1000" b="1" dirty="0" err="1" smtClean="0">
                <a:solidFill>
                  <a:schemeClr val="bg1"/>
                </a:solidFill>
              </a:rPr>
              <a:t>Rajewski</a:t>
            </a:r>
            <a:r>
              <a:rPr lang="en-US" sz="1000" b="1" dirty="0" smtClean="0">
                <a:solidFill>
                  <a:schemeClr val="bg1"/>
                </a:solidFill>
              </a:rPr>
              <a:t> (Orange)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7" name="Prostokąt 8">
            <a:extLst>
              <a:ext uri="{FF2B5EF4-FFF2-40B4-BE49-F238E27FC236}">
                <a16:creationId xmlns:a16="http://schemas.microsoft.com/office/drawing/2014/main" xmlns="" id="{F26D8722-42DC-4ACB-9603-4DB407FDE231}"/>
              </a:ext>
            </a:extLst>
          </p:cNvPr>
          <p:cNvSpPr/>
          <p:nvPr/>
        </p:nvSpPr>
        <p:spPr>
          <a:xfrm>
            <a:off x="44596" y="4970681"/>
            <a:ext cx="4591492" cy="125265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en-US" b="1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 &lt; Frankfurt  Provided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en-US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Embedding the helm into the heat package distro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en-US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Installation of Helm package into K8s cluster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en-US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Basic helm enrichment through CDS</a:t>
            </a:r>
            <a:endParaRPr lang="en-US" kern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33" name="Prostokąt 17">
            <a:extLst>
              <a:ext uri="{FF2B5EF4-FFF2-40B4-BE49-F238E27FC236}">
                <a16:creationId xmlns:a16="http://schemas.microsoft.com/office/drawing/2014/main" xmlns="" id="{32338FD9-31F9-4905-9E41-EE7F9210F4B8}"/>
              </a:ext>
            </a:extLst>
          </p:cNvPr>
          <p:cNvSpPr/>
          <p:nvPr/>
        </p:nvSpPr>
        <p:spPr>
          <a:xfrm>
            <a:off x="9564991" y="3761586"/>
            <a:ext cx="2540362" cy="24617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en-US" b="1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&gt; H Targets</a:t>
            </a:r>
            <a:endParaRPr lang="en-US" b="1" kern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en-US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Extension </a:t>
            </a:r>
            <a:r>
              <a:rPr lang="en-US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in AAI CNF model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en-US" kern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HealthCheck</a:t>
            </a:r>
            <a:r>
              <a:rPr lang="en-US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 and Monitoring of CNF resources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en-US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CDS Native </a:t>
            </a:r>
            <a:r>
              <a:rPr lang="en-US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CNF </a:t>
            </a:r>
            <a:r>
              <a:rPr lang="en-US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Configuration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en-US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Discovery of K8S cluster in ONAP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Cross </a:t>
            </a:r>
            <a:r>
              <a:rPr lang="en-US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community Integration</a:t>
            </a:r>
            <a:r>
              <a:rPr lang="en-US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.</a:t>
            </a:r>
            <a:endParaRPr lang="en-US" kern="12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34" name="Picture 2" descr="Logo">
            <a:extLst>
              <a:ext uri="{FF2B5EF4-FFF2-40B4-BE49-F238E27FC236}">
                <a16:creationId xmlns:a16="http://schemas.microsoft.com/office/drawing/2014/main" xmlns="" id="{BCCBC797-6F25-4B53-9015-D5E08B6004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6052" y="1091590"/>
            <a:ext cx="1368126" cy="29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pole tekstowe 15">
            <a:extLst>
              <a:ext uri="{FF2B5EF4-FFF2-40B4-BE49-F238E27FC236}">
                <a16:creationId xmlns:a16="http://schemas.microsoft.com/office/drawing/2014/main" xmlns="" id="{F2A97D94-D35F-49A7-B010-11ABCD50D07C}"/>
              </a:ext>
            </a:extLst>
          </p:cNvPr>
          <p:cNvSpPr txBox="1"/>
          <p:nvPr/>
        </p:nvSpPr>
        <p:spPr>
          <a:xfrm>
            <a:off x="9690826" y="1411295"/>
            <a:ext cx="1368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/>
              <a:t>FUTURE</a:t>
            </a:r>
            <a:endParaRPr lang="en-US" sz="1200" b="1" dirty="0"/>
          </a:p>
        </p:txBody>
      </p:sp>
      <p:grpSp>
        <p:nvGrpSpPr>
          <p:cNvPr id="45" name="Group 44"/>
          <p:cNvGrpSpPr/>
          <p:nvPr/>
        </p:nvGrpSpPr>
        <p:grpSpPr>
          <a:xfrm>
            <a:off x="9846644" y="1808628"/>
            <a:ext cx="1977056" cy="1263866"/>
            <a:chOff x="9846644" y="2319688"/>
            <a:chExt cx="1977056" cy="1263866"/>
          </a:xfrm>
        </p:grpSpPr>
        <p:sp>
          <p:nvSpPr>
            <p:cNvPr id="36" name="Rounded Rectangle 35"/>
            <p:cNvSpPr/>
            <p:nvPr/>
          </p:nvSpPr>
          <p:spPr>
            <a:xfrm>
              <a:off x="9846644" y="2319688"/>
              <a:ext cx="1977056" cy="64489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ONAP</a:t>
              </a:r>
              <a:endParaRPr lang="en-US" sz="1000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930358" y="3124883"/>
              <a:ext cx="490889" cy="4523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PNF</a:t>
              </a:r>
              <a:endParaRPr lang="en-US" sz="1000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0606806" y="3124882"/>
              <a:ext cx="490889" cy="4523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V</a:t>
              </a:r>
              <a:r>
                <a:rPr lang="en-US" sz="1000" dirty="0" smtClean="0"/>
                <a:t>NF</a:t>
              </a:r>
              <a:endParaRPr lang="en-US" sz="1000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1283254" y="3131167"/>
              <a:ext cx="490889" cy="4523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C</a:t>
              </a:r>
              <a:r>
                <a:rPr lang="en-US" sz="1000" dirty="0" smtClean="0"/>
                <a:t>NF</a:t>
              </a:r>
              <a:endParaRPr lang="en-US" sz="1000" dirty="0"/>
            </a:p>
          </p:txBody>
        </p:sp>
        <p:pic>
          <p:nvPicPr>
            <p:cNvPr id="41" name="Picture 2" descr="Logo">
              <a:extLst>
                <a:ext uri="{FF2B5EF4-FFF2-40B4-BE49-F238E27FC236}">
                  <a16:creationId xmlns:a16="http://schemas.microsoft.com/office/drawing/2014/main" xmlns="" id="{BCCBC797-6F25-4B53-9015-D5E08B6004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51109" y="2519399"/>
              <a:ext cx="1368126" cy="294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46" name="Łącznik prosty 18">
            <a:extLst>
              <a:ext uri="{FF2B5EF4-FFF2-40B4-BE49-F238E27FC236}">
                <a16:creationId xmlns:a16="http://schemas.microsoft.com/office/drawing/2014/main" xmlns="" id="{D7295036-83BE-4761-BBC3-0D7C3B8770BA}"/>
              </a:ext>
            </a:extLst>
          </p:cNvPr>
          <p:cNvCxnSpPr/>
          <p:nvPr/>
        </p:nvCxnSpPr>
        <p:spPr>
          <a:xfrm>
            <a:off x="9449466" y="1001027"/>
            <a:ext cx="13794" cy="5438274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1257617" y="3142614"/>
            <a:ext cx="4908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n-lt"/>
              </a:rPr>
              <a:t>HELM</a:t>
            </a:r>
            <a:endParaRPr lang="en-US" sz="1000" dirty="0">
              <a:latin typeface="+mn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552521" y="3136898"/>
            <a:ext cx="53412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n-lt"/>
              </a:rPr>
              <a:t>HEAT</a:t>
            </a:r>
          </a:p>
          <a:p>
            <a:r>
              <a:rPr lang="en-US" sz="1000" dirty="0" smtClean="0">
                <a:latin typeface="+mn-lt"/>
              </a:rPr>
              <a:t>TOSCA</a:t>
            </a:r>
          </a:p>
          <a:p>
            <a:r>
              <a:rPr lang="en-US" sz="1000" dirty="0" smtClean="0">
                <a:latin typeface="+mn-lt"/>
              </a:rPr>
              <a:t>HELM</a:t>
            </a:r>
            <a:endParaRPr lang="en-US" sz="1000" dirty="0">
              <a:latin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9847426" y="3139716"/>
            <a:ext cx="5341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n-lt"/>
              </a:rPr>
              <a:t>HEAT</a:t>
            </a:r>
          </a:p>
          <a:p>
            <a:r>
              <a:rPr lang="en-US" sz="1000" dirty="0" smtClean="0">
                <a:latin typeface="+mn-lt"/>
              </a:rPr>
              <a:t>TOSCA</a:t>
            </a:r>
            <a:endParaRPr lang="en-US" sz="1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339952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31718</TotalTime>
  <Words>114</Words>
  <Application>Microsoft Office PowerPoint</Application>
  <PresentationFormat>Widescreen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Geneva</vt:lpstr>
      <vt:lpstr>Calibri</vt:lpstr>
      <vt:lpstr>.AppleSystemUIFont</vt:lpstr>
      <vt:lpstr>Wingdings</vt:lpstr>
      <vt:lpstr>Arial</vt:lpstr>
      <vt:lpstr>Intel Clear Light</vt:lpstr>
      <vt:lpstr>1_Office Theme</vt:lpstr>
      <vt:lpstr>CNF Orchestration in ONAP - Roadmap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[Title]</dc:title>
  <dc:creator>kenny</dc:creator>
  <cp:lastModifiedBy>HTIPL</cp:lastModifiedBy>
  <cp:revision>174</cp:revision>
  <dcterms:modified xsi:type="dcterms:W3CDTF">2020-09-07T12:11:49Z</dcterms:modified>
</cp:coreProperties>
</file>