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58" r:id="rId5"/>
    <p:sldId id="278" r:id="rId6"/>
    <p:sldId id="260" r:id="rId7"/>
    <p:sldId id="266" r:id="rId8"/>
    <p:sldId id="261" r:id="rId9"/>
    <p:sldId id="273" r:id="rId10"/>
    <p:sldId id="264" r:id="rId11"/>
    <p:sldId id="274" r:id="rId12"/>
    <p:sldId id="265" r:id="rId13"/>
    <p:sldId id="275" r:id="rId14"/>
    <p:sldId id="272" r:id="rId15"/>
    <p:sldId id="267" r:id="rId16"/>
    <p:sldId id="268" r:id="rId17"/>
    <p:sldId id="276" r:id="rId18"/>
    <p:sldId id="269" r:id="rId19"/>
    <p:sldId id="277" r:id="rId20"/>
    <p:sldId id="27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0FF"/>
    <a:srgbClr val="DBF9EE"/>
    <a:srgbClr val="009893"/>
    <a:srgbClr val="BCE4FC"/>
    <a:srgbClr val="006F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28" autoAdjust="0"/>
    <p:restoredTop sz="77045"/>
  </p:normalViewPr>
  <p:slideViewPr>
    <p:cSldViewPr snapToGrid="0" snapToObjects="1">
      <p:cViewPr varScale="1">
        <p:scale>
          <a:sx n="104" d="100"/>
          <a:sy n="104" d="100"/>
        </p:scale>
        <p:origin x="9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C6FB57-68A0-AF49-A4E8-1AAA11396F0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keycloak/keycloak" TargetMode="External"/><Relationship Id="rId2" Type="http://schemas.openxmlformats.org/officeDocument/2006/relationships/hyperlink" Target="https://github.com/jetstack/cert-manage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penhub.net/p/istio" TargetMode="External"/><Relationship Id="rId5" Type="http://schemas.openxmlformats.org/officeDocument/2006/relationships/hyperlink" Target="https://github.com/istio/istio/" TargetMode="External"/><Relationship Id="rId4" Type="http://schemas.openxmlformats.org/officeDocument/2006/relationships/hyperlink" Target="https://www.openhub.net/p/keycloak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ONAP: “cloud native” security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Sylvain </a:t>
            </a:r>
            <a:r>
              <a:rPr lang="en-US" dirty="0" err="1"/>
              <a:t>Desbureaux</a:t>
            </a:r>
            <a:r>
              <a:rPr lang="en-US" dirty="0"/>
              <a:t>, Krzysztof </a:t>
            </a:r>
            <a:r>
              <a:rPr lang="en-US" dirty="0" err="1"/>
              <a:t>Opasiak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April 16</a:t>
            </a:r>
            <a:r>
              <a:rPr lang="en-US" baseline="30000" dirty="0"/>
              <a:t>th</a:t>
            </a:r>
            <a:r>
              <a:rPr lang="en-US" dirty="0"/>
              <a:t>, 2020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C092DE1-D8CD-2D4E-B04B-B0B4C5E56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ED01B65-571E-6C44-A41C-26B8E209F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1b: short term solution for Guilin release 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C23464-B93D-CB4B-95FD-7F5950A443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Prerequisites on Kubernetes before ONAP installation:</a:t>
            </a:r>
          </a:p>
          <a:p>
            <a:pPr lvl="1"/>
            <a:r>
              <a:rPr lang="en-US" dirty="0"/>
              <a:t>Cert-manager + its CRDs are installed (via Helm for example)</a:t>
            </a:r>
          </a:p>
          <a:p>
            <a:pPr lvl="1"/>
            <a:r>
              <a:rPr lang="en-US" dirty="0"/>
              <a:t>NGINX Ingress controller</a:t>
            </a:r>
          </a:p>
          <a:p>
            <a:endParaRPr lang="en-US" dirty="0"/>
          </a:p>
          <a:p>
            <a:r>
              <a:rPr lang="en-US" dirty="0"/>
              <a:t>Workflow:</a:t>
            </a:r>
          </a:p>
          <a:p>
            <a:pPr lvl="1"/>
            <a:r>
              <a:rPr lang="en-US" dirty="0"/>
              <a:t>An issuer is created by ONAP</a:t>
            </a:r>
          </a:p>
          <a:p>
            <a:pPr lvl="2"/>
            <a:r>
              <a:rPr lang="en-US" dirty="0"/>
              <a:t>Either a “real” CA (“</a:t>
            </a:r>
            <a:r>
              <a:rPr lang="en-US" dirty="0" err="1"/>
              <a:t>simpledemo.onap.org</a:t>
            </a:r>
            <a:r>
              <a:rPr lang="en-US" dirty="0"/>
              <a:t> certificates, need to see how to provide it securely)</a:t>
            </a:r>
          </a:p>
          <a:p>
            <a:pPr lvl="2"/>
            <a:r>
              <a:rPr lang="en-US" dirty="0"/>
              <a:t>Or self signed (especially if “real” CA is not an acceptable solution for SECCOM, this is what is done today with AAF)</a:t>
            </a:r>
          </a:p>
          <a:p>
            <a:pPr lvl="2"/>
            <a:r>
              <a:rPr lang="en-US" dirty="0"/>
              <a:t>Or ACME (let’s encrypt)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Each component with out of cluster </a:t>
            </a:r>
            <a:r>
              <a:rPr lang="en-US" dirty="0" err="1"/>
              <a:t>entrypoint</a:t>
            </a:r>
            <a:r>
              <a:rPr lang="en-US" dirty="0"/>
              <a:t> will request a certificates (PEM or PKC12 version) from this issuer</a:t>
            </a:r>
          </a:p>
          <a:p>
            <a:pPr lvl="1"/>
            <a:r>
              <a:rPr lang="en-US" dirty="0"/>
              <a:t>But instead of using it, will place it on it it’s Ingress resource</a:t>
            </a:r>
          </a:p>
          <a:p>
            <a:pPr lvl="1"/>
            <a:endParaRPr lang="en-US" dirty="0"/>
          </a:p>
          <a:p>
            <a:r>
              <a:rPr lang="en-US" dirty="0"/>
              <a:t>Pros: </a:t>
            </a:r>
          </a:p>
          <a:p>
            <a:pPr lvl="1"/>
            <a:r>
              <a:rPr lang="en-US" dirty="0"/>
              <a:t>Not a lot of changes on component side (“just” remove all part related to HTTPs / AAF)</a:t>
            </a:r>
          </a:p>
          <a:p>
            <a:pPr lvl="1"/>
            <a:r>
              <a:rPr lang="en-US" dirty="0"/>
              <a:t>SDC client jar must handle HTTP and all users of this client must move to the new version</a:t>
            </a:r>
          </a:p>
          <a:p>
            <a:pPr lvl="1"/>
            <a:r>
              <a:rPr lang="en-US" dirty="0"/>
              <a:t>Renewing certificates doesn’t require  Pod restart (and with ACME, it’s automated, need to check for the others)</a:t>
            </a:r>
          </a:p>
          <a:p>
            <a:pPr lvl="1"/>
            <a:endParaRPr lang="en-US" dirty="0"/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Intra cluster communication will be on HTTP only (we can mitigate this by using encrypted CNI such as Weave)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783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2617393-974D-694B-9882-CFBA5186D1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ABC4EF5-18BE-A044-8883-A044EB234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1b: short term solution for Guilin release 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51AD22E-6969-9848-B7DD-B94D1762B8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Prerequisites on Kubernetes when on production  before ONAP installation:</a:t>
            </a:r>
          </a:p>
          <a:p>
            <a:pPr lvl="1"/>
            <a:r>
              <a:rPr lang="en-US" dirty="0"/>
              <a:t>None or Cert-manager + its CRDs are installed (via Helm for example)</a:t>
            </a:r>
          </a:p>
          <a:p>
            <a:pPr lvl="1"/>
            <a:r>
              <a:rPr lang="en-US" dirty="0"/>
              <a:t>NGINX Ingress controller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Workflow:</a:t>
            </a:r>
          </a:p>
          <a:p>
            <a:pPr lvl="1"/>
            <a:r>
              <a:rPr lang="en-US" dirty="0"/>
              <a:t>Three cases: </a:t>
            </a:r>
          </a:p>
          <a:p>
            <a:pPr lvl="2"/>
            <a:r>
              <a:rPr lang="en-US" dirty="0"/>
              <a:t>Case 1:</a:t>
            </a:r>
          </a:p>
          <a:p>
            <a:pPr lvl="3"/>
            <a:r>
              <a:rPr lang="en-US" dirty="0"/>
              <a:t>Ops have retrieved an intermediate CA for ONAP deployment</a:t>
            </a:r>
          </a:p>
          <a:p>
            <a:pPr lvl="3"/>
            <a:r>
              <a:rPr lang="en-US" dirty="0"/>
              <a:t>They upload it as a secret for use by cert manager</a:t>
            </a:r>
          </a:p>
          <a:p>
            <a:pPr lvl="3"/>
            <a:r>
              <a:rPr lang="en-US" dirty="0"/>
              <a:t>Each ingresses will request a certificates from this issuer (same as test)</a:t>
            </a:r>
          </a:p>
          <a:p>
            <a:pPr lvl="2"/>
            <a:r>
              <a:rPr lang="en-US" dirty="0"/>
              <a:t>Case 2:</a:t>
            </a:r>
          </a:p>
          <a:p>
            <a:pPr lvl="3"/>
            <a:r>
              <a:rPr lang="en-US" dirty="0"/>
              <a:t>Ops have retrieved an wildcard certificate for ONAP deployment</a:t>
            </a:r>
          </a:p>
          <a:p>
            <a:pPr lvl="3"/>
            <a:r>
              <a:rPr lang="en-US" dirty="0"/>
              <a:t>They upload it as a secret in PEM mode</a:t>
            </a:r>
          </a:p>
          <a:p>
            <a:pPr lvl="3"/>
            <a:r>
              <a:rPr lang="en-US" dirty="0"/>
              <a:t>Each ingresses will use the certificate.</a:t>
            </a:r>
          </a:p>
          <a:p>
            <a:pPr lvl="2"/>
            <a:r>
              <a:rPr lang="en-US" dirty="0"/>
              <a:t>Case 3:</a:t>
            </a:r>
          </a:p>
          <a:p>
            <a:pPr lvl="3"/>
            <a:r>
              <a:rPr lang="en-US" dirty="0"/>
              <a:t>Ops have retrieved N certificates for ONAP deployment</a:t>
            </a:r>
          </a:p>
          <a:p>
            <a:pPr lvl="3"/>
            <a:r>
              <a:rPr lang="en-US" dirty="0"/>
              <a:t>They upload them as a secret in PEM</a:t>
            </a:r>
          </a:p>
          <a:p>
            <a:pPr lvl="3"/>
            <a:r>
              <a:rPr lang="en-US" dirty="0"/>
              <a:t>Each ingresses will use the good certificate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492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8C45E12-7034-5647-BE43-39646826C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E4BD7FA-2BF2-2642-8B2C-0C3365671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2: solution for H+ release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0EC064F-9A40-5647-8C43-003AC347B1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Prerequisites on Kubernetes before ONAP installation:</a:t>
            </a:r>
          </a:p>
          <a:p>
            <a:pPr lvl="1"/>
            <a:r>
              <a:rPr lang="en-US" dirty="0"/>
              <a:t>Cert-manager + its CRDs are installed (via Helm for example)</a:t>
            </a:r>
          </a:p>
          <a:p>
            <a:pPr lvl="1"/>
            <a:r>
              <a:rPr lang="en-US" dirty="0"/>
              <a:t>“good” Ingress (Ambassador, Kong, </a:t>
            </a:r>
            <a:r>
              <a:rPr lang="en-US" dirty="0" err="1"/>
              <a:t>Instio</a:t>
            </a:r>
            <a:r>
              <a:rPr lang="en-US" dirty="0"/>
              <a:t> Ingress, </a:t>
            </a:r>
            <a:r>
              <a:rPr lang="en-US" dirty="0" err="1"/>
              <a:t>Traefik</a:t>
            </a:r>
            <a:r>
              <a:rPr lang="en-US" dirty="0"/>
              <a:t>, NGINX,…)</a:t>
            </a:r>
          </a:p>
          <a:p>
            <a:pPr lvl="2"/>
            <a:r>
              <a:rPr lang="en-US" dirty="0"/>
              <a:t>It will finish HTTPs (like Option 1b)</a:t>
            </a:r>
          </a:p>
          <a:p>
            <a:pPr lvl="1"/>
            <a:r>
              <a:rPr lang="en-US" dirty="0" err="1"/>
              <a:t>Istio</a:t>
            </a:r>
            <a:r>
              <a:rPr lang="en-US" dirty="0"/>
              <a:t> to do </a:t>
            </a:r>
            <a:r>
              <a:rPr lang="en-US" dirty="0" err="1"/>
              <a:t>mTLS</a:t>
            </a:r>
            <a:r>
              <a:rPr lang="en-US" dirty="0"/>
              <a:t> from Ingress to Pod</a:t>
            </a:r>
          </a:p>
          <a:p>
            <a:endParaRPr lang="en-US" dirty="0"/>
          </a:p>
          <a:p>
            <a:r>
              <a:rPr lang="en-US" dirty="0"/>
              <a:t>Workflow: same as Option 1b</a:t>
            </a:r>
          </a:p>
          <a:p>
            <a:endParaRPr lang="en-US" dirty="0"/>
          </a:p>
          <a:p>
            <a:r>
              <a:rPr lang="en-US" dirty="0"/>
              <a:t>Pros:</a:t>
            </a:r>
          </a:p>
          <a:p>
            <a:pPr lvl="1"/>
            <a:r>
              <a:rPr lang="en-US" dirty="0"/>
              <a:t>Same as Option 1b +</a:t>
            </a:r>
          </a:p>
          <a:p>
            <a:pPr lvl="1"/>
            <a:r>
              <a:rPr lang="en-US" dirty="0"/>
              <a:t>E2E encryption</a:t>
            </a:r>
          </a:p>
          <a:p>
            <a:pPr lvl="1"/>
            <a:r>
              <a:rPr lang="en-US" dirty="0"/>
              <a:t>Renewing certificates doesn’t require  Pod restart (and with ACME, it’s automated)</a:t>
            </a:r>
          </a:p>
          <a:p>
            <a:pPr lvl="1"/>
            <a:endParaRPr lang="en-US" dirty="0"/>
          </a:p>
          <a:p>
            <a:r>
              <a:rPr lang="en-US" dirty="0"/>
              <a:t>Cons:</a:t>
            </a:r>
          </a:p>
          <a:p>
            <a:pPr lvl="1"/>
            <a:r>
              <a:rPr lang="en-US" dirty="0" err="1"/>
              <a:t>Istio</a:t>
            </a:r>
            <a:r>
              <a:rPr lang="en-US" dirty="0"/>
              <a:t> installation may add a big overhead</a:t>
            </a:r>
          </a:p>
          <a:p>
            <a:pPr lvl="1"/>
            <a:r>
              <a:rPr lang="en-US" dirty="0"/>
              <a:t>Not so simple to prepare Kubernetes before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70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2617393-974D-694B-9882-CFBA5186D1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ABC4EF5-18BE-A044-8883-A044EB234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2: solution for H+ release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51AD22E-6969-9848-B7DD-B94D1762B8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Prerequisites on Kubernetes when on production  before ONAP installation:</a:t>
            </a:r>
          </a:p>
          <a:p>
            <a:pPr lvl="1"/>
            <a:r>
              <a:rPr lang="en-US" dirty="0"/>
              <a:t>None or Cert-manager + its CRDs are installed (via Helm for example)</a:t>
            </a:r>
          </a:p>
          <a:p>
            <a:pPr lvl="1"/>
            <a:r>
              <a:rPr lang="en-US" dirty="0"/>
              <a:t>“good” Ingress (Ambassador, Kong, </a:t>
            </a:r>
            <a:r>
              <a:rPr lang="en-US" dirty="0" err="1"/>
              <a:t>Instio</a:t>
            </a:r>
            <a:r>
              <a:rPr lang="en-US" dirty="0"/>
              <a:t> Ingress, </a:t>
            </a:r>
            <a:r>
              <a:rPr lang="en-US" dirty="0" err="1"/>
              <a:t>Traefik</a:t>
            </a:r>
            <a:r>
              <a:rPr lang="en-US" dirty="0"/>
              <a:t>, NGINX,…)</a:t>
            </a:r>
          </a:p>
          <a:p>
            <a:pPr lvl="2"/>
            <a:r>
              <a:rPr lang="en-US" dirty="0"/>
              <a:t>It will finish HTTPs (like Option 1b)</a:t>
            </a:r>
          </a:p>
          <a:p>
            <a:pPr lvl="1"/>
            <a:r>
              <a:rPr lang="en-US" dirty="0" err="1"/>
              <a:t>Istio</a:t>
            </a:r>
            <a:r>
              <a:rPr lang="en-US" dirty="0"/>
              <a:t> to do </a:t>
            </a:r>
            <a:r>
              <a:rPr lang="en-US" dirty="0" err="1"/>
              <a:t>mTLS</a:t>
            </a:r>
            <a:r>
              <a:rPr lang="en-US" dirty="0"/>
              <a:t> from Ingress to Pod</a:t>
            </a:r>
          </a:p>
          <a:p>
            <a:endParaRPr lang="en-US" dirty="0"/>
          </a:p>
          <a:p>
            <a:r>
              <a:rPr lang="en-US" dirty="0"/>
              <a:t>Workflow:</a:t>
            </a:r>
          </a:p>
          <a:p>
            <a:pPr lvl="1"/>
            <a:r>
              <a:rPr lang="en-US" dirty="0"/>
              <a:t>Three cases: </a:t>
            </a:r>
          </a:p>
          <a:p>
            <a:pPr lvl="2"/>
            <a:r>
              <a:rPr lang="en-US" dirty="0"/>
              <a:t>Case 1:</a:t>
            </a:r>
          </a:p>
          <a:p>
            <a:pPr lvl="3"/>
            <a:r>
              <a:rPr lang="en-US" dirty="0"/>
              <a:t>Ops have retrieved an intermediate CA for ONAP deployment</a:t>
            </a:r>
          </a:p>
          <a:p>
            <a:pPr lvl="3"/>
            <a:r>
              <a:rPr lang="en-US" dirty="0"/>
              <a:t>They upload it as a secret for use by cert manager</a:t>
            </a:r>
          </a:p>
          <a:p>
            <a:pPr lvl="3"/>
            <a:r>
              <a:rPr lang="en-US" dirty="0"/>
              <a:t>Each ingresses will request a certificates from this issuer (same as test)</a:t>
            </a:r>
          </a:p>
          <a:p>
            <a:pPr lvl="2"/>
            <a:r>
              <a:rPr lang="en-US" dirty="0"/>
              <a:t>Case 2:</a:t>
            </a:r>
          </a:p>
          <a:p>
            <a:pPr lvl="3"/>
            <a:r>
              <a:rPr lang="en-US" dirty="0"/>
              <a:t>Ops have retrieved an wildcard certificate for ONAP deployment</a:t>
            </a:r>
          </a:p>
          <a:p>
            <a:pPr lvl="3"/>
            <a:r>
              <a:rPr lang="en-US" dirty="0"/>
              <a:t>They upload it as a secret in PEM mode</a:t>
            </a:r>
          </a:p>
          <a:p>
            <a:pPr lvl="3"/>
            <a:r>
              <a:rPr lang="en-US" dirty="0"/>
              <a:t>Each ingresses will use the certificate.</a:t>
            </a:r>
          </a:p>
          <a:p>
            <a:pPr lvl="2"/>
            <a:r>
              <a:rPr lang="en-US" dirty="0"/>
              <a:t>Case 3:</a:t>
            </a:r>
          </a:p>
          <a:p>
            <a:pPr lvl="3"/>
            <a:r>
              <a:rPr lang="en-US" dirty="0"/>
              <a:t>Ops have retrieved N certificates for ONAP deployment</a:t>
            </a:r>
          </a:p>
          <a:p>
            <a:pPr lvl="3"/>
            <a:r>
              <a:rPr lang="en-US" dirty="0"/>
              <a:t>They upload them as a secret in PEM</a:t>
            </a:r>
          </a:p>
          <a:p>
            <a:pPr lvl="3"/>
            <a:r>
              <a:rPr lang="en-US" dirty="0"/>
              <a:t>Each ingresses will use the good certificate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574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A7FFB50-26B7-1740-915C-2CBEDEEE78B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295DC06-6823-284F-9F3F-CA868A578C3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900" y="3159919"/>
            <a:ext cx="11506200" cy="538162"/>
          </a:xfrm>
        </p:spPr>
        <p:txBody>
          <a:bodyPr>
            <a:noAutofit/>
          </a:bodyPr>
          <a:lstStyle/>
          <a:p>
            <a:pPr algn="r"/>
            <a:r>
              <a:rPr lang="en-US" sz="7200" dirty="0"/>
              <a:t>AAA</a:t>
            </a:r>
          </a:p>
        </p:txBody>
      </p:sp>
    </p:spTree>
    <p:extLst>
      <p:ext uri="{BB962C8B-B14F-4D97-AF65-F5344CB8AC3E}">
        <p14:creationId xmlns:p14="http://schemas.microsoft.com/office/powerpoint/2010/main" val="62898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C317864-C4E1-5640-B1C6-DFCEF14F8C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686BD77-40B9-0443-92CE-64B9196F2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1: short term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B15CACA-125D-6E41-A17E-B5B5396DD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Remove all users feature on the components using AAF for Authentication and keep on </a:t>
            </a:r>
            <a:r>
              <a:rPr lang="en-US" dirty="0" err="1"/>
              <a:t>basicAuth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Pros:</a:t>
            </a:r>
          </a:p>
          <a:p>
            <a:pPr lvl="1"/>
            <a:r>
              <a:rPr lang="en-US" dirty="0"/>
              <a:t>Almost nothing to do (except maybe on portal)</a:t>
            </a:r>
          </a:p>
          <a:p>
            <a:pPr lvl="1"/>
            <a:endParaRPr lang="en-US" dirty="0"/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No RBAC in Guilin, just </a:t>
            </a:r>
            <a:r>
              <a:rPr lang="en-US" dirty="0" err="1"/>
              <a:t>basicAuth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In order to be “production grade”, all basic </a:t>
            </a:r>
            <a:r>
              <a:rPr lang="en-US" dirty="0" err="1"/>
              <a:t>Auth</a:t>
            </a:r>
            <a:r>
              <a:rPr lang="en-US" dirty="0"/>
              <a:t> secrets _must_ be created for the deployment only (no hardcoded </a:t>
            </a:r>
            <a:r>
              <a:rPr lang="en-US" dirty="0" err="1"/>
              <a:t>basicAuth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035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D9CDDB9-0BA8-CF46-9536-5C4BEC8AC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FA3363A-175A-9946-9282-9323B181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2: use OpenID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BDFB5A3-4542-514A-B800-50DF1810F6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Prerequisites on Kubernetes for testing before ONAP installation:</a:t>
            </a:r>
          </a:p>
          <a:p>
            <a:pPr lvl="1"/>
            <a:r>
              <a:rPr lang="en-US" dirty="0" err="1"/>
              <a:t>Keycloak</a:t>
            </a:r>
            <a:r>
              <a:rPr lang="en-US" dirty="0"/>
              <a:t> and its CRD installed (via </a:t>
            </a:r>
            <a:r>
              <a:rPr lang="en-US" dirty="0" err="1"/>
              <a:t>keycloak</a:t>
            </a:r>
            <a:r>
              <a:rPr lang="en-US" dirty="0"/>
              <a:t> operator for example)</a:t>
            </a:r>
          </a:p>
          <a:p>
            <a:endParaRPr lang="en-US" dirty="0"/>
          </a:p>
          <a:p>
            <a:r>
              <a:rPr lang="en-US" dirty="0"/>
              <a:t>Workflow:</a:t>
            </a:r>
          </a:p>
          <a:p>
            <a:pPr lvl="1"/>
            <a:r>
              <a:rPr lang="en-US" dirty="0"/>
              <a:t>At install of ONAP, we create the needed realm, clients and rights</a:t>
            </a:r>
          </a:p>
          <a:p>
            <a:pPr lvl="1"/>
            <a:r>
              <a:rPr lang="en-US" dirty="0"/>
              <a:t>Clients retrieve a token and ONAP components uses OpenID to verify if the customer is allowed by contacting 3rd party server (</a:t>
            </a:r>
            <a:r>
              <a:rPr lang="en-US" dirty="0" err="1"/>
              <a:t>keycloak</a:t>
            </a:r>
            <a:r>
              <a:rPr lang="en-US" dirty="0"/>
              <a:t> in tests)</a:t>
            </a:r>
          </a:p>
          <a:p>
            <a:endParaRPr lang="en-US" dirty="0"/>
          </a:p>
          <a:p>
            <a:r>
              <a:rPr lang="en-US" dirty="0"/>
              <a:t>Pros:</a:t>
            </a:r>
          </a:p>
          <a:p>
            <a:pPr lvl="1"/>
            <a:r>
              <a:rPr lang="en-US" dirty="0"/>
              <a:t>RBAC foundation is starting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All users of Servers implementing OpenID via </a:t>
            </a:r>
            <a:r>
              <a:rPr lang="en-US" dirty="0" err="1"/>
              <a:t>Keycloak</a:t>
            </a:r>
            <a:r>
              <a:rPr lang="en-US" dirty="0"/>
              <a:t> must be updated (can be tricky)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095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D9CDDB9-0BA8-CF46-9536-5C4BEC8AC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FA3363A-175A-9946-9282-9323B181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2: use OpenID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BDFB5A3-4542-514A-B800-50DF1810F6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Prerequisites on Kubernetes before ONAP installation on production:</a:t>
            </a:r>
          </a:p>
          <a:p>
            <a:pPr lvl="1"/>
            <a:r>
              <a:rPr lang="en-US" dirty="0"/>
              <a:t>None or </a:t>
            </a:r>
            <a:r>
              <a:rPr lang="en-US" dirty="0" err="1"/>
              <a:t>Keycloak</a:t>
            </a:r>
            <a:r>
              <a:rPr lang="en-US" dirty="0"/>
              <a:t> and its CRD installed (via </a:t>
            </a:r>
            <a:r>
              <a:rPr lang="en-US" dirty="0" err="1"/>
              <a:t>keycloak</a:t>
            </a:r>
            <a:r>
              <a:rPr lang="en-US" dirty="0"/>
              <a:t> operator for example)</a:t>
            </a:r>
          </a:p>
          <a:p>
            <a:endParaRPr lang="en-US" dirty="0"/>
          </a:p>
          <a:p>
            <a:r>
              <a:rPr lang="en-US" dirty="0"/>
              <a:t>Workflow, three cases: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Ops has a OpenID compatible IAM:</a:t>
            </a:r>
          </a:p>
          <a:p>
            <a:pPr lvl="2"/>
            <a:r>
              <a:rPr lang="en-US" dirty="0"/>
              <a:t>Configure new realm and roles according to ONAP doc</a:t>
            </a:r>
          </a:p>
          <a:p>
            <a:pPr lvl="2"/>
            <a:r>
              <a:rPr lang="en-US" dirty="0"/>
              <a:t>Configure ONAP to reach the IAM server</a:t>
            </a:r>
          </a:p>
          <a:p>
            <a:pPr lvl="2"/>
            <a:r>
              <a:rPr lang="en-US" dirty="0"/>
              <a:t>This is fully transparent from user perspective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Ops has LDAP compatible IAM</a:t>
            </a:r>
          </a:p>
          <a:p>
            <a:pPr lvl="2"/>
            <a:r>
              <a:rPr lang="en-US" dirty="0" err="1"/>
              <a:t>Keycloak</a:t>
            </a:r>
            <a:r>
              <a:rPr lang="en-US" dirty="0"/>
              <a:t> needs to be configured to use their LDAP (can be done via a Job in ONAP)</a:t>
            </a:r>
          </a:p>
          <a:p>
            <a:pPr lvl="2"/>
            <a:r>
              <a:rPr lang="en-US" dirty="0"/>
              <a:t>Users may need to sign in using </a:t>
            </a:r>
            <a:r>
              <a:rPr lang="en-US" dirty="0" err="1"/>
              <a:t>keycloak</a:t>
            </a:r>
            <a:r>
              <a:rPr lang="en-US" dirty="0"/>
              <a:t> form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err="1"/>
              <a:t>Keycloak</a:t>
            </a:r>
            <a:endParaRPr lang="en-US" dirty="0"/>
          </a:p>
          <a:p>
            <a:pPr lvl="2"/>
            <a:r>
              <a:rPr lang="en-US" dirty="0" err="1"/>
              <a:t>Keycloak</a:t>
            </a:r>
            <a:r>
              <a:rPr lang="en-US" dirty="0"/>
              <a:t> needs to be configured (as for tests)</a:t>
            </a:r>
          </a:p>
          <a:p>
            <a:pPr lvl="2"/>
            <a:r>
              <a:rPr lang="en-US" dirty="0"/>
              <a:t>From user perspective it will be one more independent system with independent set of credentials</a:t>
            </a:r>
          </a:p>
          <a:p>
            <a:endParaRPr lang="en-US" dirty="0"/>
          </a:p>
          <a:p>
            <a:r>
              <a:rPr lang="en-US" dirty="0"/>
              <a:t>For ONAP components, none of these cases will require a specific work as it’s always reaching an OpenID compatible IAM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258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AAAEC0B-1F55-2149-BD3C-60BB37D67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5201D3C-63DE-5F40-9153-FC196F9C8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3: use OpenID with </a:t>
            </a:r>
            <a:r>
              <a:rPr lang="en-US" dirty="0" err="1"/>
              <a:t>Istio</a:t>
            </a:r>
            <a:r>
              <a:rPr lang="en-US" dirty="0"/>
              <a:t> JWT filters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D71EF76-3485-6A4A-8993-A1F3346BAF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Prerequisites on Kubernetes for testing before ONAP installation:</a:t>
            </a:r>
          </a:p>
          <a:p>
            <a:pPr lvl="1"/>
            <a:r>
              <a:rPr lang="en-US" dirty="0" err="1"/>
              <a:t>Keycloak</a:t>
            </a:r>
            <a:r>
              <a:rPr lang="en-US" dirty="0"/>
              <a:t> and its CRD installed (via </a:t>
            </a:r>
            <a:r>
              <a:rPr lang="en-US" dirty="0" err="1"/>
              <a:t>keycloak</a:t>
            </a:r>
            <a:r>
              <a:rPr lang="en-US" dirty="0"/>
              <a:t> operator for example)</a:t>
            </a:r>
          </a:p>
          <a:p>
            <a:pPr lvl="1"/>
            <a:r>
              <a:rPr lang="en-US" dirty="0"/>
              <a:t>“good” Ingress (Ambassador, Kong, </a:t>
            </a:r>
            <a:r>
              <a:rPr lang="en-US" dirty="0" err="1"/>
              <a:t>Instio</a:t>
            </a:r>
            <a:r>
              <a:rPr lang="en-US" dirty="0"/>
              <a:t> Ingress, </a:t>
            </a:r>
            <a:r>
              <a:rPr lang="en-US" dirty="0" err="1"/>
              <a:t>Traefik</a:t>
            </a:r>
            <a:r>
              <a:rPr lang="en-US" dirty="0"/>
              <a:t>, NGINX,…)</a:t>
            </a:r>
          </a:p>
          <a:p>
            <a:pPr lvl="2"/>
            <a:r>
              <a:rPr lang="en-US" dirty="0"/>
              <a:t>It will finish HTTPs (like Option 1b)</a:t>
            </a:r>
          </a:p>
          <a:p>
            <a:pPr lvl="1"/>
            <a:r>
              <a:rPr lang="en-US" dirty="0" err="1"/>
              <a:t>Istio</a:t>
            </a:r>
            <a:r>
              <a:rPr lang="en-US" dirty="0"/>
              <a:t> to do </a:t>
            </a:r>
            <a:r>
              <a:rPr lang="en-US" dirty="0" err="1"/>
              <a:t>mTLS</a:t>
            </a:r>
            <a:r>
              <a:rPr lang="en-US" dirty="0"/>
              <a:t> from Ingress to Pod</a:t>
            </a:r>
          </a:p>
          <a:p>
            <a:endParaRPr lang="en-US" dirty="0"/>
          </a:p>
          <a:p>
            <a:r>
              <a:rPr lang="en-US" dirty="0"/>
              <a:t>Workflow:</a:t>
            </a:r>
          </a:p>
          <a:p>
            <a:pPr lvl="1"/>
            <a:r>
              <a:rPr lang="en-US" dirty="0"/>
              <a:t>At install of ONAP, we create the needed realm, clients and rights</a:t>
            </a:r>
          </a:p>
          <a:p>
            <a:pPr lvl="1"/>
            <a:r>
              <a:rPr lang="en-US" dirty="0"/>
              <a:t>We configure </a:t>
            </a:r>
            <a:r>
              <a:rPr lang="en-US" dirty="0" err="1"/>
              <a:t>Istio”s</a:t>
            </a:r>
            <a:r>
              <a:rPr lang="en-US" dirty="0"/>
              <a:t> </a:t>
            </a:r>
            <a:r>
              <a:rPr lang="fr-FR" dirty="0" err="1"/>
              <a:t>EndUserAuthenticationPolicySpec</a:t>
            </a:r>
            <a:r>
              <a:rPr lang="fr-FR" dirty="0"/>
              <a:t> to use </a:t>
            </a:r>
            <a:r>
              <a:rPr lang="fr-FR" dirty="0" err="1"/>
              <a:t>keycloak</a:t>
            </a:r>
            <a:endParaRPr lang="en-US" dirty="0"/>
          </a:p>
          <a:p>
            <a:pPr lvl="1"/>
            <a:r>
              <a:rPr lang="en-US" dirty="0"/>
              <a:t>Clients use OpenID to connect to to these servers</a:t>
            </a:r>
          </a:p>
          <a:p>
            <a:endParaRPr lang="en-US" dirty="0"/>
          </a:p>
          <a:p>
            <a:r>
              <a:rPr lang="en-US" dirty="0"/>
              <a:t>Pros:</a:t>
            </a:r>
          </a:p>
          <a:p>
            <a:pPr lvl="1"/>
            <a:r>
              <a:rPr lang="en-US" dirty="0"/>
              <a:t>RBAC is everywhere, we can concentrate (later ;) ) on Context-based access control (CBAC) (User A can only work with service X and Y but not Z)</a:t>
            </a:r>
          </a:p>
          <a:p>
            <a:pPr lvl="1"/>
            <a:endParaRPr lang="en-US" dirty="0"/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How to deal with service calling other services with no client (A.K.A </a:t>
            </a:r>
            <a:r>
              <a:rPr lang="en-US" dirty="0" err="1"/>
              <a:t>DMaaP</a:t>
            </a:r>
            <a:r>
              <a:rPr lang="en-US" dirty="0"/>
              <a:t>, closed loop, …)</a:t>
            </a:r>
          </a:p>
          <a:p>
            <a:pPr lvl="1"/>
            <a:r>
              <a:rPr lang="en-US" dirty="0" err="1"/>
              <a:t>Istio</a:t>
            </a:r>
            <a:r>
              <a:rPr lang="en-US" dirty="0"/>
              <a:t> installation may add a big overhead</a:t>
            </a:r>
          </a:p>
          <a:p>
            <a:pPr lvl="1"/>
            <a:r>
              <a:rPr lang="en-US" dirty="0"/>
              <a:t>Not so simple to prepare Kubernetes before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87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D9CDDB9-0BA8-CF46-9536-5C4BEC8AC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FA3363A-175A-9946-9282-9323B181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3: use OpenID with </a:t>
            </a:r>
            <a:r>
              <a:rPr lang="en-US" dirty="0" err="1"/>
              <a:t>Istio</a:t>
            </a:r>
            <a:r>
              <a:rPr lang="en-US" dirty="0"/>
              <a:t> JWT filters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BDFB5A3-4542-514A-B800-50DF1810F6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Prerequisites on Kubernetes before ONAP installation on production:</a:t>
            </a:r>
          </a:p>
          <a:p>
            <a:pPr lvl="1"/>
            <a:r>
              <a:rPr lang="en-US" dirty="0"/>
              <a:t>None or </a:t>
            </a:r>
            <a:r>
              <a:rPr lang="en-US" dirty="0" err="1"/>
              <a:t>Keycloak</a:t>
            </a:r>
            <a:r>
              <a:rPr lang="en-US" dirty="0"/>
              <a:t> and its CRD installed (via </a:t>
            </a:r>
            <a:r>
              <a:rPr lang="en-US" dirty="0" err="1"/>
              <a:t>keycloak</a:t>
            </a:r>
            <a:r>
              <a:rPr lang="en-US" dirty="0"/>
              <a:t> operator for example)</a:t>
            </a:r>
          </a:p>
          <a:p>
            <a:pPr lvl="1"/>
            <a:r>
              <a:rPr lang="en-US" dirty="0"/>
              <a:t>“good” Ingress (Ambassador, Kong, </a:t>
            </a:r>
            <a:r>
              <a:rPr lang="en-US" dirty="0" err="1"/>
              <a:t>Instio</a:t>
            </a:r>
            <a:r>
              <a:rPr lang="en-US" dirty="0"/>
              <a:t> Ingress, </a:t>
            </a:r>
            <a:r>
              <a:rPr lang="en-US" dirty="0" err="1"/>
              <a:t>Traefik</a:t>
            </a:r>
            <a:r>
              <a:rPr lang="en-US" dirty="0"/>
              <a:t>, NGINX,…)</a:t>
            </a:r>
          </a:p>
          <a:p>
            <a:pPr lvl="2"/>
            <a:r>
              <a:rPr lang="en-US" dirty="0"/>
              <a:t>It will finish HTTPs (like Option 1b)</a:t>
            </a:r>
          </a:p>
          <a:p>
            <a:pPr lvl="1"/>
            <a:r>
              <a:rPr lang="en-US" dirty="0" err="1"/>
              <a:t>Istio</a:t>
            </a:r>
            <a:r>
              <a:rPr lang="en-US" dirty="0"/>
              <a:t> to do </a:t>
            </a:r>
            <a:r>
              <a:rPr lang="en-US" dirty="0" err="1"/>
              <a:t>mTLS</a:t>
            </a:r>
            <a:r>
              <a:rPr lang="en-US" dirty="0"/>
              <a:t> from Ingress to Pod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Workflow: same as option 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23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Current certificates handling in ONAP</a:t>
            </a:r>
          </a:p>
          <a:p>
            <a:pPr lvl="1"/>
            <a:r>
              <a:rPr lang="en-US" dirty="0"/>
              <a:t>AAF as the core part</a:t>
            </a:r>
          </a:p>
          <a:p>
            <a:pPr lvl="1"/>
            <a:r>
              <a:rPr lang="en-US" dirty="0"/>
              <a:t>Issues with AAF as it is today</a:t>
            </a:r>
          </a:p>
          <a:p>
            <a:endParaRPr lang="en-US" dirty="0"/>
          </a:p>
          <a:p>
            <a:r>
              <a:rPr lang="en-US" dirty="0"/>
              <a:t>Current AAA implementation in ONAP</a:t>
            </a:r>
          </a:p>
          <a:p>
            <a:pPr lvl="1"/>
            <a:r>
              <a:rPr lang="en-US" dirty="0"/>
              <a:t>AAF as the core part</a:t>
            </a:r>
          </a:p>
          <a:p>
            <a:pPr lvl="1"/>
            <a:r>
              <a:rPr lang="en-US" dirty="0"/>
              <a:t>Issues with AAF as it is today</a:t>
            </a:r>
          </a:p>
          <a:p>
            <a:pPr lvl="1"/>
            <a:r>
              <a:rPr lang="en-US" dirty="0"/>
              <a:t>few use of AAF functionalities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Decoupling the needs</a:t>
            </a:r>
          </a:p>
          <a:p>
            <a:pPr lvl="1"/>
            <a:r>
              <a:rPr lang="en-US" dirty="0"/>
              <a:t>Certificates handling</a:t>
            </a:r>
          </a:p>
          <a:p>
            <a:pPr lvl="1"/>
            <a:r>
              <a:rPr lang="en-US" dirty="0"/>
              <a:t>RBAC handling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A89E044-6AD2-F344-B314-53486D5BEC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958135B-AB4D-E64F-92D8-6056698D9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97F675C-90E7-494E-99E5-C88A211378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Use both option 1 (1a or 1b for certs) so:</a:t>
            </a:r>
          </a:p>
          <a:p>
            <a:pPr lvl="1"/>
            <a:r>
              <a:rPr lang="en-US" dirty="0"/>
              <a:t>“simple” certificate management</a:t>
            </a:r>
          </a:p>
          <a:p>
            <a:pPr lvl="1"/>
            <a:r>
              <a:rPr lang="en-US" dirty="0"/>
              <a:t>Remove RBAC from components using it (create users in Portal / SDC, </a:t>
            </a:r>
            <a:r>
              <a:rPr lang="en-US" dirty="0" err="1"/>
              <a:t>basicAuth</a:t>
            </a:r>
            <a:r>
              <a:rPr lang="en-US" dirty="0"/>
              <a:t> everywhere else)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Will allow us to work on medium/longer term solution (Cert Manager + Ingress + </a:t>
            </a:r>
            <a:r>
              <a:rPr lang="en-US" dirty="0" err="1"/>
              <a:t>Istio</a:t>
            </a:r>
            <a:r>
              <a:rPr lang="en-US" dirty="0"/>
              <a:t> + </a:t>
            </a:r>
            <a:r>
              <a:rPr lang="en-US" dirty="0" err="1"/>
              <a:t>Keycloak</a:t>
            </a:r>
            <a:r>
              <a:rPr lang="en-US" dirty="0"/>
              <a:t> on sidecar) with less “short term issues” as of today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102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A28FA07-2E7A-0944-9389-880B88585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597A821-25C5-FC42-BBA0-5C4ADC7D6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certificates handling in ONAP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09852F2-4490-7D4E-9E91-93E4D4C097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AAF is handling the certificate storage / renewal / generation for ONAP</a:t>
            </a:r>
          </a:p>
          <a:p>
            <a:pPr lvl="1"/>
            <a:r>
              <a:rPr lang="en-US" dirty="0"/>
              <a:t>With that, we can do “https” or </a:t>
            </a:r>
            <a:r>
              <a:rPr lang="en-US" dirty="0" err="1"/>
              <a:t>mTLS</a:t>
            </a:r>
            <a:r>
              <a:rPr lang="en-US" dirty="0"/>
              <a:t> (the client validates also the certificate)</a:t>
            </a:r>
          </a:p>
          <a:p>
            <a:pPr lvl="1"/>
            <a:endParaRPr lang="en-US" dirty="0"/>
          </a:p>
          <a:p>
            <a:r>
              <a:rPr lang="en-US" dirty="0"/>
              <a:t>Most usage in on HTTPs only (AAI is using by default </a:t>
            </a:r>
            <a:r>
              <a:rPr lang="en-US" dirty="0" err="1"/>
              <a:t>mTLS</a:t>
            </a:r>
            <a:r>
              <a:rPr lang="en-US" dirty="0"/>
              <a:t> between its components, can be disabled)</a:t>
            </a:r>
          </a:p>
          <a:p>
            <a:endParaRPr lang="en-US" dirty="0"/>
          </a:p>
          <a:p>
            <a:r>
              <a:rPr lang="en-US" dirty="0"/>
              <a:t>But we’re facing several issues with AAF</a:t>
            </a:r>
          </a:p>
          <a:p>
            <a:pPr lvl="1"/>
            <a:r>
              <a:rPr lang="en-US" dirty="0"/>
              <a:t>No ”best practices” for its use, in particular on how to use the certificates in a real application</a:t>
            </a:r>
          </a:p>
          <a:p>
            <a:pPr lvl="1"/>
            <a:r>
              <a:rPr lang="en-US" dirty="0"/>
              <a:t>“CADI” technology (only used by ONAP on Open Source) is Java only and no real documentation exists for its use</a:t>
            </a:r>
          </a:p>
          <a:p>
            <a:pPr lvl="1"/>
            <a:r>
              <a:rPr lang="en-US" dirty="0"/>
              <a:t>No documentation for changing the ”root” certificate in order to use real FQDN and not </a:t>
            </a:r>
            <a:r>
              <a:rPr lang="en-US" dirty="0" err="1"/>
              <a:t>simpledemo.onap.org</a:t>
            </a:r>
            <a:r>
              <a:rPr lang="en-US" dirty="0"/>
              <a:t> (pretty it’s not simple)</a:t>
            </a:r>
          </a:p>
          <a:p>
            <a:pPr lvl="1"/>
            <a:r>
              <a:rPr lang="en-US" dirty="0"/>
              <a:t>Nobody but ONAP is using it</a:t>
            </a:r>
          </a:p>
          <a:p>
            <a:pPr lvl="1"/>
            <a:r>
              <a:rPr lang="en-US" dirty="0"/>
              <a:t>One (retired) developer </a:t>
            </a:r>
          </a:p>
          <a:p>
            <a:pPr lvl="1"/>
            <a:r>
              <a:rPr lang="en-US" dirty="0"/>
              <a:t>Most of use is through ”hand certificates retrieval” and put it in helm charts (not good in term of security) or even worse in Docker</a:t>
            </a:r>
          </a:p>
        </p:txBody>
      </p:sp>
    </p:spTree>
    <p:extLst>
      <p:ext uri="{BB962C8B-B14F-4D97-AF65-F5344CB8AC3E}">
        <p14:creationId xmlns:p14="http://schemas.microsoft.com/office/powerpoint/2010/main" val="1873253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D7E72A3-2F71-3D4B-900F-871D6FFB32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3255C66-CD85-7149-B49D-F05213A03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AAA implementation in ONAP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A45BAEC-226B-CD45-9C9C-AF3CE6483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AAA stands for Authentication, Authorization, Accounting/Auditing and is a </a:t>
            </a:r>
            <a:r>
              <a:rPr lang="en-US" dirty="0">
                <a:solidFill>
                  <a:srgbClr val="009893"/>
                </a:solidFill>
              </a:rPr>
              <a:t>the heart </a:t>
            </a:r>
            <a:r>
              <a:rPr lang="en-US" dirty="0"/>
              <a:t>of platform security</a:t>
            </a:r>
          </a:p>
          <a:p>
            <a:endParaRPr lang="en-US" dirty="0"/>
          </a:p>
          <a:p>
            <a:r>
              <a:rPr lang="en-US" dirty="0"/>
              <a:t>Currently in ONAP, AAA is handled by AAF:</a:t>
            </a:r>
          </a:p>
          <a:p>
            <a:pPr lvl="1"/>
            <a:r>
              <a:rPr lang="en-US" dirty="0"/>
              <a:t>AAF has namespaces and permissions</a:t>
            </a:r>
          </a:p>
          <a:p>
            <a:pPr lvl="1"/>
            <a:r>
              <a:rPr lang="en-US" dirty="0"/>
              <a:t>In these namespace, you can create role that bind a permission to a </a:t>
            </a:r>
            <a:r>
              <a:rPr lang="en-US" dirty="0" err="1"/>
              <a:t>subnamespace</a:t>
            </a:r>
            <a:endParaRPr lang="en-US" dirty="0"/>
          </a:p>
          <a:p>
            <a:pPr lvl="1"/>
            <a:r>
              <a:rPr lang="en-US" dirty="0"/>
              <a:t>And you add this role to users</a:t>
            </a:r>
          </a:p>
          <a:p>
            <a:pPr lvl="1"/>
            <a:endParaRPr lang="en-US" dirty="0"/>
          </a:p>
          <a:p>
            <a:r>
              <a:rPr lang="en-US" dirty="0"/>
              <a:t>But </a:t>
            </a:r>
            <a:r>
              <a:rPr lang="en-US" dirty="0">
                <a:solidFill>
                  <a:srgbClr val="009893"/>
                </a:solidFill>
              </a:rPr>
              <a:t>almost nobody</a:t>
            </a:r>
            <a:r>
              <a:rPr lang="en-US" dirty="0"/>
              <a:t> uses it (and maybe nobody uses it well):</a:t>
            </a:r>
          </a:p>
          <a:p>
            <a:pPr lvl="1"/>
            <a:r>
              <a:rPr lang="en-US" dirty="0"/>
              <a:t>Portal does but store the result in its own DB, meaning changing on AAF side will not affect portal…</a:t>
            </a:r>
          </a:p>
          <a:p>
            <a:pPr lvl="1"/>
            <a:r>
              <a:rPr lang="en-US" dirty="0" err="1"/>
              <a:t>DMaaP</a:t>
            </a:r>
            <a:r>
              <a:rPr lang="en-US" dirty="0"/>
              <a:t> is using it (but can disable it)</a:t>
            </a:r>
          </a:p>
          <a:p>
            <a:pPr lvl="1"/>
            <a:r>
              <a:rPr lang="en-US" dirty="0"/>
              <a:t>SO maybe is using it (not sure at all)</a:t>
            </a:r>
          </a:p>
          <a:p>
            <a:pPr lvl="1"/>
            <a:r>
              <a:rPr lang="en-US" dirty="0"/>
              <a:t>SDC seems to use it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121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EA79C03-31AE-714E-B518-9103FCC8AB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66FA7C9-EFBE-DF4A-A909-D66394337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we shouldn’t use AAF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B8D8CE-4AA8-FA45-BB77-FDCA9BA63B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First of all, AAF is a mature product, used for years internally by a service provider</a:t>
            </a:r>
          </a:p>
          <a:p>
            <a:pPr lvl="1"/>
            <a:r>
              <a:rPr lang="en-US" dirty="0"/>
              <a:t>It’s not a bad product per se</a:t>
            </a:r>
          </a:p>
          <a:p>
            <a:pPr lvl="1"/>
            <a:r>
              <a:rPr lang="en-US" dirty="0"/>
              <a:t>But:</a:t>
            </a:r>
          </a:p>
          <a:p>
            <a:pPr lvl="2"/>
            <a:r>
              <a:rPr lang="en-US" dirty="0"/>
              <a:t>It was clearly designed for </a:t>
            </a:r>
            <a:r>
              <a:rPr lang="en-US" dirty="0" err="1"/>
              <a:t>baremetal</a:t>
            </a:r>
            <a:r>
              <a:rPr lang="en-US" dirty="0"/>
              <a:t> servers and then modified a little bit for VM</a:t>
            </a:r>
          </a:p>
          <a:p>
            <a:pPr lvl="2"/>
            <a:r>
              <a:rPr lang="en-US" dirty="0"/>
              <a:t>Now that we’re using Kubernetes, a lot of paradigms doesn’t apply anymore</a:t>
            </a:r>
          </a:p>
          <a:p>
            <a:pPr lvl="2"/>
            <a:r>
              <a:rPr lang="en-US" dirty="0"/>
              <a:t>It was also clearly designed with “one stable root CA” in mind, meaning that changing the root CA is not really simple</a:t>
            </a:r>
          </a:p>
          <a:p>
            <a:pPr lvl="1"/>
            <a:endParaRPr lang="en-US" dirty="0"/>
          </a:p>
          <a:p>
            <a:r>
              <a:rPr lang="en-US" dirty="0"/>
              <a:t>And we are not different from others</a:t>
            </a:r>
          </a:p>
          <a:p>
            <a:pPr lvl="1"/>
            <a:r>
              <a:rPr lang="en-US" dirty="0"/>
              <a:t>CA, AAA, good security is something that’s present in any IT product, from videoconferencing to billing system</a:t>
            </a:r>
          </a:p>
          <a:p>
            <a:pPr lvl="1"/>
            <a:r>
              <a:rPr lang="en-US" dirty="0"/>
              <a:t>So, let’s not reinvent the wheel but use well known and well adopted standards / opensource products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396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381A17E-DD59-E649-BF62-7BF7E50BE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6BBD989-B58C-EB46-947A-98A9218FB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Decoupling the needs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767CB8-B938-9C42-876C-05ADB9C4D4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We actually wants different components:</a:t>
            </a:r>
          </a:p>
          <a:p>
            <a:pPr lvl="1"/>
            <a:r>
              <a:rPr lang="en-US" dirty="0"/>
              <a:t>[Mandatory] One for serving certificates, used for HTTPs (out of cluster communication)</a:t>
            </a:r>
          </a:p>
          <a:p>
            <a:pPr lvl="1"/>
            <a:r>
              <a:rPr lang="en-US" dirty="0"/>
              <a:t>[Mandatory] One for having a </a:t>
            </a:r>
            <a:r>
              <a:rPr lang="en-US" dirty="0" err="1"/>
              <a:t>centralised</a:t>
            </a:r>
            <a:r>
              <a:rPr lang="en-US" dirty="0"/>
              <a:t> “IAM” (</a:t>
            </a:r>
            <a:r>
              <a:rPr lang="en-US" dirty="0" err="1"/>
              <a:t>Identy</a:t>
            </a:r>
            <a:r>
              <a:rPr lang="en-US" dirty="0"/>
              <a:t> Access Management)</a:t>
            </a:r>
          </a:p>
          <a:p>
            <a:pPr lvl="1"/>
            <a:r>
              <a:rPr lang="en-US" dirty="0"/>
              <a:t>[Optional] One for securing internal communication</a:t>
            </a:r>
          </a:p>
          <a:p>
            <a:pPr lvl="1"/>
            <a:endParaRPr lang="en-US" dirty="0"/>
          </a:p>
          <a:p>
            <a:r>
              <a:rPr lang="en-US" dirty="0"/>
              <a:t>The two first components may be provided by the production system (most service providers have their own IAM and CA chain) and so we must be sure to choose components:</a:t>
            </a:r>
          </a:p>
          <a:p>
            <a:pPr lvl="1"/>
            <a:r>
              <a:rPr lang="en-US" dirty="0"/>
              <a:t>Using open and standard protocols</a:t>
            </a:r>
          </a:p>
          <a:p>
            <a:pPr lvl="1"/>
            <a:r>
              <a:rPr lang="en-US" dirty="0"/>
              <a:t>Which will be provided for tests but easily </a:t>
            </a:r>
            <a:r>
              <a:rPr lang="en-US" dirty="0" err="1"/>
              <a:t>depluggable</a:t>
            </a:r>
            <a:r>
              <a:rPr lang="en-US" dirty="0"/>
              <a:t> for the one of the production environment</a:t>
            </a:r>
          </a:p>
          <a:p>
            <a:pPr lvl="1"/>
            <a:endParaRPr lang="en-US" dirty="0"/>
          </a:p>
          <a:p>
            <a:r>
              <a:rPr lang="en-US" dirty="0"/>
              <a:t>What’s are the best in class solution for each need?</a:t>
            </a:r>
          </a:p>
          <a:p>
            <a:endParaRPr lang="en-US" dirty="0"/>
          </a:p>
          <a:p>
            <a:pPr lvl="1"/>
            <a:r>
              <a:rPr lang="en-US" dirty="0"/>
              <a:t>Certificates: </a:t>
            </a:r>
            <a:r>
              <a:rPr lang="en-US" dirty="0">
                <a:hlinkClick r:id="rId2"/>
              </a:rPr>
              <a:t>https://github.com/jetstack/cert-manager/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5.4K stars on </a:t>
            </a:r>
            <a:r>
              <a:rPr lang="en-US" dirty="0" err="1"/>
              <a:t>github</a:t>
            </a:r>
            <a:endParaRPr lang="en-US" dirty="0"/>
          </a:p>
          <a:p>
            <a:pPr lvl="2"/>
            <a:r>
              <a:rPr lang="en-US" dirty="0"/>
              <a:t>~4000 commits</a:t>
            </a:r>
          </a:p>
          <a:p>
            <a:pPr lvl="1"/>
            <a:r>
              <a:rPr lang="en-US" dirty="0"/>
              <a:t>IAM: </a:t>
            </a:r>
            <a:r>
              <a:rPr lang="en-US" dirty="0">
                <a:hlinkClick r:id="rId3"/>
              </a:rPr>
              <a:t>https://github.com/keycloak/keycloak</a:t>
            </a:r>
            <a:r>
              <a:rPr lang="en-US" dirty="0"/>
              <a:t> (</a:t>
            </a:r>
            <a:r>
              <a:rPr lang="en-US" dirty="0">
                <a:hlinkClick r:id="rId4"/>
              </a:rPr>
              <a:t>https://www.openhub.net/p/keycloak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5.7K starts</a:t>
            </a:r>
          </a:p>
          <a:p>
            <a:pPr lvl="2"/>
            <a:r>
              <a:rPr lang="en-US" dirty="0"/>
              <a:t>~12000 commits</a:t>
            </a:r>
          </a:p>
          <a:p>
            <a:pPr lvl="1"/>
            <a:r>
              <a:rPr lang="en-US" dirty="0"/>
              <a:t>Securing internal communication: </a:t>
            </a:r>
            <a:r>
              <a:rPr lang="en-US" dirty="0">
                <a:hlinkClick r:id="rId5"/>
              </a:rPr>
              <a:t>https://github.com/istio/istio/</a:t>
            </a:r>
            <a:r>
              <a:rPr lang="en-US" dirty="0"/>
              <a:t> (and later be less specific on this) (</a:t>
            </a:r>
            <a:r>
              <a:rPr lang="en-US" dirty="0">
                <a:hlinkClick r:id="rId6"/>
              </a:rPr>
              <a:t>https://www.openhub.net/p/istio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22.4k stars on </a:t>
            </a:r>
            <a:r>
              <a:rPr lang="en-US" dirty="0" err="1"/>
              <a:t>github</a:t>
            </a:r>
            <a:endParaRPr lang="en-US" dirty="0"/>
          </a:p>
          <a:p>
            <a:pPr lvl="2"/>
            <a:r>
              <a:rPr lang="en-US" dirty="0"/>
              <a:t>~12000 commits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D80ECF-0181-BD45-9E3E-F233360E994C}"/>
              </a:ext>
            </a:extLst>
          </p:cNvPr>
          <p:cNvSpPr txBox="1"/>
          <p:nvPr/>
        </p:nvSpPr>
        <p:spPr>
          <a:xfrm>
            <a:off x="6603194" y="173240"/>
            <a:ext cx="5217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>
                <a:solidFill>
                  <a:schemeClr val="bg1"/>
                </a:solidFill>
              </a:rPr>
              <a:t>Do one thing and do it well</a:t>
            </a:r>
            <a:r>
              <a:rPr lang="en-US" sz="3200" i="1" baseline="30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F87F3FC-63C6-1049-BC2B-6AC22D090841}"/>
              </a:ext>
            </a:extLst>
          </p:cNvPr>
          <p:cNvSpPr txBox="1"/>
          <p:nvPr/>
        </p:nvSpPr>
        <p:spPr>
          <a:xfrm>
            <a:off x="6763747" y="6129459"/>
            <a:ext cx="5412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[1] https://</a:t>
            </a:r>
            <a:r>
              <a:rPr lang="en-US" sz="1200" dirty="0" err="1"/>
              <a:t>en.wikipedia.org</a:t>
            </a:r>
            <a:r>
              <a:rPr lang="en-US" sz="1200" dirty="0"/>
              <a:t>/wiki/</a:t>
            </a:r>
            <a:r>
              <a:rPr lang="en-US" sz="1200" dirty="0" err="1"/>
              <a:t>Unix_philosophy#Do_One_Thing_and_Do_It_Well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64075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A7FFB50-26B7-1740-915C-2CBEDEEE78B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295DC06-6823-284F-9F3F-CA868A578C3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900" y="3159919"/>
            <a:ext cx="11506200" cy="538162"/>
          </a:xfrm>
        </p:spPr>
        <p:txBody>
          <a:bodyPr>
            <a:noAutofit/>
          </a:bodyPr>
          <a:lstStyle/>
          <a:p>
            <a:pPr algn="r"/>
            <a:r>
              <a:rPr lang="en-US" sz="7200" dirty="0"/>
              <a:t>Issuing Certificates</a:t>
            </a:r>
          </a:p>
        </p:txBody>
      </p:sp>
    </p:spTree>
    <p:extLst>
      <p:ext uri="{BB962C8B-B14F-4D97-AF65-F5344CB8AC3E}">
        <p14:creationId xmlns:p14="http://schemas.microsoft.com/office/powerpoint/2010/main" val="2664191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AFE416-0B36-BC40-AC43-EFCDAC21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D48DADD-8FB2-5B46-B36A-08A435C3B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1a: short term solution for Guilin release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236721AE-99A6-294C-90D6-DB0E53A5CA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Prerequisites on Kubernetes when testing before ONAP installation:</a:t>
            </a:r>
          </a:p>
          <a:p>
            <a:pPr lvl="1"/>
            <a:r>
              <a:rPr lang="en-US" dirty="0"/>
              <a:t>Cert-manager (0.14+) + its CRDs are installed (via Helm for example)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Workflow:</a:t>
            </a:r>
          </a:p>
          <a:p>
            <a:pPr lvl="1"/>
            <a:r>
              <a:rPr lang="en-US" dirty="0"/>
              <a:t>An issuer is created by ONAP</a:t>
            </a:r>
          </a:p>
          <a:p>
            <a:pPr lvl="2"/>
            <a:r>
              <a:rPr lang="en-US" dirty="0"/>
              <a:t>Self signed (as it’s today with AAF)</a:t>
            </a:r>
          </a:p>
          <a:p>
            <a:pPr lvl="2"/>
            <a:r>
              <a:rPr lang="en-US" dirty="0"/>
              <a:t>or real “CA” given at start by ops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Each component will request a certificates (PEM or PKC12 version) from this issuer</a:t>
            </a:r>
          </a:p>
          <a:p>
            <a:pPr lvl="1"/>
            <a:endParaRPr lang="en-US" dirty="0"/>
          </a:p>
          <a:p>
            <a:r>
              <a:rPr lang="en-US" dirty="0"/>
              <a:t>Pros: </a:t>
            </a:r>
          </a:p>
          <a:p>
            <a:pPr lvl="1"/>
            <a:r>
              <a:rPr lang="en-US" dirty="0"/>
              <a:t>Not a lot of changes on component side </a:t>
            </a:r>
          </a:p>
          <a:p>
            <a:pPr lvl="2"/>
            <a:r>
              <a:rPr lang="en-US" dirty="0"/>
              <a:t>When hardcoded the certificate ”magically” appears where it was hardcoded before</a:t>
            </a:r>
          </a:p>
          <a:p>
            <a:pPr lvl="2"/>
            <a:r>
              <a:rPr lang="en-US" dirty="0"/>
              <a:t>”Just” need to remove </a:t>
            </a:r>
            <a:r>
              <a:rPr lang="en-US" dirty="0" err="1"/>
              <a:t>aaf</a:t>
            </a:r>
            <a:r>
              <a:rPr lang="en-US" dirty="0"/>
              <a:t> </a:t>
            </a:r>
            <a:r>
              <a:rPr lang="en-US" dirty="0" err="1"/>
              <a:t>init</a:t>
            </a:r>
            <a:r>
              <a:rPr lang="en-US" dirty="0"/>
              <a:t> part for the one using it.</a:t>
            </a:r>
          </a:p>
          <a:p>
            <a:pPr lvl="1"/>
            <a:endParaRPr lang="en-US" dirty="0"/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Issuing certificates for “intra cluster” communication may be complex / not possible with “real” CA case </a:t>
            </a:r>
          </a:p>
          <a:p>
            <a:pPr lvl="1"/>
            <a:r>
              <a:rPr lang="en-US" dirty="0"/>
              <a:t>Needs to use experimental feature of Cert-Manager</a:t>
            </a:r>
          </a:p>
          <a:p>
            <a:pPr lvl="1"/>
            <a:r>
              <a:rPr lang="en-US" dirty="0"/>
              <a:t>Renewing certificates may need Pod restart</a:t>
            </a:r>
          </a:p>
        </p:txBody>
      </p:sp>
    </p:spTree>
    <p:extLst>
      <p:ext uri="{BB962C8B-B14F-4D97-AF65-F5344CB8AC3E}">
        <p14:creationId xmlns:p14="http://schemas.microsoft.com/office/powerpoint/2010/main" val="197668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2617393-974D-694B-9882-CFBA5186D1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ABC4EF5-18BE-A044-8883-A044EB234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1a: short term solution for Guilin release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51AD22E-6969-9848-B7DD-B94D1762B8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Prerequisites on Kubernetes when on production  before ONAP installation:</a:t>
            </a:r>
          </a:p>
          <a:p>
            <a:pPr lvl="1"/>
            <a:r>
              <a:rPr lang="en-US" dirty="0"/>
              <a:t>None or Cert-manager (0.14+) + its CRDs are installed (via Helm for example)</a:t>
            </a:r>
          </a:p>
          <a:p>
            <a:endParaRPr lang="en-US" dirty="0"/>
          </a:p>
          <a:p>
            <a:r>
              <a:rPr lang="en-US" dirty="0"/>
              <a:t>Workflow:</a:t>
            </a:r>
          </a:p>
          <a:p>
            <a:pPr lvl="1"/>
            <a:r>
              <a:rPr lang="en-US" dirty="0"/>
              <a:t>Three cases: </a:t>
            </a:r>
          </a:p>
          <a:p>
            <a:pPr lvl="2"/>
            <a:r>
              <a:rPr lang="en-US" dirty="0"/>
              <a:t>Case 1:</a:t>
            </a:r>
          </a:p>
          <a:p>
            <a:pPr lvl="3"/>
            <a:r>
              <a:rPr lang="en-US" dirty="0"/>
              <a:t>Ops have retrieved an intermediate CA for ONAP deployment</a:t>
            </a:r>
          </a:p>
          <a:p>
            <a:pPr lvl="3"/>
            <a:r>
              <a:rPr lang="en-US" dirty="0"/>
              <a:t>They upload it as a secret for use by cert manager</a:t>
            </a:r>
          </a:p>
          <a:p>
            <a:pPr lvl="3"/>
            <a:r>
              <a:rPr lang="en-US" dirty="0"/>
              <a:t>Each components will request a certificates (PEM or PKC12 version) from this issuer (same as test)</a:t>
            </a:r>
          </a:p>
          <a:p>
            <a:pPr lvl="2"/>
            <a:r>
              <a:rPr lang="en-US" dirty="0"/>
              <a:t>Case 2:</a:t>
            </a:r>
          </a:p>
          <a:p>
            <a:pPr lvl="3"/>
            <a:r>
              <a:rPr lang="en-US" dirty="0"/>
              <a:t>Ops have retrieved an wildcard certificate for ONAP deployment</a:t>
            </a:r>
          </a:p>
          <a:p>
            <a:pPr lvl="3"/>
            <a:r>
              <a:rPr lang="en-US" dirty="0"/>
              <a:t>They upload it as a secret in PEM and PKC12 mode</a:t>
            </a:r>
          </a:p>
          <a:p>
            <a:pPr lvl="3"/>
            <a:r>
              <a:rPr lang="en-US" dirty="0"/>
              <a:t>Each components will use the certificate in the mode it suits for it.</a:t>
            </a:r>
          </a:p>
          <a:p>
            <a:pPr lvl="2"/>
            <a:r>
              <a:rPr lang="en-US" dirty="0"/>
              <a:t>Case 3:</a:t>
            </a:r>
          </a:p>
          <a:p>
            <a:pPr lvl="3"/>
            <a:r>
              <a:rPr lang="en-US" dirty="0"/>
              <a:t>Ops have retrieved N certificates for ONAP deployment</a:t>
            </a:r>
          </a:p>
          <a:p>
            <a:pPr lvl="3"/>
            <a:r>
              <a:rPr lang="en-US" dirty="0"/>
              <a:t>They upload them as a secret in PEM and PKC12 mode, according to the component</a:t>
            </a:r>
          </a:p>
          <a:p>
            <a:pPr lvl="3"/>
            <a:r>
              <a:rPr lang="en-US" dirty="0"/>
              <a:t>Each components will use the good certificate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756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v2" id="{39DDEBC6-B101-0842-AE74-DFB5563944DB}" vid="{D78C6921-4C11-464A-8337-DA2ED069F5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</TotalTime>
  <Words>2285</Words>
  <Application>Microsoft Macintosh PowerPoint</Application>
  <PresentationFormat>Grand écran</PresentationFormat>
  <Paragraphs>299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.AppleSystemUIFont</vt:lpstr>
      <vt:lpstr>Arial</vt:lpstr>
      <vt:lpstr>Calibri</vt:lpstr>
      <vt:lpstr>Helvetica Neue Light</vt:lpstr>
      <vt:lpstr>Office Theme</vt:lpstr>
      <vt:lpstr>ONAP: “cloud native” security  Sylvain Desbureaux, Krzysztof Opasiak</vt:lpstr>
      <vt:lpstr>Agenda</vt:lpstr>
      <vt:lpstr>Current certificates handling in ONAP</vt:lpstr>
      <vt:lpstr>Current AAA implementation in ONAP</vt:lpstr>
      <vt:lpstr>Why we shouldn’t use AAF</vt:lpstr>
      <vt:lpstr>Decoupling the needs</vt:lpstr>
      <vt:lpstr>Issuing Certificates</vt:lpstr>
      <vt:lpstr>Option 1a: short term solution for Guilin release</vt:lpstr>
      <vt:lpstr>Option 1a: short term solution for Guilin release</vt:lpstr>
      <vt:lpstr>Option 1b: short term solution for Guilin release </vt:lpstr>
      <vt:lpstr>Option 1b: short term solution for Guilin release </vt:lpstr>
      <vt:lpstr>Option 2: solution for H+ release</vt:lpstr>
      <vt:lpstr>Option 2: solution for H+ release</vt:lpstr>
      <vt:lpstr>AAA</vt:lpstr>
      <vt:lpstr>Option 1: short term</vt:lpstr>
      <vt:lpstr>Option 2: use OpenID</vt:lpstr>
      <vt:lpstr>Option 2: use OpenID</vt:lpstr>
      <vt:lpstr>Option 3: use OpenID with Istio JWT filters</vt:lpstr>
      <vt:lpstr>Option 3: use OpenID with Istio JWT filters</vt:lpstr>
      <vt:lpstr>Proposal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NAME</dc:title>
  <dc:creator>Kenny Paul</dc:creator>
  <cp:lastModifiedBy>Utilisateur Microsoft Office</cp:lastModifiedBy>
  <cp:revision>29</cp:revision>
  <dcterms:created xsi:type="dcterms:W3CDTF">2018-11-27T22:39:54Z</dcterms:created>
  <dcterms:modified xsi:type="dcterms:W3CDTF">2020-04-16T08:42:54Z</dcterms:modified>
</cp:coreProperties>
</file>