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3" r:id="rId3"/>
    <p:sldId id="265" r:id="rId4"/>
    <p:sldId id="260" r:id="rId5"/>
    <p:sldId id="262" r:id="rId6"/>
    <p:sldId id="259" r:id="rId7"/>
    <p:sldId id="261" r:id="rId8"/>
    <p:sldId id="267" r:id="rId9"/>
    <p:sldId id="272" r:id="rId10"/>
    <p:sldId id="271" r:id="rId11"/>
    <p:sldId id="264" r:id="rId12"/>
    <p:sldId id="270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39" d="100"/>
          <a:sy n="39" d="100"/>
        </p:scale>
        <p:origin x="6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68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06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749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6980257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40636741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39866492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950606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8532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11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76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929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27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885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20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465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352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14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7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62B4D0-2153-41C3-93D8-BB8D8D7E1001}" type="datetimeFigureOut">
              <a:rPr lang="en-US" smtClean="0"/>
              <a:t>3/18/2020</a:t>
            </a:fld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ACEFF4A-4B40-441C-A402-81DEB7A1AD58}" type="slidenum">
              <a:rPr lang="en-US" smtClean="0"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215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ransition>
    <p:wipe dir="r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themeOverride" Target="../theme/themeOverr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9000" y="19780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Service Orchestrator Enhancements</a:t>
            </a:r>
            <a:br>
              <a:rPr lang="en-US" dirty="0" smtClean="0"/>
            </a:br>
            <a:r>
              <a:rPr lang="en-US" sz="3600" dirty="0" smtClean="0"/>
              <a:t>- Support Containerized Network Functions</a:t>
            </a:r>
            <a:br>
              <a:rPr lang="en-US" sz="3600" dirty="0" smtClean="0"/>
            </a:br>
            <a:r>
              <a:rPr lang="en-US" sz="2400" dirty="0" smtClean="0"/>
              <a:t>Seshu Kumar M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3963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The new architecture would leverage the existing ONAP SO functionality to even orchestrate the CNFs</a:t>
            </a:r>
          </a:p>
          <a:p>
            <a:r>
              <a:rPr lang="en-US" sz="1800" dirty="0" smtClean="0"/>
              <a:t>It brings in the advantages of a customization of resources aka Network functions and provides the bundles of advantages of K8s included with it.</a:t>
            </a:r>
          </a:p>
          <a:p>
            <a:r>
              <a:rPr lang="en-US" sz="1800" dirty="0"/>
              <a:t>Support for provisioning CNFs using an external K8s Manager </a:t>
            </a:r>
          </a:p>
          <a:p>
            <a:r>
              <a:rPr lang="en-US" sz="1800" dirty="0"/>
              <a:t>Support the Helm based orchestration</a:t>
            </a:r>
          </a:p>
          <a:p>
            <a:r>
              <a:rPr lang="en-US" sz="1800" dirty="0"/>
              <a:t>leverage the existing functionality of Multi cloud in SO</a:t>
            </a:r>
          </a:p>
          <a:p>
            <a:r>
              <a:rPr lang="en-US" sz="1800" dirty="0"/>
              <a:t>Bring in the advantages of the K8s orchestrator and </a:t>
            </a:r>
          </a:p>
          <a:p>
            <a:r>
              <a:rPr lang="en-US" sz="1800" dirty="0"/>
              <a:t>Set stage for the Cloud Native scenarios</a:t>
            </a:r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 smtClean="0"/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896639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363" y="2618797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Thanks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697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Adaptation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002427" cy="4351338"/>
          </a:xfrm>
        </p:spPr>
        <p:txBody>
          <a:bodyPr/>
          <a:lstStyle/>
          <a:p>
            <a:r>
              <a:rPr lang="en-US" dirty="0" smtClean="0"/>
              <a:t>Configuration based integration for the external entities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602362" y="1690688"/>
            <a:ext cx="2751438" cy="406125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8825421" y="3189974"/>
            <a:ext cx="2272726" cy="2376617"/>
          </a:xfrm>
          <a:prstGeom prst="roundRect">
            <a:avLst>
              <a:gd name="adj" fmla="val 5575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495242" y="3189974"/>
            <a:ext cx="9409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634185" y="1719264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51503" y="4192156"/>
            <a:ext cx="1820562" cy="9370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OComp</a:t>
            </a:r>
            <a:endParaRPr lang="en-US" dirty="0"/>
          </a:p>
        </p:txBody>
      </p:sp>
      <p:cxnSp>
        <p:nvCxnSpPr>
          <p:cNvPr id="10" name="Straight Arrow Connector 9"/>
          <p:cNvCxnSpPr>
            <a:stCxn id="13" idx="3"/>
            <a:endCxn id="8" idx="1"/>
          </p:cNvCxnSpPr>
          <p:nvPr/>
        </p:nvCxnSpPr>
        <p:spPr>
          <a:xfrm>
            <a:off x="8301235" y="4660683"/>
            <a:ext cx="750268" cy="1"/>
          </a:xfrm>
          <a:prstGeom prst="straightConnector1">
            <a:avLst/>
          </a:prstGeom>
          <a:ln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ight Arrow 11"/>
          <p:cNvSpPr/>
          <p:nvPr/>
        </p:nvSpPr>
        <p:spPr>
          <a:xfrm rot="16200000">
            <a:off x="9539240" y="5221471"/>
            <a:ext cx="779688" cy="589798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Vertical Scroll 12"/>
          <p:cNvSpPr/>
          <p:nvPr/>
        </p:nvSpPr>
        <p:spPr>
          <a:xfrm>
            <a:off x="7775916" y="4351264"/>
            <a:ext cx="600364" cy="618837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9504584" y="5935488"/>
            <a:ext cx="914400" cy="3918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930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325" y="210709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So… </a:t>
            </a:r>
            <a:r>
              <a:rPr lang="en-US" dirty="0" smtClean="0"/>
              <a:t>What's </a:t>
            </a:r>
            <a:r>
              <a:rPr lang="en-US" dirty="0"/>
              <a:t>Next </a:t>
            </a:r>
            <a:r>
              <a:rPr lang="en-US" dirty="0" smtClean="0"/>
              <a:t>SO…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Dynamism</a:t>
            </a:r>
            <a:endParaRPr lang="en-US" sz="3200" dirty="0"/>
          </a:p>
          <a:p>
            <a:pPr lvl="1"/>
            <a:r>
              <a:rPr lang="en-US" sz="2800" dirty="0" smtClean="0"/>
              <a:t>Customized Orchestration </a:t>
            </a:r>
            <a:endParaRPr lang="en-US" sz="2800" dirty="0"/>
          </a:p>
          <a:p>
            <a:r>
              <a:rPr lang="en-US" sz="3200" dirty="0" smtClean="0"/>
              <a:t>Orchestration </a:t>
            </a:r>
            <a:r>
              <a:rPr lang="en-US" sz="3200" dirty="0"/>
              <a:t>next steps</a:t>
            </a:r>
          </a:p>
          <a:p>
            <a:pPr lvl="1"/>
            <a:r>
              <a:rPr lang="en-US" sz="2800" b="1" dirty="0" smtClean="0"/>
              <a:t>CNF </a:t>
            </a:r>
            <a:r>
              <a:rPr lang="en-US" sz="2800" b="1" dirty="0"/>
              <a:t>support</a:t>
            </a:r>
          </a:p>
          <a:p>
            <a:pPr lvl="1"/>
            <a:r>
              <a:rPr lang="en-US" sz="2800" dirty="0" smtClean="0"/>
              <a:t>TOSCA</a:t>
            </a:r>
            <a:endParaRPr lang="en-US" sz="2800" dirty="0"/>
          </a:p>
          <a:p>
            <a:r>
              <a:rPr lang="en-US" sz="3200" dirty="0" smtClean="0"/>
              <a:t>Plug </a:t>
            </a:r>
            <a:r>
              <a:rPr lang="en-US" sz="3200" dirty="0"/>
              <a:t>and Play</a:t>
            </a:r>
          </a:p>
          <a:p>
            <a:pPr lvl="1"/>
            <a:r>
              <a:rPr lang="en-US" sz="2800" dirty="0" smtClean="0"/>
              <a:t>Both brown and </a:t>
            </a:r>
            <a:r>
              <a:rPr lang="en-US" sz="2800" dirty="0"/>
              <a:t>Green Field adoption</a:t>
            </a:r>
          </a:p>
        </p:txBody>
      </p:sp>
    </p:spTree>
    <p:extLst>
      <p:ext uri="{BB962C8B-B14F-4D97-AF65-F5344CB8AC3E}">
        <p14:creationId xmlns:p14="http://schemas.microsoft.com/office/powerpoint/2010/main" val="5512418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5500" y="-3726"/>
            <a:ext cx="10515600" cy="1016792"/>
          </a:xfrm>
        </p:spPr>
        <p:txBody>
          <a:bodyPr/>
          <a:lstStyle/>
          <a:p>
            <a:r>
              <a:rPr lang="en-US" dirty="0" smtClean="0"/>
              <a:t>Desired SO Architecture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36600" y="1371600"/>
            <a:ext cx="10515600" cy="416703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850900" y="2079403"/>
            <a:ext cx="4457700" cy="2716769"/>
          </a:xfrm>
          <a:prstGeom prst="rect">
            <a:avLst/>
          </a:prstGeom>
          <a:ln>
            <a:prstDash val="dashDot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3006324" y="1486936"/>
            <a:ext cx="5191526" cy="4286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API Handler</a:t>
            </a:r>
          </a:p>
        </p:txBody>
      </p:sp>
      <p:sp>
        <p:nvSpPr>
          <p:cNvPr id="7" name="Rectangle 6"/>
          <p:cNvSpPr/>
          <p:nvPr/>
        </p:nvSpPr>
        <p:spPr>
          <a:xfrm>
            <a:off x="1189257" y="2237683"/>
            <a:ext cx="2403803" cy="208858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210373" y="2997224"/>
            <a:ext cx="2100018" cy="58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Puccini</a:t>
            </a:r>
            <a:endParaRPr lang="en-US" sz="2400" dirty="0"/>
          </a:p>
        </p:txBody>
      </p:sp>
      <p:sp>
        <p:nvSpPr>
          <p:cNvPr id="10" name="Rectangle 9"/>
          <p:cNvSpPr/>
          <p:nvPr/>
        </p:nvSpPr>
        <p:spPr>
          <a:xfrm>
            <a:off x="4009092" y="2221731"/>
            <a:ext cx="1167123" cy="5809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Catalog DB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09092" y="2991509"/>
            <a:ext cx="1167123" cy="5809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Request DB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704138" y="2131472"/>
            <a:ext cx="3210459" cy="67568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BPMN </a:t>
            </a:r>
            <a:r>
              <a:rPr lang="en-US" dirty="0"/>
              <a:t>Infra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009092" y="3745336"/>
            <a:ext cx="1167123" cy="5809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Artifacts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769403" y="2676574"/>
            <a:ext cx="984739" cy="314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921803" y="2828974"/>
            <a:ext cx="984739" cy="314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074203" y="2981374"/>
            <a:ext cx="984739" cy="314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6603" y="3133774"/>
            <a:ext cx="984739" cy="3149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Clout(s)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6704138" y="3045429"/>
            <a:ext cx="3210459" cy="177184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6200000">
            <a:off x="6205682" y="3543887"/>
            <a:ext cx="1750744" cy="75382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K8s API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 rot="16200000">
            <a:off x="10030607" y="2309854"/>
            <a:ext cx="1223987" cy="7111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AAI</a:t>
            </a:r>
          </a:p>
          <a:p>
            <a:pPr algn="ctr"/>
            <a:r>
              <a:rPr lang="en-US" dirty="0"/>
              <a:t>Client</a:t>
            </a:r>
          </a:p>
        </p:txBody>
      </p:sp>
      <p:sp>
        <p:nvSpPr>
          <p:cNvPr id="21" name="Rectangle 20"/>
          <p:cNvSpPr/>
          <p:nvPr/>
        </p:nvSpPr>
        <p:spPr>
          <a:xfrm rot="16200000">
            <a:off x="10002361" y="3800333"/>
            <a:ext cx="1280844" cy="71083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</a:t>
            </a:r>
          </a:p>
          <a:p>
            <a:pPr algn="ctr"/>
            <a:r>
              <a:rPr lang="en-US" dirty="0"/>
              <a:t>Client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670800" y="3296309"/>
            <a:ext cx="1054100" cy="589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7823200" y="3448709"/>
            <a:ext cx="1054100" cy="589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975600" y="3601109"/>
            <a:ext cx="1054100" cy="589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8128000" y="3753509"/>
            <a:ext cx="1054100" cy="58989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Custom</a:t>
            </a:r>
          </a:p>
          <a:p>
            <a:pPr algn="ctr"/>
            <a:r>
              <a:rPr lang="en-US" sz="1400" dirty="0" smtClean="0"/>
              <a:t>Controllers</a:t>
            </a:r>
            <a:endParaRPr lang="en-US" sz="1400" dirty="0"/>
          </a:p>
        </p:txBody>
      </p:sp>
      <p:grpSp>
        <p:nvGrpSpPr>
          <p:cNvPr id="56" name="Group 55"/>
          <p:cNvGrpSpPr/>
          <p:nvPr/>
        </p:nvGrpSpPr>
        <p:grpSpPr>
          <a:xfrm>
            <a:off x="7611403" y="5765257"/>
            <a:ext cx="3640797" cy="762000"/>
            <a:chOff x="6307601" y="5638800"/>
            <a:chExt cx="3640797" cy="762000"/>
          </a:xfrm>
        </p:grpSpPr>
        <p:sp>
          <p:nvSpPr>
            <p:cNvPr id="26" name="Rectangle 25"/>
            <p:cNvSpPr/>
            <p:nvPr/>
          </p:nvSpPr>
          <p:spPr>
            <a:xfrm>
              <a:off x="6307601" y="5638800"/>
              <a:ext cx="3640797" cy="762000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Node Pool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6413500" y="57150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565900" y="58674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718300" y="60198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6997700" y="57023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7150100" y="58547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7302500" y="60071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679153" y="57023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8831553" y="58547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8983953" y="60071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9274591" y="56896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9426991" y="58420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9579391" y="5994400"/>
              <a:ext cx="290638" cy="228600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cxnSp>
        <p:nvCxnSpPr>
          <p:cNvPr id="41" name="Straight Arrow Connector 40"/>
          <p:cNvCxnSpPr>
            <a:endCxn id="26" idx="0"/>
          </p:cNvCxnSpPr>
          <p:nvPr/>
        </p:nvCxnSpPr>
        <p:spPr>
          <a:xfrm>
            <a:off x="9431801" y="4817271"/>
            <a:ext cx="1" cy="94798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endCxn id="18" idx="0"/>
          </p:cNvCxnSpPr>
          <p:nvPr/>
        </p:nvCxnSpPr>
        <p:spPr>
          <a:xfrm rot="16200000" flipH="1">
            <a:off x="5239628" y="2456288"/>
            <a:ext cx="2005228" cy="923798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795762" y="2443280"/>
            <a:ext cx="908376" cy="782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3593060" y="2565400"/>
            <a:ext cx="4160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3593060" y="3296309"/>
            <a:ext cx="4160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>
            <a:off x="3593060" y="4038600"/>
            <a:ext cx="416032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261772" y="4380242"/>
            <a:ext cx="133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Design Time</a:t>
            </a:r>
            <a:endParaRPr lang="en-US" dirty="0"/>
          </a:p>
        </p:txBody>
      </p:sp>
      <p:sp>
        <p:nvSpPr>
          <p:cNvPr id="60" name="Rectangle 59"/>
          <p:cNvSpPr/>
          <p:nvPr/>
        </p:nvSpPr>
        <p:spPr>
          <a:xfrm>
            <a:off x="3006324" y="4992288"/>
            <a:ext cx="5191526" cy="428636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Adapter Layer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446668" y="5070584"/>
            <a:ext cx="1621302" cy="2553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Dynamic Adapter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11761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4550" y="0"/>
            <a:ext cx="10515600" cy="953037"/>
          </a:xfrm>
        </p:spPr>
        <p:txBody>
          <a:bodyPr/>
          <a:lstStyle/>
          <a:p>
            <a:r>
              <a:rPr lang="en-US" dirty="0" smtClean="0"/>
              <a:t>Key additions to the Architecture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254000" y="1104900"/>
            <a:ext cx="11671300" cy="5308600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Puccini</a:t>
            </a:r>
          </a:p>
          <a:p>
            <a:pPr lvl="1"/>
            <a:r>
              <a:rPr lang="en-US" sz="1600" dirty="0"/>
              <a:t>A TOSCA compiler that parses a </a:t>
            </a:r>
            <a:r>
              <a:rPr lang="en-US" sz="1600" dirty="0" smtClean="0"/>
              <a:t>given TOSCA </a:t>
            </a:r>
            <a:r>
              <a:rPr lang="en-US" sz="1600" dirty="0"/>
              <a:t>service template and compiles it to Clout (Cloud Topology)</a:t>
            </a:r>
          </a:p>
          <a:p>
            <a:pPr lvl="1"/>
            <a:r>
              <a:rPr lang="en-US" sz="1600" dirty="0"/>
              <a:t>Puccini-</a:t>
            </a:r>
            <a:r>
              <a:rPr lang="en-US" sz="1600" dirty="0" err="1"/>
              <a:t>tosca</a:t>
            </a:r>
            <a:r>
              <a:rPr lang="en-US" sz="1600" dirty="0"/>
              <a:t> comes with TOSCA profiles for the Kubernetes and OpenStack cloud infrastructures, as well as BPMN processes. </a:t>
            </a:r>
          </a:p>
          <a:p>
            <a:pPr lvl="1"/>
            <a:r>
              <a:rPr lang="en-US" sz="1600" dirty="0"/>
              <a:t>Profiles include node, capability, relationship, policy, and other types that would work with any TOSCA-compliant product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Artifacts</a:t>
            </a:r>
          </a:p>
          <a:p>
            <a:pPr lvl="1"/>
            <a:r>
              <a:rPr lang="en-US" sz="1600" dirty="0" smtClean="0"/>
              <a:t>Constitutes the design time entities that are </a:t>
            </a:r>
            <a:r>
              <a:rPr lang="en-US" sz="1600" dirty="0" err="1" smtClean="0"/>
              <a:t>onboarded</a:t>
            </a:r>
            <a:r>
              <a:rPr lang="en-US" sz="1600" dirty="0" smtClean="0"/>
              <a:t> to SDC and distributed to SO.</a:t>
            </a:r>
          </a:p>
          <a:p>
            <a:pPr lvl="1"/>
            <a:r>
              <a:rPr lang="en-US" sz="1600" dirty="0" smtClean="0"/>
              <a:t>These could include the configurations, custom workflows designed, custom resource definitions, </a:t>
            </a:r>
            <a:r>
              <a:rPr lang="en-US" sz="1600" dirty="0" err="1" smtClean="0"/>
              <a:t>etc</a:t>
            </a:r>
            <a:r>
              <a:rPr lang="en-US" sz="1600" dirty="0" smtClean="0"/>
              <a:t>…</a:t>
            </a:r>
            <a:endParaRPr lang="en-US" sz="1600" dirty="0"/>
          </a:p>
          <a:p>
            <a:r>
              <a:rPr lang="en-US" sz="2000" dirty="0"/>
              <a:t>K8s </a:t>
            </a:r>
            <a:r>
              <a:rPr lang="en-US" sz="2000" dirty="0" smtClean="0"/>
              <a:t>API </a:t>
            </a:r>
            <a:endParaRPr lang="en-US" sz="2000" dirty="0"/>
          </a:p>
          <a:p>
            <a:pPr lvl="1"/>
            <a:r>
              <a:rPr lang="en-US" sz="1700" dirty="0"/>
              <a:t>This constitutes of 2 key components Custom resources and Custom controllers.</a:t>
            </a:r>
          </a:p>
          <a:p>
            <a:r>
              <a:rPr lang="en-US" sz="2000" dirty="0" smtClean="0"/>
              <a:t>Custom resources</a:t>
            </a:r>
          </a:p>
          <a:p>
            <a:pPr lvl="1"/>
            <a:r>
              <a:rPr lang="en-US" sz="1600" dirty="0" smtClean="0"/>
              <a:t>A</a:t>
            </a:r>
            <a:r>
              <a:rPr lang="en-US" sz="1600" dirty="0"/>
              <a:t> </a:t>
            </a:r>
            <a:r>
              <a:rPr lang="en-US" sz="1600" i="1" dirty="0"/>
              <a:t>resource</a:t>
            </a:r>
            <a:r>
              <a:rPr lang="en-US" sz="1600" dirty="0"/>
              <a:t> is an endpoint in the </a:t>
            </a:r>
            <a:r>
              <a:rPr lang="en-US" sz="1600" dirty="0" smtClean="0"/>
              <a:t>K8s that </a:t>
            </a:r>
            <a:r>
              <a:rPr lang="en-US" sz="1600" dirty="0"/>
              <a:t>stores a collection of </a:t>
            </a:r>
            <a:r>
              <a:rPr lang="en-US" sz="1600" dirty="0" smtClean="0"/>
              <a:t>API objects of </a:t>
            </a:r>
            <a:r>
              <a:rPr lang="en-US" sz="1600" dirty="0"/>
              <a:t>a certain kind.</a:t>
            </a:r>
            <a:endParaRPr lang="en-US" sz="1600" dirty="0" smtClean="0"/>
          </a:p>
          <a:p>
            <a:pPr lvl="1"/>
            <a:r>
              <a:rPr lang="en-US" sz="1600" dirty="0" smtClean="0"/>
              <a:t>Custom </a:t>
            </a:r>
            <a:r>
              <a:rPr lang="en-US" sz="1600" dirty="0"/>
              <a:t>resource is an extension of the Kubernetes API that is not necessarily available in a default Kubernetes installation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 smtClean="0"/>
              <a:t>It </a:t>
            </a:r>
            <a:r>
              <a:rPr lang="en-US" sz="1600" dirty="0"/>
              <a:t>represents a customization of a particular Kubernetes </a:t>
            </a:r>
            <a:r>
              <a:rPr lang="en-US" sz="1600" dirty="0" smtClean="0"/>
              <a:t>installation and hence help in making </a:t>
            </a:r>
            <a:r>
              <a:rPr lang="en-US" sz="1600" dirty="0"/>
              <a:t>Kubernetes more modular</a:t>
            </a:r>
            <a:r>
              <a:rPr lang="en-US" sz="1600" dirty="0" smtClean="0"/>
              <a:t>.</a:t>
            </a:r>
          </a:p>
          <a:p>
            <a:r>
              <a:rPr lang="en-US" sz="2000" dirty="0"/>
              <a:t>Custom controllers</a:t>
            </a:r>
          </a:p>
          <a:p>
            <a:pPr lvl="1"/>
            <a:r>
              <a:rPr lang="en-US" sz="1600" dirty="0" smtClean="0"/>
              <a:t>Custom </a:t>
            </a:r>
            <a:r>
              <a:rPr lang="en-US" sz="1600" dirty="0"/>
              <a:t>resources </a:t>
            </a:r>
            <a:r>
              <a:rPr lang="en-US" sz="1600" dirty="0" smtClean="0"/>
              <a:t>let </a:t>
            </a:r>
            <a:r>
              <a:rPr lang="en-US" sz="1600" dirty="0"/>
              <a:t>you store and retrieve structured data. When you combine a custom resource with a custom controller, custom resources provide a true declarative API</a:t>
            </a:r>
            <a:r>
              <a:rPr lang="en-US" sz="1600" dirty="0" smtClean="0"/>
              <a:t>.</a:t>
            </a:r>
          </a:p>
          <a:p>
            <a:pPr lvl="1"/>
            <a:r>
              <a:rPr lang="en-US" sz="1600" dirty="0"/>
              <a:t>Custom controllers interprets the structured data as a record of the user’s desired state, and continually maintains this </a:t>
            </a:r>
            <a:r>
              <a:rPr lang="en-US" sz="1600" dirty="0" smtClean="0"/>
              <a:t>state.</a:t>
            </a:r>
          </a:p>
          <a:p>
            <a:pPr lvl="1"/>
            <a:r>
              <a:rPr lang="en-US" sz="1600" dirty="0" smtClean="0"/>
              <a:t>CCs can </a:t>
            </a:r>
            <a:r>
              <a:rPr lang="en-US" sz="1600" dirty="0"/>
              <a:t>work with any kind of resource, but they are especially effective when combined with custom resources</a:t>
            </a:r>
            <a:r>
              <a:rPr lang="en-US" sz="1600" dirty="0" smtClean="0"/>
              <a:t>.</a:t>
            </a:r>
          </a:p>
          <a:p>
            <a:r>
              <a:rPr lang="en-US" sz="2000" dirty="0" smtClean="0"/>
              <a:t>Dynamic Adapter</a:t>
            </a:r>
          </a:p>
          <a:p>
            <a:pPr lvl="1"/>
            <a:r>
              <a:rPr lang="en-US" sz="1600" dirty="0" smtClean="0"/>
              <a:t>Built over the ONAP </a:t>
            </a:r>
            <a:r>
              <a:rPr lang="en-US" sz="1600" dirty="0" err="1" smtClean="0"/>
              <a:t>OComP</a:t>
            </a:r>
            <a:r>
              <a:rPr lang="en-US" sz="1600" dirty="0" smtClean="0"/>
              <a:t> (</a:t>
            </a:r>
            <a:r>
              <a:rPr lang="en-US" sz="1400" dirty="0" smtClean="0"/>
              <a:t>Open </a:t>
            </a:r>
            <a:r>
              <a:rPr lang="en-US" sz="1400" dirty="0"/>
              <a:t>Command </a:t>
            </a:r>
            <a:r>
              <a:rPr lang="en-US" sz="1400" dirty="0" smtClean="0"/>
              <a:t>Platform)</a:t>
            </a:r>
            <a:r>
              <a:rPr lang="en-US" sz="1600" dirty="0" smtClean="0"/>
              <a:t> provides the plug and play functionality for the adaptation.</a:t>
            </a:r>
          </a:p>
          <a:p>
            <a:pPr lvl="1"/>
            <a:r>
              <a:rPr lang="en-US" sz="1600" dirty="0" smtClean="0"/>
              <a:t>Enhances the codeless integration of the required </a:t>
            </a:r>
            <a:r>
              <a:rPr lang="en-US" sz="1600" dirty="0"/>
              <a:t>external modules to </a:t>
            </a:r>
            <a:r>
              <a:rPr lang="en-US" sz="1600" dirty="0" smtClean="0"/>
              <a:t>SO.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60530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Rounded Rectangle 105"/>
          <p:cNvSpPr/>
          <p:nvPr/>
        </p:nvSpPr>
        <p:spPr>
          <a:xfrm>
            <a:off x="3441700" y="1511300"/>
            <a:ext cx="5041900" cy="280217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-831"/>
            <a:ext cx="10515600" cy="1026357"/>
          </a:xfrm>
        </p:spPr>
        <p:txBody>
          <a:bodyPr/>
          <a:lstStyle/>
          <a:p>
            <a:r>
              <a:rPr lang="en-US" dirty="0" smtClean="0"/>
              <a:t>Typical Functional Flow – CNF 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838200" y="2514600"/>
            <a:ext cx="419100" cy="457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>
            <a:stCxn id="4" idx="4"/>
          </p:cNvCxnSpPr>
          <p:nvPr/>
        </p:nvCxnSpPr>
        <p:spPr>
          <a:xfrm>
            <a:off x="1047750" y="2971800"/>
            <a:ext cx="19050" cy="520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850900" y="3175000"/>
            <a:ext cx="4191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838200" y="3492500"/>
            <a:ext cx="228600" cy="33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066800" y="3492500"/>
            <a:ext cx="190500" cy="33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1387475" y="3289300"/>
            <a:ext cx="428625" cy="6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7" name="Vertical Scroll 16"/>
          <p:cNvSpPr/>
          <p:nvPr/>
        </p:nvSpPr>
        <p:spPr>
          <a:xfrm>
            <a:off x="1936750" y="3009900"/>
            <a:ext cx="1282700" cy="546100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Design </a:t>
            </a:r>
            <a:r>
              <a:rPr lang="en-US" sz="1200" dirty="0" err="1" smtClean="0"/>
              <a:t>Template.yaml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3670300" y="2527300"/>
            <a:ext cx="1066800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Puccini</a:t>
            </a:r>
          </a:p>
          <a:p>
            <a:pPr algn="ctr"/>
            <a:r>
              <a:rPr lang="en-US" dirty="0" smtClean="0"/>
              <a:t>Compiler</a:t>
            </a:r>
            <a:endParaRPr lang="en-US" dirty="0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219450" y="3282950"/>
            <a:ext cx="361950" cy="6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321300" y="3048000"/>
            <a:ext cx="965200" cy="469900"/>
          </a:xfrm>
          <a:prstGeom prst="rect">
            <a:avLst/>
          </a:prstGeom>
          <a:noFill/>
          <a:ln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Custom</a:t>
            </a:r>
          </a:p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Resource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826000" y="3302000"/>
            <a:ext cx="406400" cy="635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6426200" y="3282950"/>
            <a:ext cx="43180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959600" y="2514600"/>
            <a:ext cx="1117600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K8s</a:t>
            </a:r>
          </a:p>
          <a:p>
            <a:pPr algn="ctr"/>
            <a:r>
              <a:rPr lang="en-US" dirty="0" smtClean="0"/>
              <a:t>Custom</a:t>
            </a:r>
          </a:p>
          <a:p>
            <a:pPr algn="ctr"/>
            <a:r>
              <a:rPr lang="en-US" dirty="0" smtClean="0"/>
              <a:t>Controller</a:t>
            </a:r>
            <a:endParaRPr lang="en-US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6699250" y="4498145"/>
            <a:ext cx="1638300" cy="1562100"/>
            <a:chOff x="8801100" y="4883150"/>
            <a:chExt cx="1638300" cy="1562100"/>
          </a:xfrm>
        </p:grpSpPr>
        <p:sp>
          <p:nvSpPr>
            <p:cNvPr id="30" name="Rectangle 29"/>
            <p:cNvSpPr/>
            <p:nvPr/>
          </p:nvSpPr>
          <p:spPr>
            <a:xfrm>
              <a:off x="8801100" y="4883150"/>
              <a:ext cx="1638300" cy="15621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836189" y="4990544"/>
              <a:ext cx="15681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Container Pool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890000" y="5373132"/>
              <a:ext cx="1460500" cy="97686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9105900" y="5373132"/>
              <a:ext cx="13279" cy="976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9361058" y="5373132"/>
              <a:ext cx="13279" cy="976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>
              <a:off x="9613900" y="5374203"/>
              <a:ext cx="13279" cy="976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9867610" y="5373132"/>
              <a:ext cx="13279" cy="976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10109055" y="5359876"/>
              <a:ext cx="13279" cy="97686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8890000" y="5664200"/>
              <a:ext cx="146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8883650" y="6019800"/>
              <a:ext cx="146050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6940550" y="6070326"/>
            <a:ext cx="1219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K8s Cluster</a:t>
            </a:r>
            <a:endParaRPr lang="en-US" dirty="0"/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8178800" y="2616200"/>
            <a:ext cx="723900" cy="4318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8178800" y="3276599"/>
            <a:ext cx="673100" cy="2540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8220075" y="3554968"/>
            <a:ext cx="701675" cy="40743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60" name="Oval Callout 59"/>
          <p:cNvSpPr/>
          <p:nvPr/>
        </p:nvSpPr>
        <p:spPr>
          <a:xfrm>
            <a:off x="5270500" y="1864130"/>
            <a:ext cx="1155700" cy="612648"/>
          </a:xfrm>
          <a:prstGeom prst="wedgeEllipseCallout">
            <a:avLst>
              <a:gd name="adj1" fmla="val -11111"/>
              <a:gd name="adj2" fmla="val 12676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What to Achieve</a:t>
            </a:r>
            <a:endParaRPr lang="en-US" sz="1100" dirty="0">
              <a:solidFill>
                <a:schemeClr val="tx1"/>
              </a:solidFill>
            </a:endParaRPr>
          </a:p>
        </p:txBody>
      </p:sp>
      <p:sp>
        <p:nvSpPr>
          <p:cNvPr id="61" name="Oval Callout 60"/>
          <p:cNvSpPr/>
          <p:nvPr/>
        </p:nvSpPr>
        <p:spPr>
          <a:xfrm>
            <a:off x="6940550" y="1613329"/>
            <a:ext cx="1155700" cy="612648"/>
          </a:xfrm>
          <a:prstGeom prst="wedgeEllipseCallout">
            <a:avLst>
              <a:gd name="adj1" fmla="val -122"/>
              <a:gd name="adj2" fmla="val 9566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How to Achieve</a:t>
            </a:r>
            <a:endParaRPr lang="en-US" sz="1100" dirty="0">
              <a:solidFill>
                <a:schemeClr val="tx1"/>
              </a:solidFill>
            </a:endParaRPr>
          </a:p>
        </p:txBody>
      </p:sp>
      <p:cxnSp>
        <p:nvCxnSpPr>
          <p:cNvPr id="63" name="Straight Arrow Connector 62"/>
          <p:cNvCxnSpPr>
            <a:stCxn id="29" idx="2"/>
            <a:endCxn id="30" idx="0"/>
          </p:cNvCxnSpPr>
          <p:nvPr/>
        </p:nvCxnSpPr>
        <p:spPr>
          <a:xfrm>
            <a:off x="7518400" y="4076700"/>
            <a:ext cx="0" cy="421445"/>
          </a:xfrm>
          <a:prstGeom prst="straightConnector1">
            <a:avLst/>
          </a:prstGeom>
          <a:ln>
            <a:headEnd type="triangle"/>
            <a:tailEnd type="non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86" name="Group 85"/>
          <p:cNvGrpSpPr/>
          <p:nvPr/>
        </p:nvGrpSpPr>
        <p:grpSpPr>
          <a:xfrm>
            <a:off x="9093199" y="1880079"/>
            <a:ext cx="1622223" cy="850824"/>
            <a:chOff x="9093199" y="2172179"/>
            <a:chExt cx="1622223" cy="850824"/>
          </a:xfrm>
        </p:grpSpPr>
        <p:sp>
          <p:nvSpPr>
            <p:cNvPr id="69" name="TextBox 68"/>
            <p:cNvSpPr txBox="1"/>
            <p:nvPr/>
          </p:nvSpPr>
          <p:spPr>
            <a:xfrm>
              <a:off x="9144433" y="2172179"/>
              <a:ext cx="1414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Application 1</a:t>
              </a:r>
              <a:endParaRPr lang="en-US" dirty="0"/>
            </a:p>
          </p:txBody>
        </p:sp>
        <p:grpSp>
          <p:nvGrpSpPr>
            <p:cNvPr id="73" name="Group 72"/>
            <p:cNvGrpSpPr/>
            <p:nvPr/>
          </p:nvGrpSpPr>
          <p:grpSpPr>
            <a:xfrm>
              <a:off x="9093199" y="2234109"/>
              <a:ext cx="1622223" cy="788894"/>
              <a:chOff x="9093199" y="2234108"/>
              <a:chExt cx="1622223" cy="1029792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9093199" y="2234108"/>
                <a:ext cx="1622223" cy="102979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30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9144578" y="2533651"/>
                <a:ext cx="415004" cy="2730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C1</a:t>
                </a:r>
                <a:endParaRPr lang="en-US" sz="1000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9666951" y="2533651"/>
                <a:ext cx="442104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C2</a:t>
                </a:r>
                <a:endParaRPr lang="en-US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10216423" y="2533651"/>
                <a:ext cx="370307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C3</a:t>
                </a:r>
                <a:endParaRPr lang="en-US" sz="12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9524766" y="2744179"/>
                <a:ext cx="71224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Pod 1</a:t>
                </a:r>
                <a:endParaRPr lang="en-US" dirty="0"/>
              </a:p>
            </p:txBody>
          </p:sp>
        </p:grpSp>
      </p:grpSp>
      <p:grpSp>
        <p:nvGrpSpPr>
          <p:cNvPr id="87" name="Group 86"/>
          <p:cNvGrpSpPr/>
          <p:nvPr/>
        </p:nvGrpSpPr>
        <p:grpSpPr>
          <a:xfrm>
            <a:off x="9080500" y="2920560"/>
            <a:ext cx="1622223" cy="850824"/>
            <a:chOff x="9093199" y="2172179"/>
            <a:chExt cx="1622223" cy="850824"/>
          </a:xfrm>
        </p:grpSpPr>
        <p:sp>
          <p:nvSpPr>
            <p:cNvPr id="88" name="TextBox 87"/>
            <p:cNvSpPr txBox="1"/>
            <p:nvPr/>
          </p:nvSpPr>
          <p:spPr>
            <a:xfrm>
              <a:off x="9144433" y="2172179"/>
              <a:ext cx="1414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Application 2</a:t>
              </a:r>
              <a:endParaRPr lang="en-US" dirty="0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9093199" y="2234109"/>
              <a:ext cx="1622223" cy="788894"/>
              <a:chOff x="9093199" y="2234108"/>
              <a:chExt cx="1622223" cy="1029792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9093199" y="2234108"/>
                <a:ext cx="1622223" cy="102979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30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1" name="Rectangle 90"/>
              <p:cNvSpPr/>
              <p:nvPr/>
            </p:nvSpPr>
            <p:spPr>
              <a:xfrm>
                <a:off x="9144578" y="2533651"/>
                <a:ext cx="415004" cy="2730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C4</a:t>
                </a:r>
                <a:endParaRPr lang="en-US" sz="1000" dirty="0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9666951" y="2533651"/>
                <a:ext cx="442104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C5</a:t>
                </a:r>
                <a:endParaRPr lang="en-US" dirty="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9524766" y="2744179"/>
                <a:ext cx="712246" cy="482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Pod 2</a:t>
                </a:r>
                <a:endParaRPr lang="en-US" dirty="0"/>
              </a:p>
            </p:txBody>
          </p:sp>
        </p:grpSp>
      </p:grpSp>
      <p:grpSp>
        <p:nvGrpSpPr>
          <p:cNvPr id="95" name="Group 94"/>
          <p:cNvGrpSpPr/>
          <p:nvPr/>
        </p:nvGrpSpPr>
        <p:grpSpPr>
          <a:xfrm>
            <a:off x="9080500" y="3860798"/>
            <a:ext cx="1622223" cy="850824"/>
            <a:chOff x="9093199" y="2172179"/>
            <a:chExt cx="1622223" cy="850824"/>
          </a:xfrm>
        </p:grpSpPr>
        <p:sp>
          <p:nvSpPr>
            <p:cNvPr id="96" name="TextBox 95"/>
            <p:cNvSpPr txBox="1"/>
            <p:nvPr/>
          </p:nvSpPr>
          <p:spPr>
            <a:xfrm>
              <a:off x="9144433" y="2172179"/>
              <a:ext cx="14149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Application 3</a:t>
              </a:r>
              <a:endParaRPr lang="en-US" dirty="0"/>
            </a:p>
          </p:txBody>
        </p:sp>
        <p:grpSp>
          <p:nvGrpSpPr>
            <p:cNvPr id="97" name="Group 96"/>
            <p:cNvGrpSpPr/>
            <p:nvPr/>
          </p:nvGrpSpPr>
          <p:grpSpPr>
            <a:xfrm>
              <a:off x="9093199" y="2234109"/>
              <a:ext cx="1622223" cy="788894"/>
              <a:chOff x="9093199" y="2234108"/>
              <a:chExt cx="1622223" cy="1029792"/>
            </a:xfrm>
          </p:grpSpPr>
          <p:sp>
            <p:nvSpPr>
              <p:cNvPr id="98" name="Rectangle 97"/>
              <p:cNvSpPr/>
              <p:nvPr/>
            </p:nvSpPr>
            <p:spPr>
              <a:xfrm>
                <a:off x="9093199" y="2234108"/>
                <a:ext cx="1622223" cy="1029792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300000"/>
                  </a:lnSpc>
                </a:pPr>
                <a:endParaRPr 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99" name="Rectangle 98"/>
              <p:cNvSpPr/>
              <p:nvPr/>
            </p:nvSpPr>
            <p:spPr>
              <a:xfrm>
                <a:off x="9144578" y="2533651"/>
                <a:ext cx="415004" cy="273049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C6</a:t>
                </a:r>
                <a:endParaRPr lang="en-US" sz="1000" dirty="0"/>
              </a:p>
            </p:txBody>
          </p:sp>
          <p:sp>
            <p:nvSpPr>
              <p:cNvPr id="100" name="Rectangle 99"/>
              <p:cNvSpPr/>
              <p:nvPr/>
            </p:nvSpPr>
            <p:spPr>
              <a:xfrm>
                <a:off x="9666951" y="2533651"/>
                <a:ext cx="442104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C9</a:t>
                </a:r>
                <a:endParaRPr lang="en-US" dirty="0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10216423" y="2533651"/>
                <a:ext cx="370307" cy="2667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dirty="0" smtClean="0"/>
                  <a:t>C8</a:t>
                </a:r>
                <a:endParaRPr lang="en-US" sz="1200" dirty="0"/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9524766" y="2744179"/>
                <a:ext cx="712246" cy="4821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Pod 3</a:t>
                </a:r>
                <a:endParaRPr lang="en-US" dirty="0"/>
              </a:p>
            </p:txBody>
          </p:sp>
        </p:grpSp>
      </p:grpSp>
      <p:sp>
        <p:nvSpPr>
          <p:cNvPr id="107" name="TextBox 106"/>
          <p:cNvSpPr txBox="1"/>
          <p:nvPr/>
        </p:nvSpPr>
        <p:spPr>
          <a:xfrm>
            <a:off x="3982325" y="1572677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6747241" y="5024625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C1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7001675" y="5037881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C2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240514" y="5036810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C3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467363" y="5036809"/>
            <a:ext cx="3449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C4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7975946" y="5722365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</a:rPr>
              <a:t>Cn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S71826\AppData\Roaming\eSpace_Desktop\UserData\s71826\imagefiles\6611D790-AF80-4EF3-A174-429828CF076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245" y="4765675"/>
            <a:ext cx="618172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71656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81947" y="1262130"/>
            <a:ext cx="2846963" cy="470078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933"/>
            <a:ext cx="10515600" cy="859712"/>
          </a:xfrm>
        </p:spPr>
        <p:txBody>
          <a:bodyPr/>
          <a:lstStyle/>
          <a:p>
            <a:r>
              <a:rPr lang="en-US" dirty="0" smtClean="0"/>
              <a:t>Typical </a:t>
            </a:r>
            <a:r>
              <a:rPr lang="en-US" dirty="0" err="1" smtClean="0"/>
              <a:t>Functinal</a:t>
            </a:r>
            <a:r>
              <a:rPr lang="en-US" dirty="0" smtClean="0"/>
              <a:t> Flow Diagram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2321" y="1474568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SDC</a:t>
            </a:r>
            <a:endParaRPr lang="en-US" sz="1100" dirty="0"/>
          </a:p>
        </p:txBody>
      </p:sp>
      <p:sp>
        <p:nvSpPr>
          <p:cNvPr id="4" name="Rounded Rectangle 3"/>
          <p:cNvSpPr/>
          <p:nvPr/>
        </p:nvSpPr>
        <p:spPr>
          <a:xfrm>
            <a:off x="3323972" y="1474569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Puccini</a:t>
            </a:r>
            <a:endParaRPr lang="en-US" sz="1100" dirty="0"/>
          </a:p>
        </p:txBody>
      </p:sp>
      <p:cxnSp>
        <p:nvCxnSpPr>
          <p:cNvPr id="9" name="Straight Connector 8"/>
          <p:cNvCxnSpPr>
            <a:stCxn id="3" idx="2"/>
          </p:cNvCxnSpPr>
          <p:nvPr/>
        </p:nvCxnSpPr>
        <p:spPr>
          <a:xfrm flipH="1">
            <a:off x="1737164" y="1647563"/>
            <a:ext cx="12357" cy="40942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93530" y="1647564"/>
            <a:ext cx="28831" cy="41106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4572912" y="1474568"/>
            <a:ext cx="964850" cy="4267200"/>
            <a:chOff x="3773837" y="1968842"/>
            <a:chExt cx="964850" cy="4267200"/>
          </a:xfrm>
        </p:grpSpPr>
        <p:sp>
          <p:nvSpPr>
            <p:cNvPr id="5" name="Rounded Rectangle 4"/>
            <p:cNvSpPr/>
            <p:nvPr/>
          </p:nvSpPr>
          <p:spPr>
            <a:xfrm>
              <a:off x="3773837" y="1968842"/>
              <a:ext cx="96485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Catalog DB</a:t>
              </a:r>
              <a:endParaRPr lang="en-US" sz="11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56263" y="2141836"/>
              <a:ext cx="36162" cy="409420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761733" y="1474568"/>
            <a:ext cx="914400" cy="4267199"/>
            <a:chOff x="5221113" y="1968840"/>
            <a:chExt cx="914400" cy="4267199"/>
          </a:xfrm>
        </p:grpSpPr>
        <p:sp>
          <p:nvSpPr>
            <p:cNvPr id="6" name="Rounded Rectangle 5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Artifacts</a:t>
              </a:r>
              <a:endParaRPr lang="en-US" sz="11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ounded Rectangle 6"/>
          <p:cNvSpPr/>
          <p:nvPr/>
        </p:nvSpPr>
        <p:spPr>
          <a:xfrm>
            <a:off x="2308146" y="1474568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API Handler</a:t>
            </a:r>
            <a:endParaRPr lang="en-US" sz="1100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752989" y="1647563"/>
            <a:ext cx="12357" cy="40942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49521" y="2010029"/>
            <a:ext cx="2056365" cy="4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800743" y="2174785"/>
            <a:ext cx="1265532" cy="6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793272" y="2353115"/>
            <a:ext cx="2425661" cy="13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997034" y="1637545"/>
            <a:ext cx="189470" cy="488219"/>
            <a:chOff x="172995" y="2372497"/>
            <a:chExt cx="189470" cy="488219"/>
          </a:xfrm>
        </p:grpSpPr>
        <p:sp>
          <p:nvSpPr>
            <p:cNvPr id="41" name="Oval 40"/>
            <p:cNvSpPr/>
            <p:nvPr/>
          </p:nvSpPr>
          <p:spPr>
            <a:xfrm>
              <a:off x="172995" y="2372497"/>
              <a:ext cx="189470" cy="2059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>
              <a:stCxn id="41" idx="4"/>
            </p:cNvCxnSpPr>
            <p:nvPr/>
          </p:nvCxnSpPr>
          <p:spPr>
            <a:xfrm>
              <a:off x="267730" y="2578443"/>
              <a:ext cx="0" cy="197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72995" y="2669059"/>
              <a:ext cx="1894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72995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67730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747764" y="2148290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Designer</a:t>
            </a:r>
            <a:endParaRPr lang="en-US" sz="11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1025196" y="2679966"/>
            <a:ext cx="189470" cy="488219"/>
            <a:chOff x="172995" y="2372497"/>
            <a:chExt cx="189470" cy="488219"/>
          </a:xfrm>
        </p:grpSpPr>
        <p:sp>
          <p:nvSpPr>
            <p:cNvPr id="54" name="Oval 53"/>
            <p:cNvSpPr/>
            <p:nvPr/>
          </p:nvSpPr>
          <p:spPr>
            <a:xfrm>
              <a:off x="172995" y="2372497"/>
              <a:ext cx="189470" cy="2059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>
              <a:stCxn id="54" idx="4"/>
            </p:cNvCxnSpPr>
            <p:nvPr/>
          </p:nvCxnSpPr>
          <p:spPr>
            <a:xfrm>
              <a:off x="267730" y="2578443"/>
              <a:ext cx="0" cy="197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72995" y="2669059"/>
              <a:ext cx="1894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172995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67730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775926" y="319071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Operator</a:t>
            </a:r>
            <a:endParaRPr lang="en-US" sz="11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269592" y="2777024"/>
            <a:ext cx="14730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6847473" y="1474568"/>
            <a:ext cx="914400" cy="4267199"/>
            <a:chOff x="5221113" y="1968840"/>
            <a:chExt cx="914400" cy="4267199"/>
          </a:xfrm>
        </p:grpSpPr>
        <p:sp>
          <p:nvSpPr>
            <p:cNvPr id="65" name="Rounded Rectangle 64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BPMN Infra</a:t>
              </a:r>
              <a:endParaRPr lang="en-US" sz="1100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Arrow Connector 67"/>
          <p:cNvCxnSpPr/>
          <p:nvPr/>
        </p:nvCxnSpPr>
        <p:spPr>
          <a:xfrm flipV="1">
            <a:off x="2777703" y="3258052"/>
            <a:ext cx="4526970" cy="8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/>
        </p:nvGrpSpPr>
        <p:grpSpPr>
          <a:xfrm>
            <a:off x="7863299" y="1470450"/>
            <a:ext cx="914400" cy="4267199"/>
            <a:chOff x="5221113" y="1968840"/>
            <a:chExt cx="914400" cy="4267199"/>
          </a:xfrm>
        </p:grpSpPr>
        <p:sp>
          <p:nvSpPr>
            <p:cNvPr id="73" name="Rounded Rectangle 72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K8s API</a:t>
              </a:r>
              <a:endParaRPr lang="en-US" sz="110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5" name="Straight Arrow Connector 74"/>
          <p:cNvCxnSpPr/>
          <p:nvPr/>
        </p:nvCxnSpPr>
        <p:spPr>
          <a:xfrm flipV="1">
            <a:off x="2742617" y="4005519"/>
            <a:ext cx="5547003" cy="217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2860727" y="3830317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Is Not Heat based</a:t>
            </a:r>
            <a:endParaRPr lang="en-US" sz="800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1292321" y="1878223"/>
            <a:ext cx="4448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091500" y="3413383"/>
            <a:ext cx="21915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197315" y="3544444"/>
            <a:ext cx="10857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5091501" y="4176576"/>
            <a:ext cx="3228998" cy="23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6166113" y="4387144"/>
            <a:ext cx="2123507" cy="11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Curved Left Arrow 103"/>
          <p:cNvSpPr/>
          <p:nvPr/>
        </p:nvSpPr>
        <p:spPr>
          <a:xfrm>
            <a:off x="7303933" y="3582206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" name="Curved Left Arrow 104"/>
          <p:cNvSpPr/>
          <p:nvPr/>
        </p:nvSpPr>
        <p:spPr>
          <a:xfrm>
            <a:off x="9396238" y="4760491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8969917" y="1454785"/>
            <a:ext cx="914400" cy="4267199"/>
            <a:chOff x="5221113" y="1968840"/>
            <a:chExt cx="914400" cy="4267199"/>
          </a:xfrm>
        </p:grpSpPr>
        <p:sp>
          <p:nvSpPr>
            <p:cNvPr id="113" name="Rounded Rectangle 112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Custom </a:t>
              </a:r>
              <a:r>
                <a:rPr lang="en-US" sz="1050" dirty="0" err="1" smtClean="0"/>
                <a:t>Cntrl</a:t>
              </a:r>
              <a:endParaRPr lang="en-US" sz="1050" dirty="0"/>
            </a:p>
          </p:txBody>
        </p:sp>
        <p:cxnSp>
          <p:nvCxnSpPr>
            <p:cNvPr id="114" name="Straight Connector 11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Arrow Connector 115"/>
          <p:cNvCxnSpPr/>
          <p:nvPr/>
        </p:nvCxnSpPr>
        <p:spPr>
          <a:xfrm>
            <a:off x="8289620" y="4563751"/>
            <a:ext cx="11066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507907" y="3597479"/>
            <a:ext cx="881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Process Business workflow</a:t>
            </a:r>
            <a:endParaRPr lang="en-US" sz="800" dirty="0"/>
          </a:p>
        </p:txBody>
      </p:sp>
      <p:sp>
        <p:nvSpPr>
          <p:cNvPr id="123" name="TextBox 122"/>
          <p:cNvSpPr txBox="1"/>
          <p:nvPr/>
        </p:nvSpPr>
        <p:spPr>
          <a:xfrm>
            <a:off x="9649155" y="4760491"/>
            <a:ext cx="97975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/>
              <a:t>Process Business flow</a:t>
            </a:r>
            <a:endParaRPr lang="en-US" sz="700" dirty="0"/>
          </a:p>
        </p:txBody>
      </p:sp>
      <p:sp>
        <p:nvSpPr>
          <p:cNvPr id="60" name="Curved Left Arrow 59"/>
          <p:cNvSpPr/>
          <p:nvPr/>
        </p:nvSpPr>
        <p:spPr>
          <a:xfrm>
            <a:off x="2813525" y="2877589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3066441" y="2877589"/>
            <a:ext cx="755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Process the input model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7425578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772" y="0"/>
            <a:ext cx="10515600" cy="1325563"/>
          </a:xfrm>
        </p:spPr>
        <p:txBody>
          <a:bodyPr/>
          <a:lstStyle/>
          <a:p>
            <a:r>
              <a:rPr lang="en-US" dirty="0" smtClean="0"/>
              <a:t>CNF support G Release -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>
          <a:xfrm>
            <a:off x="838200" y="4738253"/>
            <a:ext cx="10858500" cy="1965181"/>
          </a:xfrm>
        </p:spPr>
        <p:txBody>
          <a:bodyPr>
            <a:normAutofit/>
          </a:bodyPr>
          <a:lstStyle/>
          <a:p>
            <a:r>
              <a:rPr lang="en-US" sz="1800" dirty="0" smtClean="0"/>
              <a:t>Leverage the K8s API adaptation in SO</a:t>
            </a:r>
          </a:p>
          <a:p>
            <a:pPr lvl="1"/>
            <a:r>
              <a:rPr lang="en-US" sz="1600" dirty="0" smtClean="0"/>
              <a:t>Currently K8s Integration done in Multi Cloud is more a hacky way of passing the helm info embedded in a heat package. </a:t>
            </a:r>
          </a:p>
          <a:p>
            <a:pPr lvl="1"/>
            <a:r>
              <a:rPr lang="en-US" sz="1600" dirty="0" smtClean="0"/>
              <a:t>In G release we intend to correct this by integrating this functionality in SO.</a:t>
            </a:r>
          </a:p>
          <a:p>
            <a:r>
              <a:rPr lang="en-US" sz="1800" dirty="0" smtClean="0"/>
              <a:t>Participating </a:t>
            </a:r>
            <a:r>
              <a:rPr lang="en-US" sz="1800" dirty="0"/>
              <a:t>Companies</a:t>
            </a:r>
          </a:p>
          <a:p>
            <a:pPr lvl="1"/>
            <a:r>
              <a:rPr lang="en-US" sz="1600" dirty="0" smtClean="0"/>
              <a:t>Huawei, Intel, Orange (Poland), Samsung</a:t>
            </a:r>
          </a:p>
          <a:p>
            <a:pPr lvl="1"/>
            <a:endParaRPr lang="en-US" sz="1600" dirty="0"/>
          </a:p>
        </p:txBody>
      </p:sp>
      <p:sp>
        <p:nvSpPr>
          <p:cNvPr id="4" name="Rectangle 3"/>
          <p:cNvSpPr/>
          <p:nvPr/>
        </p:nvSpPr>
        <p:spPr>
          <a:xfrm>
            <a:off x="2761673" y="960583"/>
            <a:ext cx="6456217" cy="3454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330699" y="1166092"/>
            <a:ext cx="2835564" cy="45734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API Handler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45464" y="3051213"/>
            <a:ext cx="2941204" cy="10717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7166263" y="3427520"/>
            <a:ext cx="1421245" cy="5681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K8S Adapter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748480" y="1806354"/>
            <a:ext cx="1351972" cy="9328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BPMN Infra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992579" y="1811589"/>
            <a:ext cx="2623129" cy="932873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SDC controller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749869" y="3024219"/>
            <a:ext cx="10267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>
                <a:solidFill>
                  <a:schemeClr val="lt1"/>
                </a:solidFill>
              </a:rPr>
              <a:t>Adapters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2992580" y="3262003"/>
            <a:ext cx="1199181" cy="6890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Catalog DB</a:t>
            </a:r>
          </a:p>
        </p:txBody>
      </p:sp>
      <p:sp>
        <p:nvSpPr>
          <p:cNvPr id="13" name="Rectangle 12"/>
          <p:cNvSpPr/>
          <p:nvPr/>
        </p:nvSpPr>
        <p:spPr>
          <a:xfrm>
            <a:off x="7611340" y="1629672"/>
            <a:ext cx="1182255" cy="3220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AAI Client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04413" y="2070434"/>
            <a:ext cx="1182255" cy="3220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OOF Client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7611340" y="2511196"/>
            <a:ext cx="1182255" cy="32201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CDS Client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4341470" y="3262003"/>
            <a:ext cx="1199181" cy="6890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Request</a:t>
            </a:r>
          </a:p>
          <a:p>
            <a:pPr algn="ctr"/>
            <a:r>
              <a:rPr lang="en-US" dirty="0"/>
              <a:t>DB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989781" y="3427520"/>
            <a:ext cx="632692" cy="2840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6142181" y="3579920"/>
            <a:ext cx="632692" cy="2840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6294581" y="3732320"/>
            <a:ext cx="632692" cy="28409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stCxn id="8" idx="3"/>
          </p:cNvCxnSpPr>
          <p:nvPr/>
        </p:nvCxnSpPr>
        <p:spPr>
          <a:xfrm>
            <a:off x="8587508" y="3711610"/>
            <a:ext cx="1027547" cy="2071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 Diagonal Corner Rectangle 21"/>
          <p:cNvSpPr/>
          <p:nvPr/>
        </p:nvSpPr>
        <p:spPr>
          <a:xfrm>
            <a:off x="4572377" y="2457272"/>
            <a:ext cx="911133" cy="270808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50" dirty="0" smtClean="0"/>
              <a:t>Helm</a:t>
            </a:r>
          </a:p>
          <a:p>
            <a:pPr algn="ctr"/>
            <a:r>
              <a:rPr lang="en-US" sz="1050" dirty="0" smtClean="0"/>
              <a:t>Artifact</a:t>
            </a:r>
            <a:endParaRPr lang="en-US" sz="105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087418" y="2283428"/>
            <a:ext cx="914973" cy="2071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359769" y="1951683"/>
            <a:ext cx="977609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SDC </a:t>
            </a:r>
            <a:r>
              <a:rPr lang="en-US" sz="1100" dirty="0" err="1" smtClean="0"/>
              <a:t>onboards</a:t>
            </a:r>
            <a:r>
              <a:rPr lang="en-US" sz="1100" dirty="0" smtClean="0"/>
              <a:t> the Helm Artifacts </a:t>
            </a:r>
            <a:endParaRPr lang="en-US" sz="1100" dirty="0"/>
          </a:p>
        </p:txBody>
      </p:sp>
      <p:sp>
        <p:nvSpPr>
          <p:cNvPr id="29" name="Rounded Rectangle 28"/>
          <p:cNvSpPr/>
          <p:nvPr/>
        </p:nvSpPr>
        <p:spPr>
          <a:xfrm>
            <a:off x="9628906" y="2833207"/>
            <a:ext cx="1745672" cy="18341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Kubernetes</a:t>
            </a:r>
            <a:r>
              <a:rPr lang="en-US" dirty="0" smtClean="0"/>
              <a:t> 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41302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879124" y="1081825"/>
            <a:ext cx="1520583" cy="500988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75932"/>
            <a:ext cx="10515600" cy="1072377"/>
          </a:xfrm>
        </p:spPr>
        <p:txBody>
          <a:bodyPr/>
          <a:lstStyle/>
          <a:p>
            <a:r>
              <a:rPr lang="en-US" dirty="0" smtClean="0"/>
              <a:t>Flow Diagram for G Release</a:t>
            </a:r>
            <a:endParaRPr lang="en-US" dirty="0"/>
          </a:p>
        </p:txBody>
      </p:sp>
      <p:sp>
        <p:nvSpPr>
          <p:cNvPr id="3" name="Rounded Rectangle 2"/>
          <p:cNvSpPr/>
          <p:nvPr/>
        </p:nvSpPr>
        <p:spPr>
          <a:xfrm>
            <a:off x="1292321" y="1474568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SDC</a:t>
            </a:r>
            <a:endParaRPr lang="en-US" sz="1100" dirty="0"/>
          </a:p>
        </p:txBody>
      </p:sp>
      <p:sp>
        <p:nvSpPr>
          <p:cNvPr id="4" name="Rounded Rectangle 3"/>
          <p:cNvSpPr/>
          <p:nvPr/>
        </p:nvSpPr>
        <p:spPr>
          <a:xfrm>
            <a:off x="3323972" y="1474569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/>
              <a:t>SDC Controller</a:t>
            </a:r>
            <a:endParaRPr lang="en-US" sz="900" dirty="0"/>
          </a:p>
        </p:txBody>
      </p:sp>
      <p:cxnSp>
        <p:nvCxnSpPr>
          <p:cNvPr id="9" name="Straight Connector 8"/>
          <p:cNvCxnSpPr>
            <a:stCxn id="3" idx="2"/>
          </p:cNvCxnSpPr>
          <p:nvPr/>
        </p:nvCxnSpPr>
        <p:spPr>
          <a:xfrm flipH="1">
            <a:off x="1737164" y="1647563"/>
            <a:ext cx="12357" cy="40942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793530" y="1647564"/>
            <a:ext cx="28831" cy="4110681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4572912" y="1474568"/>
            <a:ext cx="964850" cy="4267200"/>
            <a:chOff x="3773837" y="1968842"/>
            <a:chExt cx="964850" cy="4267200"/>
          </a:xfrm>
        </p:grpSpPr>
        <p:sp>
          <p:nvSpPr>
            <p:cNvPr id="5" name="Rounded Rectangle 4"/>
            <p:cNvSpPr/>
            <p:nvPr/>
          </p:nvSpPr>
          <p:spPr>
            <a:xfrm>
              <a:off x="3773837" y="1968842"/>
              <a:ext cx="96485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Catalog DB</a:t>
              </a:r>
              <a:endParaRPr lang="en-US" sz="11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256263" y="2141836"/>
              <a:ext cx="36162" cy="4094206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Group 35"/>
          <p:cNvGrpSpPr/>
          <p:nvPr/>
        </p:nvGrpSpPr>
        <p:grpSpPr>
          <a:xfrm>
            <a:off x="5761733" y="1474568"/>
            <a:ext cx="914400" cy="4267199"/>
            <a:chOff x="5221113" y="1968840"/>
            <a:chExt cx="914400" cy="4267199"/>
          </a:xfrm>
        </p:grpSpPr>
        <p:sp>
          <p:nvSpPr>
            <p:cNvPr id="6" name="Rounded Rectangle 5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Artifacts</a:t>
              </a:r>
              <a:endParaRPr lang="en-US" sz="1100" dirty="0"/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ounded Rectangle 6"/>
          <p:cNvSpPr/>
          <p:nvPr/>
        </p:nvSpPr>
        <p:spPr>
          <a:xfrm>
            <a:off x="2308146" y="1474568"/>
            <a:ext cx="914400" cy="17299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 smtClean="0"/>
              <a:t>API Handler</a:t>
            </a:r>
            <a:endParaRPr lang="en-US" sz="1100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2752989" y="1647563"/>
            <a:ext cx="12357" cy="409420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1749521" y="2010029"/>
            <a:ext cx="2056365" cy="41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800743" y="2174785"/>
            <a:ext cx="1265532" cy="63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3793272" y="2353115"/>
            <a:ext cx="2425661" cy="133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51" name="Group 50"/>
          <p:cNvGrpSpPr/>
          <p:nvPr/>
        </p:nvGrpSpPr>
        <p:grpSpPr>
          <a:xfrm>
            <a:off x="997034" y="1637545"/>
            <a:ext cx="189470" cy="488219"/>
            <a:chOff x="172995" y="2372497"/>
            <a:chExt cx="189470" cy="488219"/>
          </a:xfrm>
        </p:grpSpPr>
        <p:sp>
          <p:nvSpPr>
            <p:cNvPr id="41" name="Oval 40"/>
            <p:cNvSpPr/>
            <p:nvPr/>
          </p:nvSpPr>
          <p:spPr>
            <a:xfrm>
              <a:off x="172995" y="2372497"/>
              <a:ext cx="189470" cy="2059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Straight Connector 42"/>
            <p:cNvCxnSpPr>
              <a:stCxn id="41" idx="4"/>
            </p:cNvCxnSpPr>
            <p:nvPr/>
          </p:nvCxnSpPr>
          <p:spPr>
            <a:xfrm>
              <a:off x="267730" y="2578443"/>
              <a:ext cx="0" cy="197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172995" y="2669059"/>
              <a:ext cx="1894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72995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267730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747764" y="2148290"/>
            <a:ext cx="6880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Designer</a:t>
            </a:r>
            <a:endParaRPr lang="en-US" sz="1100" dirty="0"/>
          </a:p>
        </p:txBody>
      </p:sp>
      <p:grpSp>
        <p:nvGrpSpPr>
          <p:cNvPr id="53" name="Group 52"/>
          <p:cNvGrpSpPr/>
          <p:nvPr/>
        </p:nvGrpSpPr>
        <p:grpSpPr>
          <a:xfrm>
            <a:off x="1025196" y="2679966"/>
            <a:ext cx="189470" cy="488219"/>
            <a:chOff x="172995" y="2372497"/>
            <a:chExt cx="189470" cy="488219"/>
          </a:xfrm>
        </p:grpSpPr>
        <p:sp>
          <p:nvSpPr>
            <p:cNvPr id="54" name="Oval 53"/>
            <p:cNvSpPr/>
            <p:nvPr/>
          </p:nvSpPr>
          <p:spPr>
            <a:xfrm>
              <a:off x="172995" y="2372497"/>
              <a:ext cx="189470" cy="20594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5" name="Straight Connector 54"/>
            <p:cNvCxnSpPr>
              <a:stCxn id="54" idx="4"/>
            </p:cNvCxnSpPr>
            <p:nvPr/>
          </p:nvCxnSpPr>
          <p:spPr>
            <a:xfrm>
              <a:off x="267730" y="2578443"/>
              <a:ext cx="0" cy="1977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172995" y="2669059"/>
              <a:ext cx="18947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flipH="1">
              <a:off x="172995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67730" y="2776151"/>
              <a:ext cx="94735" cy="84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TextBox 58"/>
          <p:cNvSpPr txBox="1"/>
          <p:nvPr/>
        </p:nvSpPr>
        <p:spPr>
          <a:xfrm>
            <a:off x="775926" y="3190711"/>
            <a:ext cx="70884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Operator</a:t>
            </a:r>
            <a:endParaRPr lang="en-US" sz="1100" dirty="0"/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1292321" y="2679966"/>
            <a:ext cx="14730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>
            <a:off x="6847473" y="1474568"/>
            <a:ext cx="914400" cy="4267199"/>
            <a:chOff x="5221113" y="1968840"/>
            <a:chExt cx="914400" cy="4267199"/>
          </a:xfrm>
        </p:grpSpPr>
        <p:sp>
          <p:nvSpPr>
            <p:cNvPr id="65" name="Rounded Rectangle 64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BPMN Infra</a:t>
              </a:r>
              <a:endParaRPr lang="en-US" sz="1100" dirty="0"/>
            </a:p>
          </p:txBody>
        </p:sp>
        <p:cxnSp>
          <p:nvCxnSpPr>
            <p:cNvPr id="66" name="Straight Connector 65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8" name="Straight Arrow Connector 67"/>
          <p:cNvCxnSpPr/>
          <p:nvPr/>
        </p:nvCxnSpPr>
        <p:spPr>
          <a:xfrm flipV="1">
            <a:off x="2777703" y="3708817"/>
            <a:ext cx="4526970" cy="82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2914196" y="3485771"/>
            <a:ext cx="7441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/>
            </a:lvl1pPr>
          </a:lstStyle>
          <a:p>
            <a:r>
              <a:rPr lang="en-US" dirty="0"/>
              <a:t>Is Heat based</a:t>
            </a:r>
          </a:p>
        </p:txBody>
      </p:sp>
      <p:grpSp>
        <p:nvGrpSpPr>
          <p:cNvPr id="72" name="Group 71"/>
          <p:cNvGrpSpPr/>
          <p:nvPr/>
        </p:nvGrpSpPr>
        <p:grpSpPr>
          <a:xfrm>
            <a:off x="7863299" y="1470450"/>
            <a:ext cx="914400" cy="4267199"/>
            <a:chOff x="5221113" y="1968840"/>
            <a:chExt cx="914400" cy="4267199"/>
          </a:xfrm>
        </p:grpSpPr>
        <p:sp>
          <p:nvSpPr>
            <p:cNvPr id="73" name="Rounded Rectangle 72"/>
            <p:cNvSpPr/>
            <p:nvPr/>
          </p:nvSpPr>
          <p:spPr>
            <a:xfrm>
              <a:off x="5221113" y="1968840"/>
              <a:ext cx="914400" cy="17299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/>
                <a:t>K8s Adapter</a:t>
              </a:r>
              <a:endParaRPr lang="en-US" sz="1100" dirty="0"/>
            </a:p>
          </p:txBody>
        </p:sp>
        <p:cxnSp>
          <p:nvCxnSpPr>
            <p:cNvPr id="74" name="Straight Connector 7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7" name="TextBox 76"/>
          <p:cNvSpPr txBox="1"/>
          <p:nvPr/>
        </p:nvSpPr>
        <p:spPr>
          <a:xfrm>
            <a:off x="2860727" y="4281082"/>
            <a:ext cx="9204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Is Not Heat based</a:t>
            </a:r>
            <a:endParaRPr lang="en-US" sz="800" dirty="0"/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1292321" y="1878223"/>
            <a:ext cx="44484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5091500" y="3864148"/>
            <a:ext cx="219155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flipH="1">
            <a:off x="6197315" y="3995209"/>
            <a:ext cx="108574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>
            <a:off x="5091501" y="4627341"/>
            <a:ext cx="3228998" cy="235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6166113" y="4837909"/>
            <a:ext cx="2123507" cy="118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4" name="Curved Left Arrow 103"/>
          <p:cNvSpPr/>
          <p:nvPr/>
        </p:nvSpPr>
        <p:spPr>
          <a:xfrm>
            <a:off x="7303933" y="4032971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5" name="Curved Left Arrow 104"/>
          <p:cNvSpPr/>
          <p:nvPr/>
        </p:nvSpPr>
        <p:spPr>
          <a:xfrm>
            <a:off x="9396238" y="5211256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112" name="Group 111"/>
          <p:cNvGrpSpPr/>
          <p:nvPr/>
        </p:nvGrpSpPr>
        <p:grpSpPr>
          <a:xfrm>
            <a:off x="8969917" y="1330037"/>
            <a:ext cx="914400" cy="4391947"/>
            <a:chOff x="5221113" y="1844092"/>
            <a:chExt cx="914400" cy="4391947"/>
          </a:xfrm>
        </p:grpSpPr>
        <p:sp>
          <p:nvSpPr>
            <p:cNvPr id="113" name="Rounded Rectangle 112"/>
            <p:cNvSpPr/>
            <p:nvPr/>
          </p:nvSpPr>
          <p:spPr>
            <a:xfrm>
              <a:off x="5221113" y="1844092"/>
              <a:ext cx="914400" cy="297744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50" dirty="0" smtClean="0"/>
                <a:t>External K8s API</a:t>
              </a:r>
              <a:endParaRPr lang="en-US" sz="1050" dirty="0"/>
            </a:p>
          </p:txBody>
        </p:sp>
        <p:cxnSp>
          <p:nvCxnSpPr>
            <p:cNvPr id="114" name="Straight Connector 113"/>
            <p:cNvCxnSpPr/>
            <p:nvPr/>
          </p:nvCxnSpPr>
          <p:spPr>
            <a:xfrm flipH="1">
              <a:off x="5656695" y="2141834"/>
              <a:ext cx="12357" cy="4094205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6" name="Straight Arrow Connector 115"/>
          <p:cNvCxnSpPr/>
          <p:nvPr/>
        </p:nvCxnSpPr>
        <p:spPr>
          <a:xfrm>
            <a:off x="8289620" y="5014516"/>
            <a:ext cx="11066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7507907" y="4048244"/>
            <a:ext cx="881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Process Business workflow</a:t>
            </a:r>
            <a:endParaRPr lang="en-US" sz="800" dirty="0"/>
          </a:p>
        </p:txBody>
      </p:sp>
      <p:sp>
        <p:nvSpPr>
          <p:cNvPr id="123" name="TextBox 122"/>
          <p:cNvSpPr txBox="1"/>
          <p:nvPr/>
        </p:nvSpPr>
        <p:spPr>
          <a:xfrm>
            <a:off x="9649155" y="5211256"/>
            <a:ext cx="794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Process Business flow</a:t>
            </a:r>
            <a:endParaRPr lang="en-US" sz="700" dirty="0"/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7294672" y="4475631"/>
            <a:ext cx="1025827" cy="16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" name="Curved Left Arrow 60"/>
          <p:cNvSpPr/>
          <p:nvPr/>
        </p:nvSpPr>
        <p:spPr>
          <a:xfrm>
            <a:off x="2813525" y="2967742"/>
            <a:ext cx="252917" cy="298497"/>
          </a:xfrm>
          <a:prstGeom prst="curvedLeftArrow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3066441" y="2967742"/>
            <a:ext cx="755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dirty="0" smtClean="0"/>
              <a:t>Process the input model</a:t>
            </a:r>
            <a:endParaRPr lang="en-US" sz="700" dirty="0"/>
          </a:p>
        </p:txBody>
      </p:sp>
    </p:spTree>
    <p:extLst>
      <p:ext uri="{BB962C8B-B14F-4D97-AF65-F5344CB8AC3E}">
        <p14:creationId xmlns:p14="http://schemas.microsoft.com/office/powerpoint/2010/main" val="1031707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 for the requirement subcommittee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b="1" dirty="0"/>
              <a:t>Executive Summary</a:t>
            </a:r>
            <a:r>
              <a:rPr lang="en-US" dirty="0"/>
              <a:t> - </a:t>
            </a:r>
            <a:r>
              <a:rPr lang="en-US" dirty="0" smtClean="0"/>
              <a:t>Provide CNF orchestration support through integration of K8s adapter in ONAP SO</a:t>
            </a:r>
            <a:endParaRPr lang="en-US" dirty="0"/>
          </a:p>
          <a:p>
            <a:r>
              <a:rPr lang="en-US" dirty="0"/>
              <a:t>Support for </a:t>
            </a:r>
            <a:r>
              <a:rPr lang="en-US" dirty="0" smtClean="0"/>
              <a:t>provisioning CNFs </a:t>
            </a:r>
            <a:r>
              <a:rPr lang="en-US" dirty="0"/>
              <a:t>using an external </a:t>
            </a:r>
            <a:r>
              <a:rPr lang="en-US" dirty="0" smtClean="0"/>
              <a:t>K8s Manager </a:t>
            </a:r>
          </a:p>
          <a:p>
            <a:r>
              <a:rPr lang="en-US" dirty="0" smtClean="0"/>
              <a:t>Support the Helm based orchestration</a:t>
            </a:r>
          </a:p>
          <a:p>
            <a:r>
              <a:rPr lang="en-US" dirty="0" smtClean="0"/>
              <a:t>leverage </a:t>
            </a:r>
            <a:r>
              <a:rPr lang="en-US" dirty="0"/>
              <a:t>the existing functionality </a:t>
            </a:r>
            <a:r>
              <a:rPr lang="en-US" dirty="0" smtClean="0"/>
              <a:t>of Multi cloud in SO</a:t>
            </a:r>
          </a:p>
          <a:p>
            <a:r>
              <a:rPr lang="en-US" dirty="0" smtClean="0"/>
              <a:t>Bring in the advantages of the K8s orchestrator and </a:t>
            </a:r>
          </a:p>
          <a:p>
            <a:r>
              <a:rPr lang="en-US" dirty="0" smtClean="0"/>
              <a:t>Set stage for the Cloud Native scenarios</a:t>
            </a:r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Business </a:t>
            </a:r>
            <a:r>
              <a:rPr lang="en-US" b="1" dirty="0"/>
              <a:t>Impact</a:t>
            </a:r>
            <a:r>
              <a:rPr lang="en-US" dirty="0"/>
              <a:t> - Enables operators and service providers to </a:t>
            </a:r>
            <a:r>
              <a:rPr lang="en-US" dirty="0" smtClean="0"/>
              <a:t>orchestrate CNFs based services along with the VNFs and PNFs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/>
              <a:t>Business Markets</a:t>
            </a:r>
            <a:r>
              <a:rPr lang="en-US" dirty="0"/>
              <a:t> - All operators and service providers that </a:t>
            </a:r>
            <a:r>
              <a:rPr lang="en-US" dirty="0" smtClean="0"/>
              <a:t>are intended to use the CNFs along with PNFs / VNFs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Funding/Financial Impacts</a:t>
            </a:r>
            <a:r>
              <a:rPr lang="en-US" dirty="0"/>
              <a:t> </a:t>
            </a:r>
            <a:r>
              <a:rPr lang="en-US" dirty="0" smtClean="0"/>
              <a:t>- Reduction in the footprint of the ONAP for CNF support.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b="1" dirty="0"/>
              <a:t>Organization </a:t>
            </a:r>
            <a:r>
              <a:rPr lang="en-US" b="1" dirty="0" err="1"/>
              <a:t>Mgmt</a:t>
            </a:r>
            <a:r>
              <a:rPr lang="en-US" b="1" dirty="0"/>
              <a:t>, Sales Strategies</a:t>
            </a:r>
            <a:r>
              <a:rPr lang="en-US" dirty="0"/>
              <a:t> -</a:t>
            </a:r>
            <a:r>
              <a:rPr lang="en-US" i="1" dirty="0"/>
              <a:t>There is no additional organizational management or sales strategies for this requirement outside of a service providers "normal" ONAP deployment and its attendant organizational resources from a service provider.</a:t>
            </a:r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9762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483</Words>
  <Application>Microsoft Office PowerPoint</Application>
  <PresentationFormat>Widescreen</PresentationFormat>
  <Paragraphs>162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.AppleSystemUIFont</vt:lpstr>
      <vt:lpstr>Arial</vt:lpstr>
      <vt:lpstr>Calibri</vt:lpstr>
      <vt:lpstr>Calibri Light</vt:lpstr>
      <vt:lpstr>Geneva</vt:lpstr>
      <vt:lpstr>Intel Clear Light</vt:lpstr>
      <vt:lpstr>Wingdings</vt:lpstr>
      <vt:lpstr>Office Theme</vt:lpstr>
      <vt:lpstr>1_Office Theme</vt:lpstr>
      <vt:lpstr>Service Orchestrator Enhancements - Support Containerized Network Functions Seshu Kumar M</vt:lpstr>
      <vt:lpstr>So… What's Next SO…</vt:lpstr>
      <vt:lpstr>Desired SO Architecture</vt:lpstr>
      <vt:lpstr>Key additions to the Architecture</vt:lpstr>
      <vt:lpstr>Typical Functional Flow – CNF </vt:lpstr>
      <vt:lpstr>Typical Functinal Flow Diagram</vt:lpstr>
      <vt:lpstr>CNF support G Release - Proposal</vt:lpstr>
      <vt:lpstr>Flow Diagram for G Release</vt:lpstr>
      <vt:lpstr>Summary for the requirement subcommittee</vt:lpstr>
      <vt:lpstr>Advantages</vt:lpstr>
      <vt:lpstr>Thanks</vt:lpstr>
      <vt:lpstr>Dynamic Adaptation</vt:lpstr>
    </vt:vector>
  </TitlesOfParts>
  <Company>Huawei Technologies Co.,Ltd.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Seshu m</dc:creator>
  <cp:lastModifiedBy>HTIPL</cp:lastModifiedBy>
  <cp:revision>69</cp:revision>
  <dcterms:created xsi:type="dcterms:W3CDTF">2019-12-18T17:13:53Z</dcterms:created>
  <dcterms:modified xsi:type="dcterms:W3CDTF">2020-03-18T12:37:15Z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(3)2QQM24M3Md6I01J7Q3ywimZSzoaK/NPjoeCyqm8NqkTkm4Z2qE2kbb6ZFw224rFlH2OVO4H9
Wb040ipnQ4eYvaww60etx0MJjm/pb4UNUVV15FA2sOlgbZ+Lvbq8O9+cqVMcSQ4ASF+xyqcV
DgbljIFjJeWO9bKgICaqgVadU56Nol9yKfHlTqkz4SYl6KFjBGs4ZMRWwtKdSprioqyNi4fi
w5VfFzUfr/lNPQJzsU</vt:lpwstr>
  </property>
  <property fmtid="{D5CDD505-2E9C-101B-9397-08002B2CF9AE}" pid="3" name="_2015_ms_pID_7253431">
    <vt:lpwstr>FefGO151j2WbGSFvmNNUVj2dcuxth87xapP+hQzGKyNcV0STvguIdT
gkTAJJyv0n+xKGGvW/hbujH423SY+lRgMEfnWcLEIuzbT0c2ksPOJhf3gxM0XV58TxpPRFnM
OdHl4dQADDqRM6H9x+37nRKUaao2+e8kwa0EW7bARuEN+sZKC1ktXeJ6Hf6Eeo5Mfj+wd0om
etANXJjHjpfU/zNhoNE3tqySezlE3pvBmBBq</vt:lpwstr>
  </property>
  <property fmtid="{D5CDD505-2E9C-101B-9397-08002B2CF9AE}" pid="4" name="_2015_ms_pID_7253432">
    <vt:lpwstr>gA==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1584507629</vt:lpwstr>
  </property>
</Properties>
</file>