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6"/>
  </p:sldMasterIdLst>
  <p:notesMasterIdLst>
    <p:notesMasterId r:id="rId16"/>
  </p:notesMasterIdLst>
  <p:sldIdLst>
    <p:sldId id="256" r:id="rId7"/>
    <p:sldId id="389" r:id="rId8"/>
    <p:sldId id="384" r:id="rId9"/>
    <p:sldId id="387" r:id="rId10"/>
    <p:sldId id="391" r:id="rId11"/>
    <p:sldId id="392" r:id="rId12"/>
    <p:sldId id="393" r:id="rId13"/>
    <p:sldId id="394" r:id="rId14"/>
    <p:sldId id="39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Scott" initials="MS" lastIdx="2" clrIdx="0">
    <p:extLst>
      <p:ext uri="{19B8F6BF-5375-455C-9EA6-DF929625EA0E}">
        <p15:presenceInfo xmlns:p15="http://schemas.microsoft.com/office/powerpoint/2012/main" userId="S-1-5-21-1538607324-3213881460-940295383-260718" providerId="AD"/>
      </p:ext>
    </p:extLst>
  </p:cmAuthor>
  <p:cmAuthor id="2" name="Nowak, Damian (Nokia - PL/Wroclaw)" initials="ND(-P" lastIdx="25" clrIdx="1">
    <p:extLst>
      <p:ext uri="{19B8F6BF-5375-455C-9EA6-DF929625EA0E}">
        <p15:presenceInfo xmlns:p15="http://schemas.microsoft.com/office/powerpoint/2012/main" userId="S::damian.nowak@nokia.com::ba7bdeb8-a2ca-4e1f-9507-467e34ec4fbc" providerId="AD"/>
      </p:ext>
    </p:extLst>
  </p:cmAuthor>
  <p:cmAuthor id="3" name="Hillis, Marge (Nokia - US)" initials="HM(-U" lastIdx="10" clrIdx="2">
    <p:extLst>
      <p:ext uri="{19B8F6BF-5375-455C-9EA6-DF929625EA0E}">
        <p15:presenceInfo xmlns:p15="http://schemas.microsoft.com/office/powerpoint/2012/main" userId="S::marge.hillis@nokia.com::1f235cf7-1d34-469c-9746-38a900a992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9EE"/>
    <a:srgbClr val="009893"/>
    <a:srgbClr val="FF7C80"/>
    <a:srgbClr val="FF9900"/>
    <a:srgbClr val="005E27"/>
    <a:srgbClr val="006F8D"/>
    <a:srgbClr val="92D050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5" autoAdjust="0"/>
    <p:restoredTop sz="96144" autoAdjust="0"/>
  </p:normalViewPr>
  <p:slideViewPr>
    <p:cSldViewPr snapToGrid="0">
      <p:cViewPr varScale="1">
        <p:scale>
          <a:sx n="81" d="100"/>
          <a:sy n="81" d="100"/>
        </p:scale>
        <p:origin x="89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0" y="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10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821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2907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1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52804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9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orge.3gpp.org/rep/sa5/MnS/raw/SA89-Rel16/OpenAPI/faultMnS.ya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824163"/>
            <a:ext cx="11333163" cy="3597419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</a:rPr>
              <a:t>VES </a:t>
            </a:r>
            <a:r>
              <a:rPr lang="en-US" b="1" dirty="0" err="1">
                <a:latin typeface="Calibri" panose="020F0502020204030204" pitchFamily="34" charset="0"/>
              </a:rPr>
              <a:t>openAPI</a:t>
            </a:r>
            <a:r>
              <a:rPr lang="en-US" b="1" dirty="0">
                <a:latin typeface="Calibri" panose="020F0502020204030204" pitchFamily="34" charset="0"/>
              </a:rPr>
              <a:t> Manager (continuation of VES </a:t>
            </a:r>
            <a:r>
              <a:rPr lang="en-US" b="1" dirty="0" err="1">
                <a:latin typeface="Calibri" panose="020F0502020204030204" pitchFamily="34" charset="0"/>
              </a:rPr>
              <a:t>stndDefined</a:t>
            </a:r>
            <a:r>
              <a:rPr lang="en-US" b="1" dirty="0">
                <a:latin typeface="Calibri" panose="020F0502020204030204" pitchFamily="34" charset="0"/>
              </a:rPr>
              <a:t>)</a:t>
            </a:r>
            <a:br>
              <a:rPr lang="en-US" b="1" dirty="0">
                <a:latin typeface="Calibri" panose="020F0502020204030204" pitchFamily="34" charset="0"/>
              </a:rPr>
            </a:br>
            <a:r>
              <a:rPr lang="en-US" b="1" dirty="0">
                <a:latin typeface="Calibri" panose="020F0502020204030204" pitchFamily="34" charset="0"/>
              </a:rPr>
              <a:t>(3GPP </a:t>
            </a:r>
            <a:r>
              <a:rPr lang="en-US" b="1" dirty="0" err="1">
                <a:latin typeface="Calibri" panose="020F0502020204030204" pitchFamily="34" charset="0"/>
              </a:rPr>
              <a:t>openAPI</a:t>
            </a:r>
            <a:r>
              <a:rPr lang="en-US" b="1" dirty="0">
                <a:latin typeface="Calibri" panose="020F0502020204030204" pitchFamily="34" charset="0"/>
              </a:rPr>
              <a:t> description presence validator)</a:t>
            </a:r>
            <a:br>
              <a:rPr lang="en-US" sz="2400" b="1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</a:rPr>
              <a:t>Michal Banka, Edyta Krukowska, Damian Nowak, Bogumil Zebek</a:t>
            </a:r>
          </a:p>
        </p:txBody>
      </p:sp>
    </p:spTree>
    <p:extLst>
      <p:ext uri="{BB962C8B-B14F-4D97-AF65-F5344CB8AC3E}">
        <p14:creationId xmlns:p14="http://schemas.microsoft.com/office/powerpoint/2010/main" val="137448207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48" y="197831"/>
            <a:ext cx="12069451" cy="53877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prstClr val="white"/>
                </a:solidFill>
                <a:latin typeface="+mn-lt"/>
              </a:rPr>
              <a:t>DCAE – VES Collector – </a:t>
            </a:r>
            <a:r>
              <a:rPr lang="en-US" dirty="0" err="1">
                <a:solidFill>
                  <a:prstClr val="white"/>
                </a:solidFill>
                <a:latin typeface="+mn-lt"/>
              </a:rPr>
              <a:t>stndDefined</a:t>
            </a:r>
            <a:r>
              <a:rPr lang="en-US" dirty="0">
                <a:solidFill>
                  <a:prstClr val="white"/>
                </a:solidFill>
                <a:latin typeface="+mn-lt"/>
              </a:rPr>
              <a:t> 2-step event validation</a:t>
            </a:r>
            <a:endParaRPr lang="en-US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990125"/>
            <a:ext cx="12052663" cy="2265737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DCAE VES Collector/</a:t>
            </a:r>
            <a:r>
              <a:rPr lang="en-US" dirty="0" err="1">
                <a:latin typeface="+mn-lt"/>
              </a:rPr>
              <a:t>EventListener</a:t>
            </a:r>
            <a:r>
              <a:rPr lang="en-US" dirty="0">
                <a:latin typeface="+mn-lt"/>
              </a:rPr>
              <a:t> updated to support the </a:t>
            </a:r>
            <a:r>
              <a:rPr lang="en-US" dirty="0" err="1">
                <a:latin typeface="+mn-lt"/>
              </a:rPr>
              <a:t>stndDefined</a:t>
            </a:r>
            <a:r>
              <a:rPr lang="en-US" dirty="0">
                <a:latin typeface="+mn-lt"/>
              </a:rPr>
              <a:t> domain</a:t>
            </a:r>
          </a:p>
          <a:p>
            <a:r>
              <a:rPr lang="en-US" dirty="0">
                <a:latin typeface="+mn-lt"/>
              </a:rPr>
              <a:t>VES uses DCAE-SDK to validate of JSON objects against an </a:t>
            </a:r>
            <a:r>
              <a:rPr lang="en-US" dirty="0" err="1">
                <a:latin typeface="+mn-lt"/>
              </a:rPr>
              <a:t>openAPI</a:t>
            </a:r>
            <a:r>
              <a:rPr lang="en-US" dirty="0">
                <a:latin typeface="+mn-lt"/>
              </a:rPr>
              <a:t> description</a:t>
            </a:r>
          </a:p>
          <a:p>
            <a:r>
              <a:rPr lang="en-US" dirty="0">
                <a:latin typeface="+mn-lt"/>
              </a:rPr>
              <a:t>Certain 3GPP </a:t>
            </a:r>
            <a:r>
              <a:rPr lang="en-US" dirty="0" err="1">
                <a:latin typeface="+mn-lt"/>
              </a:rPr>
              <a:t>openAPIs</a:t>
            </a:r>
            <a:r>
              <a:rPr lang="en-US" dirty="0">
                <a:latin typeface="+mn-lt"/>
              </a:rPr>
              <a:t> are built-in VES collector image</a:t>
            </a:r>
          </a:p>
          <a:p>
            <a:pPr lvl="1"/>
            <a:r>
              <a:rPr lang="en-US" dirty="0">
                <a:latin typeface="+mn-lt"/>
              </a:rPr>
              <a:t>A procedure is available on how to bring </a:t>
            </a:r>
            <a:r>
              <a:rPr lang="en-US" dirty="0" err="1">
                <a:latin typeface="+mn-lt"/>
              </a:rPr>
              <a:t>addt`l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openAPI</a:t>
            </a:r>
            <a:r>
              <a:rPr lang="en-US" dirty="0">
                <a:latin typeface="+mn-lt"/>
              </a:rPr>
              <a:t> descriptions using a </a:t>
            </a:r>
            <a:r>
              <a:rPr lang="en-US" dirty="0" err="1">
                <a:latin typeface="+mn-lt"/>
              </a:rPr>
              <a:t>configMap</a:t>
            </a:r>
            <a:endParaRPr lang="en-US" dirty="0"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6EFBF0-E07A-43DD-937C-AE1A1B69275E}"/>
              </a:ext>
            </a:extLst>
          </p:cNvPr>
          <p:cNvSpPr/>
          <p:nvPr/>
        </p:nvSpPr>
        <p:spPr>
          <a:xfrm>
            <a:off x="4727920" y="3431210"/>
            <a:ext cx="1292803" cy="48905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dirty="0">
                <a:solidFill>
                  <a:schemeClr val="accent3">
                    <a:lumMod val="75000"/>
                  </a:schemeClr>
                </a:solidFill>
              </a:rPr>
              <a:t>VES</a:t>
            </a:r>
            <a:endParaRPr lang="en-GB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252EC8-3789-42CB-8485-D1A49A9D117B}"/>
              </a:ext>
            </a:extLst>
          </p:cNvPr>
          <p:cNvSpPr/>
          <p:nvPr/>
        </p:nvSpPr>
        <p:spPr>
          <a:xfrm>
            <a:off x="3201334" y="3431208"/>
            <a:ext cx="1292803" cy="489051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1400" dirty="0" err="1">
                <a:solidFill>
                  <a:srgbClr val="7030A0"/>
                </a:solidFill>
              </a:rPr>
              <a:t>xNF</a:t>
            </a:r>
            <a:endParaRPr lang="en-GB" sz="1400" dirty="0">
              <a:solidFill>
                <a:srgbClr val="7030A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8C3B87-662C-4731-8A8F-B8455AE11ABD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847736" y="3920259"/>
            <a:ext cx="5558" cy="1833943"/>
          </a:xfrm>
          <a:prstGeom prst="line">
            <a:avLst/>
          </a:prstGeom>
          <a:ln w="19050" cmpd="sng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A2BF22F-3203-45C9-B5A8-8C76C8973F46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374318" y="3920261"/>
            <a:ext cx="4" cy="1833942"/>
          </a:xfrm>
          <a:prstGeom prst="line">
            <a:avLst/>
          </a:prstGeom>
          <a:ln w="1905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C4DD00A-1244-48A1-A816-148331F9A6ED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6900908" y="3920261"/>
            <a:ext cx="0" cy="1833942"/>
          </a:xfrm>
          <a:prstGeom prst="line">
            <a:avLst/>
          </a:prstGeom>
          <a:ln w="1905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AA81A9-7470-4B3A-9DB1-C34B6DEA8B3A}"/>
              </a:ext>
            </a:extLst>
          </p:cNvPr>
          <p:cNvCxnSpPr/>
          <p:nvPr/>
        </p:nvCxnSpPr>
        <p:spPr>
          <a:xfrm>
            <a:off x="3847736" y="4278898"/>
            <a:ext cx="1526586" cy="0"/>
          </a:xfrm>
          <a:prstGeom prst="straightConnector1">
            <a:avLst/>
          </a:prstGeom>
          <a:ln w="19050" cmpd="sng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EAEB33D-ADE9-4611-94A7-CDD7F436F85F}"/>
              </a:ext>
            </a:extLst>
          </p:cNvPr>
          <p:cNvSpPr/>
          <p:nvPr/>
        </p:nvSpPr>
        <p:spPr>
          <a:xfrm>
            <a:off x="3593658" y="4124031"/>
            <a:ext cx="538837" cy="342336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800" dirty="0" err="1">
                <a:solidFill>
                  <a:srgbClr val="7030A0"/>
                </a:solidFill>
              </a:rPr>
              <a:t>msg</a:t>
            </a:r>
            <a:endParaRPr lang="en-GB" sz="800" dirty="0">
              <a:solidFill>
                <a:srgbClr val="7030A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F2F1C02-F67D-4E10-8309-209D2998B76D}"/>
              </a:ext>
            </a:extLst>
          </p:cNvPr>
          <p:cNvCxnSpPr/>
          <p:nvPr/>
        </p:nvCxnSpPr>
        <p:spPr>
          <a:xfrm>
            <a:off x="5374321" y="4567948"/>
            <a:ext cx="1526586" cy="0"/>
          </a:xfrm>
          <a:prstGeom prst="straightConnector1">
            <a:avLst/>
          </a:prstGeom>
          <a:ln w="19050" cmpd="sng">
            <a:solidFill>
              <a:schemeClr val="accent3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822E50D-1755-4730-AF50-AB8FAC4DF4AC}"/>
              </a:ext>
            </a:extLst>
          </p:cNvPr>
          <p:cNvSpPr txBox="1"/>
          <p:nvPr/>
        </p:nvSpPr>
        <p:spPr>
          <a:xfrm>
            <a:off x="4157722" y="4049917"/>
            <a:ext cx="1292799" cy="26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/>
              <a:t>/</a:t>
            </a:r>
            <a:r>
              <a:rPr lang="pl-PL" sz="800" dirty="0" err="1"/>
              <a:t>eventListener</a:t>
            </a:r>
            <a:r>
              <a:rPr lang="pl-PL" sz="800" dirty="0"/>
              <a:t>/v7</a:t>
            </a:r>
            <a:endParaRPr lang="en-GB" sz="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7A967B-AE6A-47D9-A26B-CFAEB30E1B49}"/>
              </a:ext>
            </a:extLst>
          </p:cNvPr>
          <p:cNvSpPr txBox="1"/>
          <p:nvPr/>
        </p:nvSpPr>
        <p:spPr>
          <a:xfrm>
            <a:off x="5592675" y="4131821"/>
            <a:ext cx="1292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/>
              <a:t>JAVA </a:t>
            </a:r>
            <a:r>
              <a:rPr lang="pl-PL" sz="800" dirty="0" err="1"/>
              <a:t>validateJson</a:t>
            </a:r>
            <a:br>
              <a:rPr lang="pl-PL" sz="800" dirty="0"/>
            </a:br>
            <a:r>
              <a:rPr lang="pl-PL" sz="800" dirty="0"/>
              <a:t>(data, </a:t>
            </a:r>
            <a:r>
              <a:rPr lang="pl-PL" sz="800" dirty="0" err="1"/>
              <a:t>schemaReference</a:t>
            </a:r>
            <a:r>
              <a:rPr lang="pl-PL" sz="800" dirty="0"/>
              <a:t>)</a:t>
            </a:r>
            <a:endParaRPr lang="en-GB" sz="8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4CAE48-47B2-4EB9-82A6-6BEC2AE0F533}"/>
              </a:ext>
            </a:extLst>
          </p:cNvPr>
          <p:cNvCxnSpPr>
            <a:cxnSpLocks/>
          </p:cNvCxnSpPr>
          <p:nvPr/>
        </p:nvCxnSpPr>
        <p:spPr>
          <a:xfrm flipH="1">
            <a:off x="5389574" y="5172826"/>
            <a:ext cx="1511333" cy="0"/>
          </a:xfrm>
          <a:prstGeom prst="straightConnector1">
            <a:avLst/>
          </a:prstGeom>
          <a:ln w="19050" cmpd="sng">
            <a:solidFill>
              <a:schemeClr val="accent3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8C93178-705E-42BB-B6B1-791BE6CDD0DA}"/>
              </a:ext>
            </a:extLst>
          </p:cNvPr>
          <p:cNvSpPr txBox="1"/>
          <p:nvPr/>
        </p:nvSpPr>
        <p:spPr>
          <a:xfrm>
            <a:off x="5581161" y="4906553"/>
            <a:ext cx="9708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800" dirty="0"/>
              <a:t>JAVA </a:t>
            </a:r>
            <a:r>
              <a:rPr lang="pl-PL" sz="800" dirty="0" err="1"/>
              <a:t>false</a:t>
            </a:r>
            <a:endParaRPr lang="en-GB" sz="8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F6169B3-402D-4ACF-8015-6F9D46233627}"/>
              </a:ext>
            </a:extLst>
          </p:cNvPr>
          <p:cNvCxnSpPr>
            <a:cxnSpLocks/>
          </p:cNvCxnSpPr>
          <p:nvPr/>
        </p:nvCxnSpPr>
        <p:spPr>
          <a:xfrm flipH="1" flipV="1">
            <a:off x="3843597" y="5362710"/>
            <a:ext cx="1530721" cy="1"/>
          </a:xfrm>
          <a:prstGeom prst="straightConnector1">
            <a:avLst/>
          </a:prstGeom>
          <a:ln w="19050" cmpd="sng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D848E4F-F63D-4C82-96C4-02DD426E22D5}"/>
              </a:ext>
            </a:extLst>
          </p:cNvPr>
          <p:cNvSpPr txBox="1"/>
          <p:nvPr/>
        </p:nvSpPr>
        <p:spPr>
          <a:xfrm>
            <a:off x="3810676" y="5051871"/>
            <a:ext cx="1650584" cy="26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/>
              <a:t>HTTP/400 Bad </a:t>
            </a:r>
            <a:r>
              <a:rPr lang="pl-PL" sz="800" dirty="0" err="1"/>
              <a:t>request</a:t>
            </a:r>
            <a:endParaRPr lang="en-GB" sz="8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3DC81A-23ED-442B-B9C8-3F1C46AD357F}"/>
              </a:ext>
            </a:extLst>
          </p:cNvPr>
          <p:cNvSpPr txBox="1"/>
          <p:nvPr/>
        </p:nvSpPr>
        <p:spPr>
          <a:xfrm>
            <a:off x="3201334" y="3003313"/>
            <a:ext cx="59118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err="1">
                <a:solidFill>
                  <a:srgbClr val="7030A0"/>
                </a:solidFill>
              </a:rPr>
              <a:t>Synchronous</a:t>
            </a:r>
            <a:r>
              <a:rPr lang="pl-PL" sz="1400" dirty="0">
                <a:solidFill>
                  <a:srgbClr val="7030A0"/>
                </a:solidFill>
              </a:rPr>
              <a:t> </a:t>
            </a:r>
            <a:r>
              <a:rPr lang="pl-PL" sz="1400" dirty="0" err="1">
                <a:solidFill>
                  <a:srgbClr val="7030A0"/>
                </a:solidFill>
              </a:rPr>
              <a:t>mode</a:t>
            </a:r>
            <a:r>
              <a:rPr lang="pl-PL" sz="1400" dirty="0">
                <a:solidFill>
                  <a:srgbClr val="7030A0"/>
                </a:solidFill>
              </a:rPr>
              <a:t> (</a:t>
            </a:r>
            <a:r>
              <a:rPr lang="pl-PL" sz="1400" dirty="0" err="1">
                <a:solidFill>
                  <a:srgbClr val="7030A0"/>
                </a:solidFill>
              </a:rPr>
              <a:t>failure</a:t>
            </a:r>
            <a:r>
              <a:rPr lang="pl-PL" sz="1400" dirty="0">
                <a:solidFill>
                  <a:srgbClr val="7030A0"/>
                </a:solidFill>
              </a:rPr>
              <a:t> </a:t>
            </a:r>
            <a:r>
              <a:rPr lang="pl-PL" sz="1400" dirty="0" err="1">
                <a:solidFill>
                  <a:srgbClr val="7030A0"/>
                </a:solidFill>
              </a:rPr>
              <a:t>case</a:t>
            </a:r>
            <a:r>
              <a:rPr lang="pl-PL" sz="1400" dirty="0">
                <a:solidFill>
                  <a:srgbClr val="7030A0"/>
                </a:solidFill>
              </a:rPr>
              <a:t> – </a:t>
            </a:r>
            <a:r>
              <a:rPr lang="pl-PL" sz="1400" dirty="0" err="1">
                <a:solidFill>
                  <a:srgbClr val="7030A0"/>
                </a:solidFill>
              </a:rPr>
              <a:t>object</a:t>
            </a:r>
            <a:r>
              <a:rPr lang="pl-PL" sz="1400" dirty="0">
                <a:solidFill>
                  <a:srgbClr val="7030A0"/>
                </a:solidFill>
              </a:rPr>
              <a:t> not </a:t>
            </a:r>
            <a:r>
              <a:rPr lang="pl-PL" sz="1400" dirty="0" err="1">
                <a:solidFill>
                  <a:srgbClr val="7030A0"/>
                </a:solidFill>
              </a:rPr>
              <a:t>compliant</a:t>
            </a:r>
            <a:r>
              <a:rPr lang="pl-PL" sz="1400" dirty="0">
                <a:solidFill>
                  <a:srgbClr val="7030A0"/>
                </a:solidFill>
              </a:rPr>
              <a:t> with </a:t>
            </a:r>
            <a:r>
              <a:rPr lang="pl-PL" sz="1400" dirty="0" err="1">
                <a:solidFill>
                  <a:srgbClr val="7030A0"/>
                </a:solidFill>
              </a:rPr>
              <a:t>schema</a:t>
            </a:r>
            <a:r>
              <a:rPr lang="pl-PL" sz="1400" dirty="0">
                <a:solidFill>
                  <a:srgbClr val="7030A0"/>
                </a:solidFill>
              </a:rPr>
              <a:t>)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C2303C-48F5-4725-9CC7-65CD8B88ED22}"/>
              </a:ext>
            </a:extLst>
          </p:cNvPr>
          <p:cNvSpPr/>
          <p:nvPr/>
        </p:nvSpPr>
        <p:spPr>
          <a:xfrm>
            <a:off x="3352111" y="5437517"/>
            <a:ext cx="991249" cy="342336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800" dirty="0">
                <a:solidFill>
                  <a:srgbClr val="7030A0"/>
                </a:solidFill>
              </a:rPr>
              <a:t>Log event </a:t>
            </a:r>
            <a:r>
              <a:rPr lang="pl-PL" sz="800" dirty="0" err="1">
                <a:solidFill>
                  <a:srgbClr val="7030A0"/>
                </a:solidFill>
              </a:rPr>
              <a:t>details</a:t>
            </a:r>
            <a:endParaRPr lang="en-GB" sz="800" dirty="0">
              <a:solidFill>
                <a:srgbClr val="7030A0"/>
              </a:solidFill>
            </a:endParaRPr>
          </a:p>
        </p:txBody>
      </p:sp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06BED36A-F5F9-4727-8608-85975B394B68}"/>
              </a:ext>
            </a:extLst>
          </p:cNvPr>
          <p:cNvSpPr/>
          <p:nvPr/>
        </p:nvSpPr>
        <p:spPr>
          <a:xfrm>
            <a:off x="7027628" y="3791445"/>
            <a:ext cx="1292790" cy="665171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VES image</a:t>
            </a:r>
            <a:endParaRPr lang="pl-PL" dirty="0"/>
          </a:p>
        </p:txBody>
      </p:sp>
      <p:sp>
        <p:nvSpPr>
          <p:cNvPr id="3" name="Scroll: Vertical 2">
            <a:extLst>
              <a:ext uri="{FF2B5EF4-FFF2-40B4-BE49-F238E27FC236}">
                <a16:creationId xmlns:a16="http://schemas.microsoft.com/office/drawing/2014/main" id="{7B2C5815-C339-4A97-B3F9-F81D564DA18A}"/>
              </a:ext>
            </a:extLst>
          </p:cNvPr>
          <p:cNvSpPr/>
          <p:nvPr/>
        </p:nvSpPr>
        <p:spPr>
          <a:xfrm>
            <a:off x="8351293" y="4400065"/>
            <a:ext cx="1950935" cy="86898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configMap</a:t>
            </a:r>
            <a:br>
              <a:rPr lang="en-US" dirty="0"/>
            </a:br>
            <a:r>
              <a:rPr lang="en-US" sz="1200" dirty="0" err="1"/>
              <a:t>Addt`l</a:t>
            </a:r>
            <a:r>
              <a:rPr lang="en-US" sz="1200" dirty="0"/>
              <a:t> </a:t>
            </a:r>
            <a:r>
              <a:rPr lang="en-US" sz="1200" dirty="0" err="1"/>
              <a:t>openAPIs</a:t>
            </a:r>
            <a:endParaRPr lang="pl-PL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57CC26-1297-420C-A3F9-31AD8101A7D4}"/>
              </a:ext>
            </a:extLst>
          </p:cNvPr>
          <p:cNvSpPr/>
          <p:nvPr/>
        </p:nvSpPr>
        <p:spPr>
          <a:xfrm>
            <a:off x="6254506" y="3431210"/>
            <a:ext cx="1292803" cy="48905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DCAE-SDK</a:t>
            </a:r>
            <a:br>
              <a:rPr lang="pl-PL" sz="12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pl-PL" sz="1200" dirty="0">
                <a:solidFill>
                  <a:schemeClr val="accent3">
                    <a:lumMod val="75000"/>
                  </a:schemeClr>
                </a:solidFill>
              </a:rPr>
              <a:t>(JAVA Library)</a:t>
            </a:r>
            <a:endParaRPr lang="en-GB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A604E7C2-BF5E-4CA7-9DBB-68DCE2F5C543}"/>
              </a:ext>
            </a:extLst>
          </p:cNvPr>
          <p:cNvCxnSpPr>
            <a:cxnSpLocks/>
            <a:stCxn id="3" idx="0"/>
            <a:endCxn id="2" idx="3"/>
          </p:cNvCxnSpPr>
          <p:nvPr/>
        </p:nvCxnSpPr>
        <p:spPr>
          <a:xfrm rot="16200000" flipH="1" flipV="1">
            <a:off x="8472116" y="3601971"/>
            <a:ext cx="56551" cy="1652738"/>
          </a:xfrm>
          <a:prstGeom prst="bentConnector5">
            <a:avLst>
              <a:gd name="adj1" fmla="val -404237"/>
              <a:gd name="adj2" fmla="val 57320"/>
              <a:gd name="adj3" fmla="val 504237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25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005DF0-B6C0-4A66-A1DE-1C73A030B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788" y="189122"/>
            <a:ext cx="12713886" cy="53877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prstClr val="white"/>
                </a:solidFill>
                <a:latin typeface="+mn-lt"/>
              </a:rPr>
              <a:t>DCAE – VES Collector – </a:t>
            </a:r>
            <a:r>
              <a:rPr lang="en-US" dirty="0" err="1">
                <a:solidFill>
                  <a:prstClr val="white"/>
                </a:solidFill>
                <a:latin typeface="+mn-lt"/>
              </a:rPr>
              <a:t>stndDefined</a:t>
            </a:r>
            <a:r>
              <a:rPr lang="en-US" dirty="0">
                <a:solidFill>
                  <a:prstClr val="white"/>
                </a:solidFill>
                <a:latin typeface="+mn-lt"/>
              </a:rPr>
              <a:t> 2-step event validation</a:t>
            </a:r>
            <a:endParaRPr lang="en-US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34B05-887F-48B4-ABA3-866585857B1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-16788" y="1182913"/>
            <a:ext cx="11989277" cy="533980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Challenge</a:t>
            </a:r>
          </a:p>
          <a:p>
            <a:pPr lvl="1"/>
            <a:r>
              <a:rPr lang="en-US" dirty="0">
                <a:latin typeface="+mn-lt"/>
              </a:rPr>
              <a:t>Assuming the scope of </a:t>
            </a:r>
            <a:r>
              <a:rPr lang="en-US" dirty="0" err="1">
                <a:latin typeface="+mn-lt"/>
              </a:rPr>
              <a:t>openAPIs</a:t>
            </a:r>
            <a:r>
              <a:rPr lang="en-US" dirty="0">
                <a:latin typeface="+mn-lt"/>
              </a:rPr>
              <a:t> present in the system is extendable (via </a:t>
            </a:r>
            <a:r>
              <a:rPr lang="en-US" dirty="0" err="1">
                <a:latin typeface="+mn-lt"/>
              </a:rPr>
              <a:t>configMap</a:t>
            </a:r>
            <a:r>
              <a:rPr lang="en-US" dirty="0">
                <a:latin typeface="+mn-lt"/>
              </a:rPr>
              <a:t>) </a:t>
            </a:r>
          </a:p>
          <a:p>
            <a:pPr lvl="1"/>
            <a:r>
              <a:rPr lang="en-US" dirty="0">
                <a:latin typeface="+mn-lt"/>
              </a:rPr>
              <a:t>How does a system operator know, if the </a:t>
            </a:r>
            <a:r>
              <a:rPr lang="en-US" dirty="0" err="1">
                <a:latin typeface="+mn-lt"/>
              </a:rPr>
              <a:t>openAPIs</a:t>
            </a:r>
            <a:r>
              <a:rPr lang="en-US" dirty="0">
                <a:latin typeface="+mn-lt"/>
              </a:rPr>
              <a:t> present in the system are sufficient to validate the events generated by the </a:t>
            </a:r>
            <a:r>
              <a:rPr lang="en-US" dirty="0" err="1">
                <a:latin typeface="+mn-lt"/>
              </a:rPr>
              <a:t>xNFs</a:t>
            </a:r>
            <a:r>
              <a:rPr lang="en-US" dirty="0">
                <a:latin typeface="+mn-lt"/>
              </a:rPr>
              <a:t>?</a:t>
            </a:r>
          </a:p>
          <a:p>
            <a:pPr lvl="1"/>
            <a:r>
              <a:rPr lang="en-US" dirty="0">
                <a:latin typeface="+mn-lt"/>
              </a:rPr>
              <a:t>Do we have a solution to notify the operator, that he/she might need </a:t>
            </a:r>
            <a:r>
              <a:rPr lang="en-US" dirty="0" err="1">
                <a:latin typeface="+mn-lt"/>
              </a:rPr>
              <a:t>addt`l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openAPIs</a:t>
            </a:r>
            <a:r>
              <a:rPr lang="en-US" dirty="0">
                <a:latin typeface="+mn-lt"/>
              </a:rPr>
              <a:t>?</a:t>
            </a:r>
          </a:p>
          <a:p>
            <a:pPr marL="457200" lvl="1" indent="0">
              <a:buNone/>
            </a:pPr>
            <a:endParaRPr lang="en-US" dirty="0">
              <a:latin typeface="+mn-lt"/>
            </a:endParaRPr>
          </a:p>
          <a:p>
            <a:r>
              <a:rPr lang="en-US" sz="3200" dirty="0">
                <a:latin typeface="+mn-lt"/>
              </a:rPr>
              <a:t>Solutions</a:t>
            </a:r>
          </a:p>
          <a:p>
            <a:pPr lvl="1"/>
            <a:r>
              <a:rPr lang="en-US" dirty="0">
                <a:latin typeface="+mn-lt"/>
              </a:rPr>
              <a:t>Implement a </a:t>
            </a:r>
            <a:r>
              <a:rPr lang="en-US" dirty="0" err="1">
                <a:latin typeface="+mn-lt"/>
              </a:rPr>
              <a:t>schemaBroker</a:t>
            </a:r>
            <a:r>
              <a:rPr lang="en-US" dirty="0">
                <a:latin typeface="+mn-lt"/>
              </a:rPr>
              <a:t>, which can onboard, store and expose relevant </a:t>
            </a:r>
            <a:r>
              <a:rPr lang="en-US" dirty="0" err="1">
                <a:latin typeface="+mn-lt"/>
              </a:rPr>
              <a:t>openAPIs</a:t>
            </a:r>
            <a:br>
              <a:rPr lang="en-US" dirty="0">
                <a:latin typeface="+mn-lt"/>
              </a:rPr>
            </a:br>
            <a:r>
              <a:rPr lang="en-US" sz="2000" dirty="0">
                <a:latin typeface="+mn-lt"/>
              </a:rPr>
              <a:t>(Allows to add missing schemas as onboarding, solves #1 and #2)</a:t>
            </a:r>
          </a:p>
          <a:p>
            <a:pPr lvl="1"/>
            <a:r>
              <a:rPr lang="en-US" dirty="0">
                <a:latin typeface="+mn-lt"/>
              </a:rPr>
              <a:t>Implement a </a:t>
            </a:r>
            <a:r>
              <a:rPr lang="en-US" dirty="0" err="1">
                <a:latin typeface="+mn-lt"/>
              </a:rPr>
              <a:t>schemaManager</a:t>
            </a:r>
            <a:r>
              <a:rPr lang="en-US" dirty="0">
                <a:latin typeface="+mn-lt"/>
              </a:rPr>
              <a:t>, which will use the </a:t>
            </a:r>
            <a:r>
              <a:rPr lang="en-US" dirty="0" err="1">
                <a:latin typeface="+mn-lt"/>
              </a:rPr>
              <a:t>VES_Event_Registration</a:t>
            </a:r>
            <a:r>
              <a:rPr lang="en-US" dirty="0">
                <a:latin typeface="+mn-lt"/>
              </a:rPr>
              <a:t>, and compare the events registered there with the contents of DCAE </a:t>
            </a:r>
            <a:r>
              <a:rPr lang="en-US" dirty="0" err="1">
                <a:latin typeface="+mn-lt"/>
              </a:rPr>
              <a:t>openAPI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configMap</a:t>
            </a:r>
            <a:br>
              <a:rPr lang="en-US" dirty="0">
                <a:latin typeface="+mn-lt"/>
              </a:rPr>
            </a:br>
            <a:r>
              <a:rPr lang="en-US" sz="1800" dirty="0"/>
              <a:t>(Allows to notify, that necessary schemas are, solves #2 only)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703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E7FB4F-C168-45C1-8DF6-17D822848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4</a:t>
            </a:fld>
            <a:r>
              <a:rPr lang="en-US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E13E84-9FF2-40E2-BE5A-4B79F1F03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 (body)"/>
              </a:rPr>
              <a:t>DCAE – VES Collector – </a:t>
            </a:r>
            <a:r>
              <a:rPr lang="en-US" dirty="0" err="1">
                <a:solidFill>
                  <a:prstClr val="white"/>
                </a:solidFill>
                <a:latin typeface="Calibri (body)"/>
              </a:rPr>
              <a:t>stndDefined</a:t>
            </a:r>
            <a:r>
              <a:rPr lang="en-US" dirty="0">
                <a:solidFill>
                  <a:prstClr val="white"/>
                </a:solidFill>
                <a:latin typeface="Calibri (body)"/>
              </a:rPr>
              <a:t> 2-step event validation</a:t>
            </a:r>
            <a:endParaRPr lang="en-US" dirty="0">
              <a:solidFill>
                <a:schemeClr val="bg1"/>
              </a:solidFill>
              <a:latin typeface="Calibri (body)"/>
            </a:endParaRP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2AB712D-B90C-4A73-B269-CD97A3B32E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9125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+mn-lt"/>
              </a:rPr>
              <a:t>Schema broker approach – initial idea:</a:t>
            </a:r>
          </a:p>
          <a:p>
            <a:pPr marL="0" indent="0">
              <a:buNone/>
            </a:pPr>
            <a:r>
              <a:rPr lang="en-US" sz="2000" dirty="0">
                <a:latin typeface="+mn-lt"/>
              </a:rPr>
              <a:t>	Pretty complex to execute (changes in many ONAP components), esp. in a short release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0BC2BC-4091-4E57-BDD6-7571D38A914D}"/>
              </a:ext>
            </a:extLst>
          </p:cNvPr>
          <p:cNvSpPr/>
          <p:nvPr/>
        </p:nvSpPr>
        <p:spPr>
          <a:xfrm>
            <a:off x="1970852" y="2025310"/>
            <a:ext cx="27494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{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"event": 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commonEventHeader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    "domain":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</a:t>
            </a:r>
            <a:r>
              <a:rPr lang="en-GB" sz="600" b="1" dirty="0" err="1">
                <a:solidFill>
                  <a:prstClr val="black"/>
                </a:solidFill>
                <a:latin typeface="Arial" pitchFamily="34" charset="0"/>
              </a:rPr>
              <a:t>stndDefi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ned</a:t>
            </a: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”,</a:t>
            </a:r>
            <a:endParaRPr lang="en-GB" sz="600" b="1" dirty="0">
              <a:solidFill>
                <a:prstClr val="black"/>
              </a:solidFill>
              <a:latin typeface="Arial" pitchFamily="34" charset="0"/>
            </a:endParaRP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 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eventId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„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stndDefined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-gNB-Nokia000001",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 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eventName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„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stndDefined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-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gNB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-Nokia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-Notification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   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</a:t>
            </a:r>
            <a:r>
              <a:rPr lang="en-GB" sz="600" b="1" dirty="0" err="1">
                <a:solidFill>
                  <a:prstClr val="black"/>
                </a:solidFill>
                <a:latin typeface="Arial" pitchFamily="34" charset="0"/>
              </a:rPr>
              <a:t>stndDefinedNamespace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": "3gpp-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FaultSupervision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         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},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</a:t>
            </a:r>
            <a:r>
              <a:rPr lang="en-GB" sz="600" b="1" dirty="0" err="1">
                <a:solidFill>
                  <a:prstClr val="black"/>
                </a:solidFill>
                <a:latin typeface="Arial" pitchFamily="34" charset="0"/>
              </a:rPr>
              <a:t>stndDefinedFields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          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</a:t>
            </a:r>
            <a:r>
              <a:rPr lang="en-GB" sz="600" b="1" dirty="0" err="1">
                <a:solidFill>
                  <a:prstClr val="black"/>
                </a:solidFill>
                <a:latin typeface="Arial" pitchFamily="34" charset="0"/>
              </a:rPr>
              <a:t>schemaReference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":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https://forge.etsi.org/rep/3GPP/5G_APIs/blob/REL-1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6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/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(…)/</a:t>
            </a:r>
            <a:br>
              <a:rPr lang="pl-PL" sz="600" dirty="0">
                <a:solidFill>
                  <a:prstClr val="black"/>
                </a:solidFill>
                <a:latin typeface="Arial" pitchFamily="34" charset="0"/>
              </a:rPr>
            </a:b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S5-201487_fault3gppFields.json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#</a:t>
            </a:r>
            <a:r>
              <a:rPr lang="pl-PL" sz="600" dirty="0" err="1">
                <a:solidFill>
                  <a:prstClr val="black"/>
                </a:solidFill>
                <a:latin typeface="Arial" pitchFamily="34" charset="0"/>
              </a:rPr>
              <a:t>definitions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/</a:t>
            </a:r>
            <a:r>
              <a:rPr lang="pl-PL" sz="600" dirty="0" err="1">
                <a:solidFill>
                  <a:prstClr val="black"/>
                </a:solidFill>
                <a:latin typeface="Arial" pitchFamily="34" charset="0"/>
              </a:rPr>
              <a:t>notifyNewAlarm-NotifType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           </a:t>
            </a: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„data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":{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"header": 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uri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notificationId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notificationType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notifyNewAlarm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eventTime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systemDN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},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"body": 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probableCause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perceivedSeverity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"Major",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rootCauseIndicator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false,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specificProblem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  <a:endParaRPr lang="pl-PL" sz="600" dirty="0">
              <a:solidFill>
                <a:prstClr val="black"/>
              </a:solidFill>
              <a:latin typeface="Arial" pitchFamily="34" charset="0"/>
            </a:endParaRP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backedUpStatus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true,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backUpObject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trendIndication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"No change",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thresholdInfo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{},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monitoredAttributes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[],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proposedRepairActions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additionalText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additionalInformation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[],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alarmId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alarmType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"Environmental Alarm"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}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       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}</a:t>
            </a: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              "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stndDefinedFieldsVersion</a:t>
            </a: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": 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”1.0”</a:t>
            </a:r>
            <a:endParaRPr lang="en-GB" sz="600" dirty="0">
              <a:solidFill>
                <a:prstClr val="black"/>
              </a:solidFill>
              <a:latin typeface="Arial" pitchFamily="34" charset="0"/>
            </a:endParaRP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}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}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615E765F-DE1B-42DB-938F-0C6B939CDCB2}"/>
              </a:ext>
            </a:extLst>
          </p:cNvPr>
          <p:cNvSpPr/>
          <p:nvPr/>
        </p:nvSpPr>
        <p:spPr>
          <a:xfrm rot="10800000">
            <a:off x="1859383" y="2025307"/>
            <a:ext cx="222940" cy="3614900"/>
          </a:xfrm>
          <a:prstGeom prst="rightBrace">
            <a:avLst/>
          </a:prstGeom>
          <a:noFill/>
          <a:ln w="19050" cap="flat" cmpd="sng" algn="ctr">
            <a:solidFill>
              <a:srgbClr val="9BBB59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1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70E525-2619-4C33-AE70-E31FB87546D4}"/>
              </a:ext>
            </a:extLst>
          </p:cNvPr>
          <p:cNvSpPr txBox="1"/>
          <p:nvPr/>
        </p:nvSpPr>
        <p:spPr>
          <a:xfrm>
            <a:off x="1083959" y="3418111"/>
            <a:ext cx="949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1200" dirty="0">
                <a:solidFill>
                  <a:srgbClr val="92D050"/>
                </a:solidFill>
                <a:latin typeface="Arial" pitchFamily="34" charset="0"/>
              </a:rPr>
              <a:t>1st step </a:t>
            </a:r>
            <a:r>
              <a:rPr lang="pl-PL" sz="1200" dirty="0" err="1">
                <a:solidFill>
                  <a:srgbClr val="92D050"/>
                </a:solidFill>
                <a:latin typeface="Arial" pitchFamily="34" charset="0"/>
              </a:rPr>
              <a:t>validation</a:t>
            </a:r>
            <a:br>
              <a:rPr lang="pl-PL" sz="1200" dirty="0">
                <a:solidFill>
                  <a:srgbClr val="92D050"/>
                </a:solidFill>
                <a:latin typeface="Arial" pitchFamily="34" charset="0"/>
              </a:rPr>
            </a:br>
            <a:r>
              <a:rPr lang="pl-PL" sz="1200" dirty="0">
                <a:solidFill>
                  <a:srgbClr val="92D050"/>
                </a:solidFill>
                <a:latin typeface="Arial" pitchFamily="34" charset="0"/>
              </a:rPr>
              <a:t>(VES </a:t>
            </a:r>
            <a:r>
              <a:rPr lang="pl-PL" sz="1200" dirty="0" err="1">
                <a:solidFill>
                  <a:srgbClr val="92D050"/>
                </a:solidFill>
                <a:latin typeface="Arial" pitchFamily="34" charset="0"/>
              </a:rPr>
              <a:t>only</a:t>
            </a:r>
            <a:r>
              <a:rPr lang="pl-PL" sz="1200" dirty="0">
                <a:solidFill>
                  <a:srgbClr val="92D050"/>
                </a:solidFill>
                <a:latin typeface="Arial" pitchFamily="34" charset="0"/>
              </a:rPr>
              <a:t>)</a:t>
            </a:r>
            <a:endParaRPr lang="en-GB" sz="1200" dirty="0">
              <a:solidFill>
                <a:srgbClr val="92D050"/>
              </a:solidFill>
              <a:latin typeface="Arial" pitchFamily="34" charset="0"/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13FE120B-FF3E-4F95-98B7-F5DFB0104402}"/>
              </a:ext>
            </a:extLst>
          </p:cNvPr>
          <p:cNvSpPr/>
          <p:nvPr/>
        </p:nvSpPr>
        <p:spPr>
          <a:xfrm>
            <a:off x="4497360" y="2877271"/>
            <a:ext cx="222940" cy="2499799"/>
          </a:xfrm>
          <a:prstGeom prst="rightBrace">
            <a:avLst/>
          </a:prstGeom>
          <a:noFill/>
          <a:ln w="19050" cap="flat" cmpd="sng" algn="ctr">
            <a:solidFill>
              <a:srgbClr val="9BBB59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1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938BD-7298-437E-8EAE-85F92E6A1A10}"/>
              </a:ext>
            </a:extLst>
          </p:cNvPr>
          <p:cNvSpPr txBox="1"/>
          <p:nvPr/>
        </p:nvSpPr>
        <p:spPr>
          <a:xfrm>
            <a:off x="4698160" y="3728355"/>
            <a:ext cx="892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1200" dirty="0">
                <a:solidFill>
                  <a:srgbClr val="92D050"/>
                </a:solidFill>
                <a:latin typeface="Arial" pitchFamily="34" charset="0"/>
              </a:rPr>
              <a:t>2nd step </a:t>
            </a:r>
            <a:r>
              <a:rPr lang="pl-PL" sz="1200" dirty="0" err="1">
                <a:solidFill>
                  <a:srgbClr val="92D050"/>
                </a:solidFill>
                <a:latin typeface="Arial" pitchFamily="34" charset="0"/>
              </a:rPr>
              <a:t>validation</a:t>
            </a:r>
            <a:br>
              <a:rPr lang="pl-PL" sz="1200" dirty="0">
                <a:solidFill>
                  <a:srgbClr val="92D050"/>
                </a:solidFill>
                <a:latin typeface="Arial" pitchFamily="34" charset="0"/>
              </a:rPr>
            </a:br>
            <a:r>
              <a:rPr lang="pl-PL" sz="1200" dirty="0">
                <a:solidFill>
                  <a:srgbClr val="92D050"/>
                </a:solidFill>
                <a:latin typeface="Arial" pitchFamily="34" charset="0"/>
              </a:rPr>
              <a:t>(</a:t>
            </a:r>
            <a:r>
              <a:rPr lang="pl-PL" sz="1200" dirty="0" err="1">
                <a:solidFill>
                  <a:srgbClr val="92D050"/>
                </a:solidFill>
                <a:latin typeface="Arial" pitchFamily="34" charset="0"/>
              </a:rPr>
              <a:t>optional</a:t>
            </a:r>
            <a:r>
              <a:rPr lang="pl-PL" sz="1200" dirty="0">
                <a:solidFill>
                  <a:srgbClr val="92D050"/>
                </a:solidFill>
                <a:latin typeface="Arial" pitchFamily="34" charset="0"/>
              </a:rPr>
              <a:t>)</a:t>
            </a:r>
            <a:endParaRPr lang="en-GB" sz="1200" dirty="0">
              <a:solidFill>
                <a:srgbClr val="92D050"/>
              </a:solidFill>
              <a:latin typeface="Arial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853DD1-BD83-4A2C-897B-47DD3E219B85}"/>
              </a:ext>
            </a:extLst>
          </p:cNvPr>
          <p:cNvGrpSpPr/>
          <p:nvPr/>
        </p:nvGrpSpPr>
        <p:grpSpPr>
          <a:xfrm>
            <a:off x="8533802" y="3219219"/>
            <a:ext cx="1810549" cy="1973267"/>
            <a:chOff x="1320024" y="2385484"/>
            <a:chExt cx="2394543" cy="2397423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7F1BC78-1225-4202-9BA6-C9973D0165D4}"/>
                </a:ext>
              </a:extLst>
            </p:cNvPr>
            <p:cNvSpPr/>
            <p:nvPr/>
          </p:nvSpPr>
          <p:spPr>
            <a:xfrm>
              <a:off x="1320024" y="2385484"/>
              <a:ext cx="2394543" cy="2397423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tIns="90000" bIns="90000" rtlCol="0" anchor="b" anchorCtr="0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Schema</a:t>
              </a:r>
              <a:r>
                <a:rPr kumimoji="0" lang="pl-PL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Broker</a:t>
              </a:r>
              <a:br>
                <a:rPr kumimoji="0" lang="pl-PL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pl-PL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e.g. </a:t>
              </a:r>
              <a:r>
                <a:rPr kumimoji="0" lang="pl-PL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DCAE-CBS)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lowchart: Magnetic Disk 15">
              <a:extLst>
                <a:ext uri="{FF2B5EF4-FFF2-40B4-BE49-F238E27FC236}">
                  <a16:creationId xmlns:a16="http://schemas.microsoft.com/office/drawing/2014/main" id="{0E43D523-070F-4E09-A87B-B372EAAB06A0}"/>
                </a:ext>
              </a:extLst>
            </p:cNvPr>
            <p:cNvSpPr/>
            <p:nvPr/>
          </p:nvSpPr>
          <p:spPr>
            <a:xfrm>
              <a:off x="1520666" y="3204812"/>
              <a:ext cx="1993260" cy="961850"/>
            </a:xfrm>
            <a:prstGeom prst="flowChartMagneticDisk">
              <a:avLst/>
            </a:prstGeom>
            <a:solidFill>
              <a:srgbClr val="9BBB59"/>
            </a:solidFill>
            <a:ln w="9525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tIns="90000" bIns="90000" rtlCol="0" anchor="ctr" anchorCtr="0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Schema</a:t>
              </a:r>
              <a:r>
                <a:rPr kumimoji="0" lang="pl-PL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DB</a:t>
              </a:r>
              <a:br>
                <a:rPr kumimoji="0" lang="pl-PL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pl-PL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(JSON </a:t>
              </a:r>
              <a:r>
                <a:rPr kumimoji="0" lang="pl-PL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doc</a:t>
              </a:r>
              <a:r>
                <a:rPr kumimoji="0" lang="pl-PL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pl-PL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storage</a:t>
              </a:r>
              <a:r>
                <a:rPr kumimoji="0" lang="pl-PL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?)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61AF3864-8403-4577-9016-00C7A4AB07B9}"/>
                </a:ext>
              </a:extLst>
            </p:cNvPr>
            <p:cNvSpPr/>
            <p:nvPr/>
          </p:nvSpPr>
          <p:spPr>
            <a:xfrm>
              <a:off x="1769727" y="2511847"/>
              <a:ext cx="1537861" cy="513118"/>
            </a:xfrm>
            <a:prstGeom prst="roundRect">
              <a:avLst/>
            </a:prstGeom>
            <a:solidFill>
              <a:srgbClr val="9BBB59"/>
            </a:solidFill>
            <a:ln w="9525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tIns="90000" bIns="90000" rtlCol="0" anchor="ctr" anchorCtr="0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Schema</a:t>
              </a:r>
              <a:r>
                <a:rPr kumimoji="0" lang="pl-PL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br>
                <a:rPr kumimoji="0" lang="pl-PL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pl-PL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API </a:t>
              </a:r>
              <a:r>
                <a:rPr kumimoji="0" lang="pl-PL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server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FB415D1-FC4E-4C3B-830B-DF9F94200719}"/>
                </a:ext>
              </a:extLst>
            </p:cNvPr>
            <p:cNvCxnSpPr>
              <a:cxnSpLocks/>
              <a:stCxn id="17" idx="2"/>
              <a:endCxn id="16" idx="1"/>
            </p:cNvCxnSpPr>
            <p:nvPr/>
          </p:nvCxnSpPr>
          <p:spPr>
            <a:xfrm flipH="1">
              <a:off x="2517296" y="3024965"/>
              <a:ext cx="21362" cy="179847"/>
            </a:xfrm>
            <a:prstGeom prst="line">
              <a:avLst/>
            </a:prstGeom>
            <a:noFill/>
            <a:ln w="19050" cap="flat" cmpd="sng" algn="ctr">
              <a:solidFill>
                <a:srgbClr val="9BBB59"/>
              </a:solidFill>
              <a:prstDash val="solid"/>
            </a:ln>
            <a:effectLst/>
          </p:spPr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CD3DB74-0783-44EA-80E4-66832817F43F}"/>
              </a:ext>
            </a:extLst>
          </p:cNvPr>
          <p:cNvGrpSpPr/>
          <p:nvPr/>
        </p:nvGrpSpPr>
        <p:grpSpPr>
          <a:xfrm>
            <a:off x="6441717" y="3219219"/>
            <a:ext cx="1581298" cy="1973267"/>
            <a:chOff x="5422814" y="2618079"/>
            <a:chExt cx="1387242" cy="1973267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31392A5-3968-4F17-9810-B23462B633EC}"/>
                </a:ext>
              </a:extLst>
            </p:cNvPr>
            <p:cNvSpPr/>
            <p:nvPr/>
          </p:nvSpPr>
          <p:spPr>
            <a:xfrm>
              <a:off x="5422814" y="2618079"/>
              <a:ext cx="1387242" cy="1973267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tIns="90000" bIns="90000" rtlCol="0" anchor="b" anchorCtr="0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JSON </a:t>
              </a:r>
              <a:r>
                <a:rPr kumimoji="0" lang="pl-PL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validator</a:t>
              </a:r>
              <a:br>
                <a:rPr kumimoji="0" lang="pl-PL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pl-PL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lib</a:t>
              </a:r>
              <a:r>
                <a:rPr kumimoji="0" lang="pl-PL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(DCAE-SDK)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3FCD6C1E-D78D-43F5-9B5B-40FCF5CED1B3}"/>
                </a:ext>
              </a:extLst>
            </p:cNvPr>
            <p:cNvSpPr/>
            <p:nvPr/>
          </p:nvSpPr>
          <p:spPr>
            <a:xfrm>
              <a:off x="5696687" y="3319131"/>
              <a:ext cx="861939" cy="361804"/>
            </a:xfrm>
            <a:prstGeom prst="roundRect">
              <a:avLst/>
            </a:prstGeom>
            <a:solidFill>
              <a:srgbClr val="9BBB59"/>
            </a:solidFill>
            <a:ln w="9525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tIns="90000" bIns="90000" rtlCol="0" anchor="ctr" anchorCtr="0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Validation</a:t>
              </a:r>
              <a:r>
                <a:rPr kumimoji="0" lang="pl-PL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Service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B8508837-4504-4FDD-AFD4-BD4CBA476508}"/>
                </a:ext>
              </a:extLst>
            </p:cNvPr>
            <p:cNvSpPr/>
            <p:nvPr/>
          </p:nvSpPr>
          <p:spPr>
            <a:xfrm>
              <a:off x="5696687" y="2903966"/>
              <a:ext cx="861939" cy="361804"/>
            </a:xfrm>
            <a:prstGeom prst="roundRect">
              <a:avLst/>
            </a:prstGeom>
            <a:solidFill>
              <a:srgbClr val="9BBB59"/>
            </a:solidFill>
            <a:ln w="9525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tIns="90000" bIns="90000" rtlCol="0" anchor="ctr" anchorCtr="0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Validaton</a:t>
              </a:r>
              <a:r>
                <a:rPr kumimoji="0" lang="pl-PL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Service API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52F5556-2FBE-46D5-8C90-452B3E4F7A45}"/>
                </a:ext>
              </a:extLst>
            </p:cNvPr>
            <p:cNvCxnSpPr>
              <a:cxnSpLocks/>
              <a:stCxn id="22" idx="2"/>
              <a:endCxn id="21" idx="0"/>
            </p:cNvCxnSpPr>
            <p:nvPr/>
          </p:nvCxnSpPr>
          <p:spPr>
            <a:xfrm>
              <a:off x="6127657" y="3265770"/>
              <a:ext cx="0" cy="53361"/>
            </a:xfrm>
            <a:prstGeom prst="line">
              <a:avLst/>
            </a:prstGeom>
            <a:noFill/>
            <a:ln w="19050" cap="flat" cmpd="sng" algn="ctr">
              <a:solidFill>
                <a:srgbClr val="9BBB59"/>
              </a:solidFill>
              <a:prstDash val="solid"/>
            </a:ln>
            <a:effectLst/>
          </p:spPr>
        </p:cxnSp>
      </p:grp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A64963EB-F683-4481-A8C5-8D994DA269A2}"/>
              </a:ext>
            </a:extLst>
          </p:cNvPr>
          <p:cNvCxnSpPr>
            <a:stCxn id="9" idx="3"/>
            <a:endCxn id="22" idx="0"/>
          </p:cNvCxnSpPr>
          <p:nvPr/>
        </p:nvCxnSpPr>
        <p:spPr>
          <a:xfrm flipV="1">
            <a:off x="5590903" y="3505106"/>
            <a:ext cx="1654254" cy="546415"/>
          </a:xfrm>
          <a:prstGeom prst="bentConnector4">
            <a:avLst>
              <a:gd name="adj1" fmla="val 14095"/>
              <a:gd name="adj2" fmla="val 175703"/>
            </a:avLst>
          </a:prstGeom>
          <a:noFill/>
          <a:ln w="19050" cap="flat" cmpd="sng" algn="ctr">
            <a:solidFill>
              <a:srgbClr val="9BBB59"/>
            </a:solidFill>
            <a:prstDash val="solid"/>
            <a:tailEnd type="triangle"/>
          </a:ln>
          <a:effectLst/>
        </p:spPr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B7405A40-2B7B-4E8E-BCA9-FA782C5995C3}"/>
              </a:ext>
            </a:extLst>
          </p:cNvPr>
          <p:cNvCxnSpPr>
            <a:cxnSpLocks/>
            <a:stCxn id="21" idx="3"/>
            <a:endCxn id="17" idx="1"/>
          </p:cNvCxnSpPr>
          <p:nvPr/>
        </p:nvCxnSpPr>
        <p:spPr>
          <a:xfrm flipV="1">
            <a:off x="7736413" y="3534394"/>
            <a:ext cx="1137416" cy="566779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9BBB59"/>
            </a:solidFill>
            <a:prstDash val="solid"/>
            <a:tailEnd type="triangle"/>
          </a:ln>
          <a:effectLst/>
        </p:spPr>
      </p:cxn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718B110-178D-4F6D-8EC1-6F91E4F02C20}"/>
              </a:ext>
            </a:extLst>
          </p:cNvPr>
          <p:cNvSpPr/>
          <p:nvPr/>
        </p:nvSpPr>
        <p:spPr>
          <a:xfrm>
            <a:off x="5255405" y="2785176"/>
            <a:ext cx="1168610" cy="640990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9BBB59"/>
            </a:solidFill>
            <a:prstDash val="solid"/>
          </a:ln>
          <a:effectLst/>
        </p:spPr>
        <p:txBody>
          <a:bodyPr tIns="90000" bIns="90000" rtlCol="0" anchor="ctr" anchorCtr="0"/>
          <a:lstStyle/>
          <a:p>
            <a:pPr marL="0" marR="0" lvl="0" indent="0" algn="ctr" defTabSz="4571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err="1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Synchronous</a:t>
            </a:r>
            <a: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pl-PL" sz="1200" b="0" i="0" u="none" strike="noStrike" kern="0" cap="none" spc="0" normalizeH="0" baseline="0" noProof="0" dirty="0" err="1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call</a:t>
            </a:r>
            <a: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(VES)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8064A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80653B52-AA0B-45FF-999E-A89CA816B53E}"/>
              </a:ext>
            </a:extLst>
          </p:cNvPr>
          <p:cNvSpPr/>
          <p:nvPr/>
        </p:nvSpPr>
        <p:spPr>
          <a:xfrm>
            <a:off x="5055201" y="2139746"/>
            <a:ext cx="2871040" cy="520758"/>
          </a:xfrm>
          <a:prstGeom prst="wedgeRoundRectCallout">
            <a:avLst>
              <a:gd name="adj1" fmla="val -21106"/>
              <a:gd name="adj2" fmla="val 86117"/>
              <a:gd name="adj3" fmla="val 16667"/>
            </a:avLst>
          </a:prstGeom>
          <a:solidFill>
            <a:srgbClr val="8064A2"/>
          </a:solidFill>
          <a:ln w="9525" cap="flat" cmpd="sng" algn="ctr">
            <a:solidFill>
              <a:srgbClr val="8064A2"/>
            </a:solidFill>
            <a:prstDash val="solid"/>
          </a:ln>
          <a:effectLst/>
        </p:spPr>
        <p:txBody>
          <a:bodyPr tIns="90000" bIns="90000" rtlCol="0" anchor="ctr" anchorCtr="0"/>
          <a:lstStyle/>
          <a:p>
            <a:pPr marL="0" marR="0" lvl="0" indent="0" algn="ctr" defTabSz="4571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Only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synchronous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call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from VES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would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make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possible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notify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NFs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sth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pl-PL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pl-PL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wrong</a:t>
            </a:r>
            <a: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Arrow: Up 3">
            <a:extLst>
              <a:ext uri="{FF2B5EF4-FFF2-40B4-BE49-F238E27FC236}">
                <a16:creationId xmlns:a16="http://schemas.microsoft.com/office/drawing/2014/main" id="{62FB793C-44AB-4FD5-9EDF-91865447D509}"/>
              </a:ext>
            </a:extLst>
          </p:cNvPr>
          <p:cNvSpPr/>
          <p:nvPr/>
        </p:nvSpPr>
        <p:spPr>
          <a:xfrm>
            <a:off x="9151706" y="5375291"/>
            <a:ext cx="618308" cy="341559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Arrow: Up 28">
            <a:extLst>
              <a:ext uri="{FF2B5EF4-FFF2-40B4-BE49-F238E27FC236}">
                <a16:creationId xmlns:a16="http://schemas.microsoft.com/office/drawing/2014/main" id="{0F6B1996-7A7F-450A-A84F-989B8E51B349}"/>
              </a:ext>
            </a:extLst>
          </p:cNvPr>
          <p:cNvSpPr/>
          <p:nvPr/>
        </p:nvSpPr>
        <p:spPr>
          <a:xfrm>
            <a:off x="6936003" y="5358690"/>
            <a:ext cx="618308" cy="341559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689760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E7FB4F-C168-45C1-8DF6-17D822848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5</a:t>
            </a:fld>
            <a:r>
              <a:rPr lang="en-US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E13E84-9FF2-40E2-BE5A-4B79F1F03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 (body)"/>
              </a:rPr>
              <a:t>DCAE – VES Collector – </a:t>
            </a:r>
            <a:r>
              <a:rPr lang="en-US" dirty="0" err="1">
                <a:solidFill>
                  <a:prstClr val="white"/>
                </a:solidFill>
                <a:latin typeface="Calibri (body)"/>
              </a:rPr>
              <a:t>stndDefined</a:t>
            </a:r>
            <a:r>
              <a:rPr lang="en-US" dirty="0">
                <a:solidFill>
                  <a:prstClr val="white"/>
                </a:solidFill>
                <a:latin typeface="Calibri (body)"/>
              </a:rPr>
              <a:t> 2-step event validation</a:t>
            </a:r>
            <a:endParaRPr lang="en-US" dirty="0">
              <a:solidFill>
                <a:schemeClr val="bg1"/>
              </a:solidFill>
              <a:latin typeface="Calibri (body)"/>
            </a:endParaRP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2AB712D-B90C-4A73-B269-CD97A3B32E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6661241" cy="19445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latin typeface="+mn-lt"/>
              </a:rPr>
              <a:t>Schema Broker approach</a:t>
            </a:r>
          </a:p>
          <a:p>
            <a:r>
              <a:rPr lang="en-US" sz="2000" dirty="0">
                <a:latin typeface="+mn-lt"/>
              </a:rPr>
              <a:t>Quite complex (modifications in different components)</a:t>
            </a:r>
          </a:p>
          <a:p>
            <a:r>
              <a:rPr lang="en-US" sz="2000" dirty="0">
                <a:latin typeface="+mn-lt"/>
              </a:rPr>
              <a:t>Requires extension in the </a:t>
            </a:r>
            <a:r>
              <a:rPr lang="en-US" sz="2000" dirty="0" err="1">
                <a:latin typeface="+mn-lt"/>
              </a:rPr>
              <a:t>xNF</a:t>
            </a:r>
            <a:r>
              <a:rPr lang="en-US" sz="2000" dirty="0">
                <a:latin typeface="+mn-lt"/>
              </a:rPr>
              <a:t> onboarding pkg definitions</a:t>
            </a:r>
          </a:p>
          <a:p>
            <a:r>
              <a:rPr lang="en-US" sz="2000" dirty="0">
                <a:latin typeface="+mn-lt"/>
              </a:rPr>
              <a:t>Requires a capability to store </a:t>
            </a:r>
            <a:r>
              <a:rPr lang="en-US" sz="2000" dirty="0" err="1">
                <a:latin typeface="+mn-lt"/>
              </a:rPr>
              <a:t>openAPIs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in a volume</a:t>
            </a:r>
          </a:p>
          <a:p>
            <a:r>
              <a:rPr lang="en-US" sz="2000" dirty="0">
                <a:latin typeface="+mn-lt"/>
              </a:rPr>
              <a:t>Requires an artifact consumption function in DCAE</a:t>
            </a: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9A039F91-CD66-4377-80B0-833A8D455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223" y="1127355"/>
            <a:ext cx="4511041" cy="5261133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A4EA606-94E9-4DCD-81E0-E2C5918D399A}"/>
              </a:ext>
            </a:extLst>
          </p:cNvPr>
          <p:cNvSpPr/>
          <p:nvPr/>
        </p:nvSpPr>
        <p:spPr>
          <a:xfrm>
            <a:off x="675323" y="3429000"/>
            <a:ext cx="345254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800" dirty="0" err="1"/>
              <a:t>paths</a:t>
            </a:r>
            <a:r>
              <a:rPr lang="pl-PL" sz="800" dirty="0"/>
              <a:t>:</a:t>
            </a:r>
          </a:p>
          <a:p>
            <a:r>
              <a:rPr lang="pl-PL" sz="800" dirty="0"/>
              <a:t>  /</a:t>
            </a:r>
            <a:r>
              <a:rPr lang="pl-PL" sz="800" dirty="0" err="1"/>
              <a:t>alarms</a:t>
            </a:r>
            <a:r>
              <a:rPr lang="pl-PL" sz="800" dirty="0"/>
              <a:t>:</a:t>
            </a:r>
          </a:p>
          <a:p>
            <a:r>
              <a:rPr lang="pl-PL" sz="800" dirty="0"/>
              <a:t>    </a:t>
            </a:r>
            <a:r>
              <a:rPr lang="pl-PL" sz="800" dirty="0" err="1"/>
              <a:t>get</a:t>
            </a:r>
            <a:r>
              <a:rPr lang="pl-PL" sz="800" dirty="0"/>
              <a:t>:</a:t>
            </a:r>
          </a:p>
          <a:p>
            <a:r>
              <a:rPr lang="pl-PL" sz="800" dirty="0"/>
              <a:t>      </a:t>
            </a:r>
            <a:r>
              <a:rPr lang="pl-PL" sz="800" dirty="0" err="1"/>
              <a:t>summary</a:t>
            </a:r>
            <a:r>
              <a:rPr lang="pl-PL" sz="800" dirty="0"/>
              <a:t>: </a:t>
            </a:r>
            <a:r>
              <a:rPr lang="pl-PL" sz="800" dirty="0" err="1"/>
              <a:t>Retrieve</a:t>
            </a:r>
            <a:r>
              <a:rPr lang="pl-PL" sz="800" dirty="0"/>
              <a:t> </a:t>
            </a:r>
            <a:r>
              <a:rPr lang="pl-PL" sz="800" dirty="0" err="1"/>
              <a:t>multiple</a:t>
            </a:r>
            <a:r>
              <a:rPr lang="pl-PL" sz="800" dirty="0"/>
              <a:t> </a:t>
            </a:r>
            <a:r>
              <a:rPr lang="pl-PL" sz="800" dirty="0" err="1"/>
              <a:t>alarms</a:t>
            </a:r>
            <a:endParaRPr lang="pl-PL" sz="800" dirty="0"/>
          </a:p>
          <a:p>
            <a:r>
              <a:rPr lang="pl-PL" sz="800" dirty="0"/>
              <a:t>      </a:t>
            </a:r>
            <a:r>
              <a:rPr lang="pl-PL" sz="800" dirty="0" err="1"/>
              <a:t>description</a:t>
            </a:r>
            <a:r>
              <a:rPr lang="pl-PL" sz="800" dirty="0"/>
              <a:t>: &gt;-</a:t>
            </a:r>
          </a:p>
          <a:p>
            <a:r>
              <a:rPr lang="pl-PL" sz="800" dirty="0"/>
              <a:t>        </a:t>
            </a:r>
            <a:r>
              <a:rPr lang="pl-PL" sz="800" dirty="0" err="1"/>
              <a:t>Retrieves</a:t>
            </a:r>
            <a:r>
              <a:rPr lang="pl-PL" sz="800" dirty="0"/>
              <a:t> the </a:t>
            </a:r>
            <a:r>
              <a:rPr lang="pl-PL" sz="800" dirty="0" err="1"/>
              <a:t>alarms</a:t>
            </a:r>
            <a:r>
              <a:rPr lang="pl-PL" sz="800" dirty="0"/>
              <a:t> </a:t>
            </a:r>
            <a:r>
              <a:rPr lang="pl-PL" sz="800" dirty="0" err="1"/>
              <a:t>identified</a:t>
            </a:r>
            <a:r>
              <a:rPr lang="pl-PL" sz="800" dirty="0"/>
              <a:t> by </a:t>
            </a:r>
            <a:r>
              <a:rPr lang="pl-PL" sz="800" dirty="0" err="1"/>
              <a:t>alarmAckState</a:t>
            </a:r>
            <a:r>
              <a:rPr lang="pl-PL" sz="800" dirty="0"/>
              <a:t>, </a:t>
            </a:r>
            <a:r>
              <a:rPr lang="pl-PL" sz="800" dirty="0" err="1"/>
              <a:t>baseObjectInstance</a:t>
            </a:r>
            <a:endParaRPr lang="pl-PL" sz="800" dirty="0"/>
          </a:p>
          <a:p>
            <a:r>
              <a:rPr lang="pl-PL" sz="800" dirty="0"/>
              <a:t>        and </a:t>
            </a:r>
            <a:r>
              <a:rPr lang="pl-PL" sz="800" dirty="0" err="1"/>
              <a:t>filter</a:t>
            </a:r>
            <a:r>
              <a:rPr lang="pl-PL" sz="800" dirty="0"/>
              <a:t>.</a:t>
            </a:r>
          </a:p>
          <a:p>
            <a:r>
              <a:rPr lang="pl-PL" sz="800" dirty="0"/>
              <a:t>      </a:t>
            </a:r>
            <a:r>
              <a:rPr lang="pl-PL" sz="800" dirty="0" err="1"/>
              <a:t>parameters</a:t>
            </a:r>
            <a:r>
              <a:rPr lang="pl-PL" sz="800" dirty="0"/>
              <a:t>:</a:t>
            </a:r>
          </a:p>
          <a:p>
            <a:r>
              <a:rPr lang="pl-PL" sz="800" dirty="0"/>
              <a:t>        - </a:t>
            </a:r>
            <a:r>
              <a:rPr lang="pl-PL" sz="800" dirty="0" err="1"/>
              <a:t>name</a:t>
            </a:r>
            <a:r>
              <a:rPr lang="pl-PL" sz="800" dirty="0"/>
              <a:t>: </a:t>
            </a:r>
            <a:r>
              <a:rPr lang="pl-PL" sz="800" dirty="0" err="1"/>
              <a:t>alarmAckState</a:t>
            </a:r>
            <a:endParaRPr lang="pl-PL" sz="800" dirty="0"/>
          </a:p>
          <a:p>
            <a:r>
              <a:rPr lang="pl-PL" sz="800" dirty="0"/>
              <a:t>          in: </a:t>
            </a:r>
            <a:r>
              <a:rPr lang="pl-PL" sz="800" dirty="0" err="1"/>
              <a:t>query</a:t>
            </a:r>
            <a:endParaRPr lang="pl-PL" sz="800" dirty="0"/>
          </a:p>
          <a:p>
            <a:r>
              <a:rPr lang="pl-PL" sz="800" dirty="0"/>
              <a:t>          </a:t>
            </a:r>
            <a:r>
              <a:rPr lang="pl-PL" sz="800" dirty="0" err="1"/>
              <a:t>required</a:t>
            </a:r>
            <a:r>
              <a:rPr lang="pl-PL" sz="800" dirty="0"/>
              <a:t>: </a:t>
            </a:r>
            <a:r>
              <a:rPr lang="pl-PL" sz="800" dirty="0" err="1"/>
              <a:t>false</a:t>
            </a:r>
            <a:endParaRPr lang="pl-PL" sz="800" dirty="0"/>
          </a:p>
          <a:p>
            <a:r>
              <a:rPr lang="pl-PL" sz="800" dirty="0"/>
              <a:t>          </a:t>
            </a:r>
            <a:r>
              <a:rPr lang="pl-PL" sz="800" dirty="0" err="1"/>
              <a:t>schema</a:t>
            </a:r>
            <a:r>
              <a:rPr lang="pl-PL" sz="800" dirty="0"/>
              <a:t>:</a:t>
            </a:r>
          </a:p>
          <a:p>
            <a:r>
              <a:rPr lang="pl-PL" sz="800" b="1" dirty="0"/>
              <a:t>            $ref: '#/</a:t>
            </a:r>
            <a:r>
              <a:rPr lang="pl-PL" sz="800" b="1" dirty="0" err="1"/>
              <a:t>components</a:t>
            </a:r>
            <a:r>
              <a:rPr lang="pl-PL" sz="800" b="1" dirty="0"/>
              <a:t>/</a:t>
            </a:r>
            <a:r>
              <a:rPr lang="pl-PL" sz="800" b="1" dirty="0" err="1"/>
              <a:t>schemas</a:t>
            </a:r>
            <a:r>
              <a:rPr lang="pl-PL" sz="800" b="1" dirty="0"/>
              <a:t>/</a:t>
            </a:r>
            <a:r>
              <a:rPr lang="pl-PL" sz="800" b="1" dirty="0" err="1"/>
              <a:t>AlarmAckState</a:t>
            </a:r>
            <a:r>
              <a:rPr lang="pl-PL" sz="800" b="1" dirty="0"/>
              <a:t>'</a:t>
            </a:r>
          </a:p>
          <a:p>
            <a:r>
              <a:rPr lang="pl-PL" sz="800" dirty="0"/>
              <a:t>        - </a:t>
            </a:r>
            <a:r>
              <a:rPr lang="pl-PL" sz="800" dirty="0" err="1"/>
              <a:t>name</a:t>
            </a:r>
            <a:r>
              <a:rPr lang="pl-PL" sz="800" dirty="0"/>
              <a:t>: </a:t>
            </a:r>
            <a:r>
              <a:rPr lang="pl-PL" sz="800" dirty="0" err="1"/>
              <a:t>baseObjectInstance</a:t>
            </a:r>
            <a:endParaRPr lang="pl-PL" sz="800" dirty="0"/>
          </a:p>
          <a:p>
            <a:r>
              <a:rPr lang="pl-PL" sz="800" dirty="0"/>
              <a:t>          in: </a:t>
            </a:r>
            <a:r>
              <a:rPr lang="pl-PL" sz="800" dirty="0" err="1"/>
              <a:t>query</a:t>
            </a:r>
            <a:endParaRPr lang="pl-PL" sz="800" dirty="0"/>
          </a:p>
          <a:p>
            <a:r>
              <a:rPr lang="pl-PL" sz="800" dirty="0"/>
              <a:t>          </a:t>
            </a:r>
            <a:r>
              <a:rPr lang="pl-PL" sz="800" dirty="0" err="1"/>
              <a:t>required</a:t>
            </a:r>
            <a:r>
              <a:rPr lang="pl-PL" sz="800" dirty="0"/>
              <a:t>: </a:t>
            </a:r>
            <a:r>
              <a:rPr lang="pl-PL" sz="800" dirty="0" err="1"/>
              <a:t>false</a:t>
            </a:r>
            <a:endParaRPr lang="pl-PL" sz="800" dirty="0"/>
          </a:p>
          <a:p>
            <a:r>
              <a:rPr lang="pl-PL" sz="800" dirty="0"/>
              <a:t>          </a:t>
            </a:r>
            <a:r>
              <a:rPr lang="pl-PL" sz="800" dirty="0" err="1"/>
              <a:t>schema</a:t>
            </a:r>
            <a:r>
              <a:rPr lang="pl-PL" sz="800" dirty="0"/>
              <a:t>:</a:t>
            </a:r>
          </a:p>
          <a:p>
            <a:r>
              <a:rPr lang="pl-PL" sz="800" b="1" dirty="0"/>
              <a:t>            $ref: '</a:t>
            </a:r>
            <a:r>
              <a:rPr lang="pl-PL" sz="800" b="1" dirty="0" err="1"/>
              <a:t>comDefs.yaml</a:t>
            </a:r>
            <a:r>
              <a:rPr lang="pl-PL" sz="800" b="1" dirty="0"/>
              <a:t>#/</a:t>
            </a:r>
            <a:r>
              <a:rPr lang="pl-PL" sz="800" b="1" dirty="0" err="1"/>
              <a:t>components</a:t>
            </a:r>
            <a:r>
              <a:rPr lang="pl-PL" sz="800" b="1" dirty="0"/>
              <a:t>/</a:t>
            </a:r>
            <a:r>
              <a:rPr lang="pl-PL" sz="800" b="1" dirty="0" err="1"/>
              <a:t>schemas</a:t>
            </a:r>
            <a:r>
              <a:rPr lang="pl-PL" sz="800" b="1" dirty="0"/>
              <a:t>/</a:t>
            </a:r>
            <a:r>
              <a:rPr lang="pl-PL" sz="800" b="1" dirty="0" err="1"/>
              <a:t>Dn</a:t>
            </a:r>
            <a:r>
              <a:rPr lang="pl-PL" sz="800" b="1" dirty="0"/>
              <a:t>'</a:t>
            </a:r>
          </a:p>
          <a:p>
            <a:r>
              <a:rPr lang="pl-PL" sz="800" dirty="0"/>
              <a:t>        - </a:t>
            </a:r>
            <a:r>
              <a:rPr lang="pl-PL" sz="800" dirty="0" err="1"/>
              <a:t>name</a:t>
            </a:r>
            <a:r>
              <a:rPr lang="pl-PL" sz="800" dirty="0"/>
              <a:t>: </a:t>
            </a:r>
            <a:r>
              <a:rPr lang="pl-PL" sz="800" dirty="0" err="1"/>
              <a:t>filter</a:t>
            </a:r>
            <a:endParaRPr lang="pl-PL" sz="800" dirty="0"/>
          </a:p>
          <a:p>
            <a:r>
              <a:rPr lang="pl-PL" sz="800" dirty="0"/>
              <a:t>          in: </a:t>
            </a:r>
            <a:r>
              <a:rPr lang="pl-PL" sz="800" dirty="0" err="1"/>
              <a:t>query</a:t>
            </a:r>
            <a:endParaRPr lang="pl-PL" sz="800" dirty="0"/>
          </a:p>
          <a:p>
            <a:r>
              <a:rPr lang="pl-PL" sz="800" dirty="0"/>
              <a:t>          </a:t>
            </a:r>
            <a:r>
              <a:rPr lang="pl-PL" sz="800" dirty="0" err="1"/>
              <a:t>required</a:t>
            </a:r>
            <a:r>
              <a:rPr lang="pl-PL" sz="800" dirty="0"/>
              <a:t>: </a:t>
            </a:r>
            <a:r>
              <a:rPr lang="pl-PL" sz="800" dirty="0" err="1"/>
              <a:t>false</a:t>
            </a:r>
            <a:endParaRPr lang="pl-PL" sz="800" dirty="0"/>
          </a:p>
          <a:p>
            <a:r>
              <a:rPr lang="pl-PL" sz="800" dirty="0"/>
              <a:t>          </a:t>
            </a:r>
            <a:r>
              <a:rPr lang="pl-PL" sz="800" dirty="0" err="1"/>
              <a:t>schema</a:t>
            </a:r>
            <a:r>
              <a:rPr lang="pl-PL" sz="800" dirty="0"/>
              <a:t>:</a:t>
            </a:r>
          </a:p>
          <a:p>
            <a:r>
              <a:rPr lang="pl-PL" sz="800" dirty="0"/>
              <a:t>            </a:t>
            </a:r>
            <a:r>
              <a:rPr lang="pl-PL" sz="800" b="1" dirty="0"/>
              <a:t>$ref: '</a:t>
            </a:r>
            <a:r>
              <a:rPr lang="pl-PL" sz="800" b="1" dirty="0" err="1"/>
              <a:t>comDefs.yaml</a:t>
            </a:r>
            <a:r>
              <a:rPr lang="pl-PL" sz="800" b="1" dirty="0"/>
              <a:t>#/</a:t>
            </a:r>
            <a:r>
              <a:rPr lang="pl-PL" sz="800" b="1" dirty="0" err="1"/>
              <a:t>components</a:t>
            </a:r>
            <a:r>
              <a:rPr lang="pl-PL" sz="800" b="1" dirty="0"/>
              <a:t>/</a:t>
            </a:r>
            <a:r>
              <a:rPr lang="pl-PL" sz="800" b="1" dirty="0" err="1"/>
              <a:t>schemas</a:t>
            </a:r>
            <a:r>
              <a:rPr lang="pl-PL" sz="800" b="1" dirty="0"/>
              <a:t>/</a:t>
            </a:r>
            <a:r>
              <a:rPr lang="pl-PL" sz="800" b="1" dirty="0" err="1"/>
              <a:t>Filter</a:t>
            </a:r>
            <a:r>
              <a:rPr lang="pl-PL" sz="800" b="1" dirty="0"/>
              <a:t>'</a:t>
            </a:r>
          </a:p>
        </p:txBody>
      </p:sp>
      <p:sp>
        <p:nvSpPr>
          <p:cNvPr id="34" name="Text Placeholder 27">
            <a:extLst>
              <a:ext uri="{FF2B5EF4-FFF2-40B4-BE49-F238E27FC236}">
                <a16:creationId xmlns:a16="http://schemas.microsoft.com/office/drawing/2014/main" id="{0F65FAC5-DE2F-412D-82AE-F35F15DA634D}"/>
              </a:ext>
            </a:extLst>
          </p:cNvPr>
          <p:cNvSpPr txBox="1">
            <a:spLocks/>
          </p:cNvSpPr>
          <p:nvPr/>
        </p:nvSpPr>
        <p:spPr>
          <a:xfrm>
            <a:off x="258127" y="3093719"/>
            <a:ext cx="6661241" cy="3352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000" dirty="0">
                <a:latin typeface="+mn-lt"/>
              </a:rPr>
              <a:t>3GPP </a:t>
            </a:r>
            <a:r>
              <a:rPr lang="en-US" sz="2000" dirty="0" err="1">
                <a:latin typeface="+mn-lt"/>
              </a:rPr>
              <a:t>openAPIs</a:t>
            </a:r>
            <a:r>
              <a:rPr lang="en-US" sz="2000" dirty="0">
                <a:latin typeface="+mn-lt"/>
              </a:rPr>
              <a:t> contain references to other </a:t>
            </a:r>
            <a:r>
              <a:rPr lang="en-US" sz="2000" b="1" dirty="0">
                <a:latin typeface="+mn-lt"/>
              </a:rPr>
              <a:t>files</a:t>
            </a:r>
            <a:r>
              <a:rPr lang="en-US" sz="2000" dirty="0">
                <a:latin typeface="+mn-lt"/>
              </a:rPr>
              <a:t> (not URLs)</a:t>
            </a:r>
          </a:p>
        </p:txBody>
      </p:sp>
      <p:sp>
        <p:nvSpPr>
          <p:cNvPr id="35" name="Scroll: Vertical 34">
            <a:hlinkClick r:id="rId3"/>
            <a:extLst>
              <a:ext uri="{FF2B5EF4-FFF2-40B4-BE49-F238E27FC236}">
                <a16:creationId xmlns:a16="http://schemas.microsoft.com/office/drawing/2014/main" id="{7132CC06-C29F-42C2-A23C-B8CFCE297645}"/>
              </a:ext>
            </a:extLst>
          </p:cNvPr>
          <p:cNvSpPr/>
          <p:nvPr/>
        </p:nvSpPr>
        <p:spPr>
          <a:xfrm>
            <a:off x="4127863" y="4485989"/>
            <a:ext cx="1733006" cy="809897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3GPP</a:t>
            </a:r>
            <a:br>
              <a:rPr lang="en-US" dirty="0"/>
            </a:br>
            <a:r>
              <a:rPr lang="en-US" dirty="0" err="1"/>
              <a:t>FaultMnS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95749908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E7FB4F-C168-45C1-8DF6-17D822848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6</a:t>
            </a:fld>
            <a:r>
              <a:rPr lang="en-US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E13E84-9FF2-40E2-BE5A-4B79F1F03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 (body)"/>
              </a:rPr>
              <a:t>DCAE – VES Collector – </a:t>
            </a:r>
            <a:r>
              <a:rPr lang="en-US" dirty="0" err="1">
                <a:solidFill>
                  <a:prstClr val="white"/>
                </a:solidFill>
                <a:latin typeface="Calibri (body)"/>
              </a:rPr>
              <a:t>stndDefined</a:t>
            </a:r>
            <a:r>
              <a:rPr lang="en-US" dirty="0">
                <a:solidFill>
                  <a:prstClr val="white"/>
                </a:solidFill>
                <a:latin typeface="Calibri (body)"/>
              </a:rPr>
              <a:t> 2-step event validation</a:t>
            </a:r>
            <a:endParaRPr lang="en-US" dirty="0">
              <a:solidFill>
                <a:schemeClr val="bg1"/>
              </a:solidFill>
              <a:latin typeface="Calibri (body)"/>
            </a:endParaRP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2AB712D-B90C-4A73-B269-CD97A3B32E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6661241" cy="19445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+mn-lt"/>
              </a:rPr>
              <a:t>Schema Manager approach</a:t>
            </a:r>
          </a:p>
          <a:p>
            <a:r>
              <a:rPr lang="en-US" sz="2000" dirty="0">
                <a:latin typeface="+mn-lt"/>
              </a:rPr>
              <a:t>Simplified approach compared to schema broker</a:t>
            </a:r>
          </a:p>
          <a:p>
            <a:r>
              <a:rPr lang="en-US" sz="2000" dirty="0">
                <a:latin typeface="+mn-lt"/>
              </a:rPr>
              <a:t>Re-uses existing </a:t>
            </a:r>
            <a:r>
              <a:rPr lang="en-US" sz="2000" dirty="0" err="1">
                <a:latin typeface="+mn-lt"/>
              </a:rPr>
              <a:t>VES_Event_Registration</a:t>
            </a:r>
            <a:r>
              <a:rPr lang="en-US" sz="2000" dirty="0">
                <a:latin typeface="+mn-lt"/>
              </a:rPr>
              <a:t> artifact</a:t>
            </a:r>
          </a:p>
          <a:p>
            <a:r>
              <a:rPr lang="en-US" sz="2000" dirty="0">
                <a:latin typeface="+mn-lt"/>
              </a:rPr>
              <a:t>Compares the declared schema references with existing </a:t>
            </a:r>
            <a:r>
              <a:rPr lang="en-US" sz="2000" dirty="0" err="1">
                <a:latin typeface="+mn-lt"/>
              </a:rPr>
              <a:t>openAPI</a:t>
            </a:r>
            <a:r>
              <a:rPr lang="en-US" sz="2000" dirty="0">
                <a:latin typeface="+mn-lt"/>
              </a:rPr>
              <a:t> schemas loaded in DCAE </a:t>
            </a:r>
            <a:r>
              <a:rPr lang="en-US" sz="2000" dirty="0" err="1">
                <a:latin typeface="+mn-lt"/>
              </a:rPr>
              <a:t>configMap</a:t>
            </a:r>
            <a:endParaRPr lang="en-US" sz="2000" dirty="0">
              <a:latin typeface="+mn-lt"/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2783514-58BB-4F1F-987F-7DDC934B1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3039" y="1138239"/>
            <a:ext cx="5093292" cy="484455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1D42B61-1DBF-4EE8-936A-D7B6ADD1A263}"/>
              </a:ext>
            </a:extLst>
          </p:cNvPr>
          <p:cNvSpPr/>
          <p:nvPr/>
        </p:nvSpPr>
        <p:spPr>
          <a:xfrm>
            <a:off x="596945" y="3560514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800" dirty="0"/>
              <a:t>---</a:t>
            </a:r>
          </a:p>
          <a:p>
            <a:r>
              <a:rPr lang="pl-PL" sz="800" dirty="0"/>
              <a:t>event:</a:t>
            </a:r>
          </a:p>
          <a:p>
            <a:r>
              <a:rPr lang="pl-PL" sz="800" dirty="0"/>
              <a:t>    </a:t>
            </a:r>
            <a:r>
              <a:rPr lang="pl-PL" sz="800" dirty="0" err="1"/>
              <a:t>presence</a:t>
            </a:r>
            <a:r>
              <a:rPr lang="pl-PL" sz="800" dirty="0"/>
              <a:t>: </a:t>
            </a:r>
            <a:r>
              <a:rPr lang="pl-PL" sz="800" dirty="0" err="1"/>
              <a:t>required</a:t>
            </a:r>
            <a:endParaRPr lang="pl-PL" sz="800" dirty="0"/>
          </a:p>
          <a:p>
            <a:r>
              <a:rPr lang="pl-PL" sz="800" dirty="0"/>
              <a:t>    </a:t>
            </a:r>
            <a:r>
              <a:rPr lang="pl-PL" sz="800" dirty="0" err="1"/>
              <a:t>comment</a:t>
            </a:r>
            <a:r>
              <a:rPr lang="pl-PL" sz="800" dirty="0"/>
              <a:t>: "</a:t>
            </a:r>
            <a:r>
              <a:rPr lang="pl-PL" sz="800" dirty="0" err="1"/>
              <a:t>stndDefined</a:t>
            </a:r>
            <a:r>
              <a:rPr lang="pl-PL" sz="800" dirty="0"/>
              <a:t> event to support 3GPP </a:t>
            </a:r>
            <a:r>
              <a:rPr lang="pl-PL" sz="800" dirty="0" err="1"/>
              <a:t>FaultSupervision</a:t>
            </a:r>
            <a:r>
              <a:rPr lang="pl-PL" sz="800" dirty="0"/>
              <a:t> </a:t>
            </a:r>
            <a:r>
              <a:rPr lang="pl-PL" sz="800" dirty="0" err="1"/>
              <a:t>NotifyNewAlarm</a:t>
            </a:r>
            <a:r>
              <a:rPr lang="pl-PL" sz="800" dirty="0"/>
              <a:t> </a:t>
            </a:r>
            <a:r>
              <a:rPr lang="pl-PL" sz="800" dirty="0" err="1"/>
              <a:t>notification</a:t>
            </a:r>
            <a:r>
              <a:rPr lang="pl-PL" sz="800" dirty="0"/>
              <a:t>"</a:t>
            </a:r>
          </a:p>
          <a:p>
            <a:r>
              <a:rPr lang="pl-PL" sz="800" dirty="0"/>
              <a:t>    </a:t>
            </a:r>
            <a:r>
              <a:rPr lang="pl-PL" sz="800" dirty="0" err="1"/>
              <a:t>structure</a:t>
            </a:r>
            <a:r>
              <a:rPr lang="pl-PL" sz="800" dirty="0"/>
              <a:t>:</a:t>
            </a:r>
          </a:p>
          <a:p>
            <a:r>
              <a:rPr lang="pl-PL" sz="800" dirty="0"/>
              <a:t>        </a:t>
            </a:r>
            <a:r>
              <a:rPr lang="pl-PL" sz="800" dirty="0" err="1"/>
              <a:t>commonEventHeader</a:t>
            </a:r>
            <a:r>
              <a:rPr lang="pl-PL" sz="800" dirty="0"/>
              <a:t>:</a:t>
            </a:r>
          </a:p>
          <a:p>
            <a:r>
              <a:rPr lang="pl-PL" sz="800" dirty="0"/>
              <a:t>            </a:t>
            </a:r>
            <a:r>
              <a:rPr lang="pl-PL" sz="800" dirty="0" err="1"/>
              <a:t>presence</a:t>
            </a:r>
            <a:r>
              <a:rPr lang="pl-PL" sz="800" dirty="0"/>
              <a:t>: </a:t>
            </a:r>
            <a:r>
              <a:rPr lang="pl-PL" sz="800" dirty="0" err="1"/>
              <a:t>required</a:t>
            </a:r>
            <a:endParaRPr lang="pl-PL" sz="800" dirty="0"/>
          </a:p>
          <a:p>
            <a:r>
              <a:rPr lang="pl-PL" sz="800" dirty="0"/>
              <a:t>            </a:t>
            </a:r>
            <a:r>
              <a:rPr lang="pl-PL" sz="800" dirty="0" err="1"/>
              <a:t>structure</a:t>
            </a:r>
            <a:r>
              <a:rPr lang="pl-PL" sz="800" dirty="0"/>
              <a:t>:</a:t>
            </a:r>
          </a:p>
          <a:p>
            <a:r>
              <a:rPr lang="pl-PL" sz="800" dirty="0"/>
              <a:t>                </a:t>
            </a:r>
            <a:r>
              <a:rPr lang="pl-PL" sz="800" dirty="0" err="1"/>
              <a:t>domain</a:t>
            </a:r>
            <a:r>
              <a:rPr lang="pl-PL" sz="800" dirty="0"/>
              <a:t>: {</a:t>
            </a:r>
            <a:r>
              <a:rPr lang="pl-PL" sz="800" dirty="0" err="1"/>
              <a:t>presence</a:t>
            </a:r>
            <a:r>
              <a:rPr lang="pl-PL" sz="800" dirty="0"/>
              <a:t>: </a:t>
            </a:r>
            <a:r>
              <a:rPr lang="pl-PL" sz="800" dirty="0" err="1"/>
              <a:t>required</a:t>
            </a:r>
            <a:r>
              <a:rPr lang="pl-PL" sz="800" dirty="0"/>
              <a:t>, </a:t>
            </a:r>
            <a:r>
              <a:rPr lang="pl-PL" sz="800" dirty="0" err="1"/>
              <a:t>value</a:t>
            </a:r>
            <a:r>
              <a:rPr lang="pl-PL" sz="800" dirty="0"/>
              <a:t>: </a:t>
            </a:r>
            <a:r>
              <a:rPr lang="pl-PL" sz="800" dirty="0" err="1"/>
              <a:t>stndDefined</a:t>
            </a:r>
            <a:r>
              <a:rPr lang="pl-PL" sz="800" dirty="0"/>
              <a:t>}</a:t>
            </a:r>
          </a:p>
          <a:p>
            <a:r>
              <a:rPr lang="en-US" sz="800" dirty="0"/>
              <a:t>                (… omitted for brevity)</a:t>
            </a:r>
            <a:endParaRPr lang="pl-PL" sz="800" dirty="0"/>
          </a:p>
          <a:p>
            <a:r>
              <a:rPr lang="pl-PL" sz="800" dirty="0"/>
              <a:t>                </a:t>
            </a:r>
            <a:r>
              <a:rPr lang="pl-PL" sz="800" dirty="0" err="1"/>
              <a:t>stndDefinedNamespace</a:t>
            </a:r>
            <a:r>
              <a:rPr lang="pl-PL" sz="800" dirty="0"/>
              <a:t>: {</a:t>
            </a:r>
            <a:r>
              <a:rPr lang="pl-PL" sz="800" dirty="0" err="1"/>
              <a:t>presence</a:t>
            </a:r>
            <a:r>
              <a:rPr lang="pl-PL" sz="800" dirty="0"/>
              <a:t>: </a:t>
            </a:r>
            <a:r>
              <a:rPr lang="pl-PL" sz="800" dirty="0" err="1"/>
              <a:t>required</a:t>
            </a:r>
            <a:r>
              <a:rPr lang="pl-PL" sz="800" dirty="0"/>
              <a:t>, </a:t>
            </a:r>
            <a:r>
              <a:rPr lang="pl-PL" sz="800" dirty="0" err="1"/>
              <a:t>value</a:t>
            </a:r>
            <a:r>
              <a:rPr lang="pl-PL" sz="800" dirty="0"/>
              <a:t>: "3GPP-FaultSupervision"}</a:t>
            </a:r>
          </a:p>
          <a:p>
            <a:r>
              <a:rPr lang="pl-PL" sz="800" dirty="0"/>
              <a:t>        </a:t>
            </a:r>
            <a:r>
              <a:rPr lang="pl-PL" sz="800" dirty="0" err="1"/>
              <a:t>stndDefinedFields</a:t>
            </a:r>
            <a:r>
              <a:rPr lang="pl-PL" sz="800" dirty="0"/>
              <a:t>:</a:t>
            </a:r>
          </a:p>
          <a:p>
            <a:r>
              <a:rPr lang="pl-PL" sz="800" dirty="0"/>
              <a:t>            </a:t>
            </a:r>
            <a:r>
              <a:rPr lang="pl-PL" sz="800" dirty="0" err="1"/>
              <a:t>presence</a:t>
            </a:r>
            <a:r>
              <a:rPr lang="pl-PL" sz="800" dirty="0"/>
              <a:t>: </a:t>
            </a:r>
            <a:r>
              <a:rPr lang="pl-PL" sz="800" dirty="0" err="1"/>
              <a:t>required</a:t>
            </a:r>
            <a:endParaRPr lang="pl-PL" sz="800" dirty="0"/>
          </a:p>
          <a:p>
            <a:r>
              <a:rPr lang="pl-PL" sz="800" dirty="0"/>
              <a:t>            </a:t>
            </a:r>
            <a:r>
              <a:rPr lang="pl-PL" sz="800" dirty="0" err="1"/>
              <a:t>structure</a:t>
            </a:r>
            <a:r>
              <a:rPr lang="pl-PL" sz="800" dirty="0"/>
              <a:t>:</a:t>
            </a:r>
          </a:p>
          <a:p>
            <a:r>
              <a:rPr lang="pl-PL" sz="800" dirty="0"/>
              <a:t>                </a:t>
            </a:r>
            <a:r>
              <a:rPr lang="pl-PL" sz="800" b="1" dirty="0" err="1"/>
              <a:t>schemaReference</a:t>
            </a:r>
            <a:r>
              <a:rPr lang="pl-PL" sz="800" b="1" dirty="0"/>
              <a:t>: { </a:t>
            </a:r>
            <a:r>
              <a:rPr lang="pl-PL" sz="800" b="1" dirty="0" err="1"/>
              <a:t>presence</a:t>
            </a:r>
            <a:r>
              <a:rPr lang="pl-PL" sz="800" b="1" dirty="0"/>
              <a:t>: </a:t>
            </a:r>
            <a:r>
              <a:rPr lang="pl-PL" sz="800" b="1" dirty="0" err="1"/>
              <a:t>required</a:t>
            </a:r>
            <a:r>
              <a:rPr lang="pl-PL" sz="800" b="1" dirty="0"/>
              <a:t>, </a:t>
            </a:r>
            <a:r>
              <a:rPr lang="pl-PL" sz="800" b="1" dirty="0" err="1"/>
              <a:t>value</a:t>
            </a:r>
            <a:r>
              <a:rPr lang="pl-PL" sz="800" b="1" dirty="0"/>
              <a:t>: "https://forge.3gpp.org/rep/sa5/MnS/blob/SA88-Rel16/OpenAPI/faultMnS.yaml#/components/schemas/NotifyNewAlarm" }</a:t>
            </a:r>
          </a:p>
          <a:p>
            <a:r>
              <a:rPr lang="pl-PL" sz="800" dirty="0"/>
              <a:t>                data: {</a:t>
            </a:r>
            <a:r>
              <a:rPr lang="pl-PL" sz="800" dirty="0" err="1"/>
              <a:t>presence</a:t>
            </a:r>
            <a:r>
              <a:rPr lang="pl-PL" sz="800" dirty="0"/>
              <a:t>: </a:t>
            </a:r>
            <a:r>
              <a:rPr lang="pl-PL" sz="800" dirty="0" err="1"/>
              <a:t>required</a:t>
            </a:r>
            <a:r>
              <a:rPr lang="pl-PL" sz="800" dirty="0"/>
              <a:t>}</a:t>
            </a:r>
          </a:p>
          <a:p>
            <a:r>
              <a:rPr lang="pl-PL" sz="800" dirty="0"/>
              <a:t>                </a:t>
            </a:r>
            <a:r>
              <a:rPr lang="pl-PL" sz="800" dirty="0" err="1"/>
              <a:t>stndDefinedFieldsVersion</a:t>
            </a:r>
            <a:r>
              <a:rPr lang="pl-PL" sz="800" dirty="0"/>
              <a:t>: {</a:t>
            </a:r>
            <a:r>
              <a:rPr lang="pl-PL" sz="800" dirty="0" err="1"/>
              <a:t>presence</a:t>
            </a:r>
            <a:r>
              <a:rPr lang="pl-PL" sz="800" dirty="0"/>
              <a:t>: </a:t>
            </a:r>
            <a:r>
              <a:rPr lang="pl-PL" sz="800" dirty="0" err="1"/>
              <a:t>required</a:t>
            </a:r>
            <a:r>
              <a:rPr lang="pl-PL" sz="800" dirty="0"/>
              <a:t>, </a:t>
            </a:r>
            <a:r>
              <a:rPr lang="pl-PL" sz="800" dirty="0" err="1"/>
              <a:t>value</a:t>
            </a:r>
            <a:r>
              <a:rPr lang="pl-PL" sz="800" dirty="0"/>
              <a:t>: "1.0"}</a:t>
            </a:r>
          </a:p>
          <a:p>
            <a:r>
              <a:rPr lang="pl-PL" sz="800" dirty="0"/>
              <a:t>  </a:t>
            </a:r>
          </a:p>
          <a:p>
            <a:r>
              <a:rPr lang="pl-PL" sz="800" dirty="0"/>
              <a:t>---</a:t>
            </a:r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03661E12-CA11-4A2B-8BF1-C3229748D8E4}"/>
              </a:ext>
            </a:extLst>
          </p:cNvPr>
          <p:cNvSpPr txBox="1">
            <a:spLocks/>
          </p:cNvSpPr>
          <p:nvPr/>
        </p:nvSpPr>
        <p:spPr>
          <a:xfrm>
            <a:off x="194372" y="3316831"/>
            <a:ext cx="6661241" cy="3352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000" dirty="0" err="1">
                <a:latin typeface="+mn-lt"/>
              </a:rPr>
              <a:t>stndDefined</a:t>
            </a:r>
            <a:r>
              <a:rPr lang="en-US" sz="2000" dirty="0">
                <a:latin typeface="+mn-lt"/>
              </a:rPr>
              <a:t> event registered in </a:t>
            </a:r>
            <a:r>
              <a:rPr lang="en-US" sz="2000" dirty="0" err="1">
                <a:latin typeface="+mn-lt"/>
              </a:rPr>
              <a:t>VES_Event_Registration</a:t>
            </a:r>
            <a:r>
              <a:rPr lang="en-US" sz="2000" dirty="0">
                <a:latin typeface="+mn-lt"/>
              </a:rPr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2732467725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E7FB4F-C168-45C1-8DF6-17D822848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7</a:t>
            </a:fld>
            <a:r>
              <a:rPr lang="en-US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E13E84-9FF2-40E2-BE5A-4B79F1F03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 (body)"/>
              </a:rPr>
              <a:t>DCAE – VES Collector – </a:t>
            </a:r>
            <a:r>
              <a:rPr lang="en-US" dirty="0" err="1">
                <a:solidFill>
                  <a:prstClr val="white"/>
                </a:solidFill>
                <a:latin typeface="Calibri (body)"/>
              </a:rPr>
              <a:t>stndDefined</a:t>
            </a:r>
            <a:r>
              <a:rPr lang="en-US" dirty="0">
                <a:solidFill>
                  <a:prstClr val="white"/>
                </a:solidFill>
                <a:latin typeface="Calibri (body)"/>
              </a:rPr>
              <a:t> 2-step event validation</a:t>
            </a:r>
            <a:endParaRPr lang="en-US" dirty="0">
              <a:solidFill>
                <a:schemeClr val="bg1"/>
              </a:solidFill>
              <a:latin typeface="Calibri (body)"/>
            </a:endParaRP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2AB712D-B90C-4A73-B269-CD97A3B32E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6661241" cy="629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+mn-lt"/>
              </a:rPr>
              <a:t>Schema Manager algorithm – in DCAE environment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5D77E812-970D-4B8B-8DBD-AB7C11669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475" y="1906044"/>
            <a:ext cx="6372165" cy="3525611"/>
          </a:xfrm>
          <a:prstGeom prst="rect">
            <a:avLst/>
          </a:prstGeom>
        </p:spPr>
      </p:pic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223C628C-C72E-4291-9719-1B6986A36240}"/>
              </a:ext>
            </a:extLst>
          </p:cNvPr>
          <p:cNvSpPr/>
          <p:nvPr/>
        </p:nvSpPr>
        <p:spPr>
          <a:xfrm>
            <a:off x="8943703" y="1767840"/>
            <a:ext cx="2515961" cy="888274"/>
          </a:xfrm>
          <a:prstGeom prst="wedgeRoundRectCallout">
            <a:avLst>
              <a:gd name="adj1" fmla="val -20833"/>
              <a:gd name="adj2" fmla="val 742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Fairly simple</a:t>
            </a:r>
            <a:endParaRPr lang="pl-PL" dirty="0"/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A3FE98FD-EEF8-4281-9EA1-8C30ED91C59A}"/>
              </a:ext>
            </a:extLst>
          </p:cNvPr>
          <p:cNvSpPr/>
          <p:nvPr/>
        </p:nvSpPr>
        <p:spPr>
          <a:xfrm>
            <a:off x="8943703" y="2984863"/>
            <a:ext cx="2459447" cy="888274"/>
          </a:xfrm>
          <a:prstGeom prst="wedgeRoundRectCallout">
            <a:avLst>
              <a:gd name="adj1" fmla="val -20833"/>
              <a:gd name="adj2" fmla="val 742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Achievable in Honolulu</a:t>
            </a:r>
            <a:endParaRPr lang="pl-PL" dirty="0"/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701102DB-0498-4CA5-B857-045F9B6703F0}"/>
              </a:ext>
            </a:extLst>
          </p:cNvPr>
          <p:cNvSpPr/>
          <p:nvPr/>
        </p:nvSpPr>
        <p:spPr>
          <a:xfrm>
            <a:off x="8943703" y="4312920"/>
            <a:ext cx="2459447" cy="888274"/>
          </a:xfrm>
          <a:prstGeom prst="wedgeRoundRectCallout">
            <a:avLst>
              <a:gd name="adj1" fmla="val -20833"/>
              <a:gd name="adj2" fmla="val 742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Potential to create </a:t>
            </a:r>
            <a:r>
              <a:rPr lang="en-US" dirty="0" err="1"/>
              <a:t>schemaBroker</a:t>
            </a:r>
            <a:r>
              <a:rPr lang="en-US" dirty="0"/>
              <a:t> in following releases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93666013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E7FB4F-C168-45C1-8DF6-17D822848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8</a:t>
            </a:fld>
            <a:r>
              <a:rPr lang="en-US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E13E84-9FF2-40E2-BE5A-4B79F1F03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 (body)"/>
              </a:rPr>
              <a:t>DCAE – VES Collector – </a:t>
            </a:r>
            <a:r>
              <a:rPr lang="en-US" dirty="0" err="1">
                <a:solidFill>
                  <a:prstClr val="white"/>
                </a:solidFill>
                <a:latin typeface="Calibri (body)"/>
              </a:rPr>
              <a:t>stndDefined</a:t>
            </a:r>
            <a:r>
              <a:rPr lang="en-US" dirty="0">
                <a:solidFill>
                  <a:prstClr val="white"/>
                </a:solidFill>
                <a:latin typeface="Calibri (body)"/>
              </a:rPr>
              <a:t> 2-step event validation</a:t>
            </a:r>
            <a:endParaRPr lang="en-US" dirty="0">
              <a:solidFill>
                <a:schemeClr val="bg1"/>
              </a:solidFill>
              <a:latin typeface="Calibri (body)"/>
            </a:endParaRP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2AB712D-B90C-4A73-B269-CD97A3B32E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6661241" cy="50796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+mn-lt"/>
              </a:rPr>
              <a:t>Schema Manager use-case summary:</a:t>
            </a:r>
          </a:p>
          <a:p>
            <a:r>
              <a:rPr lang="en-US" sz="2000" dirty="0">
                <a:latin typeface="+mn-lt"/>
              </a:rPr>
              <a:t>A user on-boards a new </a:t>
            </a:r>
            <a:r>
              <a:rPr lang="en-US" sz="2000" dirty="0" err="1">
                <a:latin typeface="+mn-lt"/>
              </a:rPr>
              <a:t>xNF</a:t>
            </a:r>
            <a:r>
              <a:rPr lang="en-US" sz="2000" dirty="0">
                <a:latin typeface="+mn-lt"/>
              </a:rPr>
              <a:t> package</a:t>
            </a:r>
          </a:p>
          <a:p>
            <a:r>
              <a:rPr lang="en-US" sz="2000" dirty="0">
                <a:latin typeface="+mn-lt"/>
              </a:rPr>
              <a:t>That package contains </a:t>
            </a:r>
            <a:r>
              <a:rPr lang="en-US" sz="2000" dirty="0" err="1">
                <a:latin typeface="+mn-lt"/>
              </a:rPr>
              <a:t>stdnDefined</a:t>
            </a:r>
            <a:r>
              <a:rPr lang="en-US" sz="2000" dirty="0">
                <a:latin typeface="+mn-lt"/>
              </a:rPr>
              <a:t> events “declaration”</a:t>
            </a:r>
          </a:p>
          <a:p>
            <a:r>
              <a:rPr lang="en-US" sz="2000" dirty="0" err="1">
                <a:latin typeface="+mn-lt"/>
              </a:rPr>
              <a:t>ves</a:t>
            </a:r>
            <a:r>
              <a:rPr lang="en-US" sz="2000" dirty="0">
                <a:latin typeface="+mn-lt"/>
              </a:rPr>
              <a:t>-</a:t>
            </a:r>
            <a:r>
              <a:rPr lang="en-US" sz="2000" dirty="0" err="1">
                <a:latin typeface="+mn-lt"/>
              </a:rPr>
              <a:t>openapi</a:t>
            </a:r>
            <a:r>
              <a:rPr lang="en-US" sz="2000" dirty="0">
                <a:latin typeface="+mn-lt"/>
              </a:rPr>
              <a:t>-manager consumes the </a:t>
            </a:r>
            <a:r>
              <a:rPr lang="en-US" sz="2000" dirty="0" err="1">
                <a:latin typeface="+mn-lt"/>
              </a:rPr>
              <a:t>VES_Events</a:t>
            </a:r>
            <a:r>
              <a:rPr lang="en-US" sz="2000" dirty="0">
                <a:latin typeface="+mn-lt"/>
              </a:rPr>
              <a:t> artifact</a:t>
            </a:r>
          </a:p>
          <a:p>
            <a:r>
              <a:rPr lang="en-US" sz="2000" dirty="0" err="1">
                <a:latin typeface="+mn-lt"/>
              </a:rPr>
              <a:t>schemaReferences</a:t>
            </a:r>
            <a:r>
              <a:rPr lang="en-US" sz="2000" dirty="0">
                <a:latin typeface="+mn-lt"/>
              </a:rPr>
              <a:t> mentioned are compared against contents of DCAE </a:t>
            </a:r>
            <a:r>
              <a:rPr lang="en-US" sz="2000" dirty="0" err="1">
                <a:latin typeface="+mn-lt"/>
              </a:rPr>
              <a:t>externalSchema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configMap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A user gets warnings in SDC/Distribution, if the </a:t>
            </a:r>
            <a:r>
              <a:rPr lang="en-US" sz="2000" dirty="0" err="1">
                <a:latin typeface="+mn-lt"/>
              </a:rPr>
              <a:t>xNF</a:t>
            </a:r>
            <a:r>
              <a:rPr lang="en-US" sz="2000" dirty="0">
                <a:latin typeface="+mn-lt"/>
              </a:rPr>
              <a:t> uses schemas, which are absent in DCAE </a:t>
            </a:r>
            <a:r>
              <a:rPr lang="en-US" sz="2000" dirty="0" err="1">
                <a:latin typeface="+mn-lt"/>
              </a:rPr>
              <a:t>externalRepo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cfgMap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The warning in SDC doesn`t prevent the service distribution</a:t>
            </a:r>
          </a:p>
          <a:p>
            <a:r>
              <a:rPr lang="en-US" sz="2000" dirty="0">
                <a:latin typeface="+mn-lt"/>
              </a:rPr>
              <a:t>A user is able to update the </a:t>
            </a:r>
            <a:r>
              <a:rPr lang="en-US" sz="2000" dirty="0" err="1">
                <a:latin typeface="+mn-lt"/>
              </a:rPr>
              <a:t>cfgMap</a:t>
            </a:r>
            <a:r>
              <a:rPr lang="en-US" sz="2000" dirty="0">
                <a:latin typeface="+mn-lt"/>
              </a:rPr>
              <a:t> with relevant </a:t>
            </a:r>
            <a:r>
              <a:rPr lang="en-US" sz="2000" dirty="0" err="1">
                <a:latin typeface="+mn-lt"/>
              </a:rPr>
              <a:t>openAPIs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There is a script, which is able to generate the </a:t>
            </a:r>
            <a:r>
              <a:rPr lang="en-US" sz="2000" dirty="0" err="1">
                <a:latin typeface="+mn-lt"/>
              </a:rPr>
              <a:t>cfgMap</a:t>
            </a:r>
            <a:r>
              <a:rPr lang="en-US" sz="2000" dirty="0">
                <a:latin typeface="+mn-lt"/>
              </a:rPr>
              <a:t> based on 3GPP </a:t>
            </a:r>
            <a:r>
              <a:rPr lang="en-US" sz="2000" dirty="0" err="1">
                <a:latin typeface="+mn-lt"/>
              </a:rPr>
              <a:t>openApi</a:t>
            </a:r>
            <a:r>
              <a:rPr lang="en-US" sz="2000" dirty="0">
                <a:latin typeface="+mn-lt"/>
              </a:rPr>
              <a:t> descriptions from </a:t>
            </a:r>
            <a:r>
              <a:rPr lang="en-US" sz="2000" dirty="0" err="1">
                <a:latin typeface="+mn-lt"/>
              </a:rPr>
              <a:t>ForgeETSI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GitLAB</a:t>
            </a:r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A user is able to successfully execute 2</a:t>
            </a:r>
            <a:r>
              <a:rPr lang="en-US" sz="2000" baseline="30000" dirty="0">
                <a:latin typeface="+mn-lt"/>
              </a:rPr>
              <a:t>nd</a:t>
            </a:r>
            <a:r>
              <a:rPr lang="en-US" sz="2000" dirty="0">
                <a:latin typeface="+mn-lt"/>
              </a:rPr>
              <a:t> step of validation with new </a:t>
            </a:r>
            <a:r>
              <a:rPr lang="en-US" sz="2000" dirty="0" err="1">
                <a:latin typeface="+mn-lt"/>
              </a:rPr>
              <a:t>openAPIs</a:t>
            </a:r>
            <a:endParaRPr lang="en-US" sz="2000" dirty="0">
              <a:latin typeface="+mn-lt"/>
            </a:endParaRP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D5B43D9-D517-4C5B-B1CE-2E17DE16B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566" y="1689463"/>
            <a:ext cx="5200496" cy="301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7640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E7FB4F-C168-45C1-8DF6-17D822848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9</a:t>
            </a:fld>
            <a:r>
              <a:rPr lang="en-US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E13E84-9FF2-40E2-BE5A-4B79F1F03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 (body)"/>
              </a:rPr>
              <a:t>DCAE – VES Collector – </a:t>
            </a:r>
            <a:r>
              <a:rPr lang="en-US" dirty="0" err="1">
                <a:solidFill>
                  <a:prstClr val="white"/>
                </a:solidFill>
                <a:latin typeface="Calibri (body)"/>
              </a:rPr>
              <a:t>stndDefined</a:t>
            </a:r>
            <a:r>
              <a:rPr lang="en-US" dirty="0">
                <a:solidFill>
                  <a:prstClr val="white"/>
                </a:solidFill>
                <a:latin typeface="Calibri (body)"/>
              </a:rPr>
              <a:t> 2-step event validation</a:t>
            </a:r>
            <a:endParaRPr lang="en-US" dirty="0">
              <a:solidFill>
                <a:schemeClr val="bg1"/>
              </a:solidFill>
              <a:latin typeface="Calibri (body)"/>
            </a:endParaRP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2AB712D-B90C-4A73-B269-CD97A3B32E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538832"/>
            <a:ext cx="6661241" cy="35618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>
                <a:latin typeface="+mn-lt"/>
              </a:rPr>
              <a:t>Schema Manager next steps:</a:t>
            </a:r>
          </a:p>
          <a:p>
            <a:r>
              <a:rPr lang="en-US" sz="2000" dirty="0">
                <a:latin typeface="+mn-lt"/>
              </a:rPr>
              <a:t>SDC Distribution Client  extensions – Done</a:t>
            </a:r>
          </a:p>
          <a:p>
            <a:r>
              <a:rPr lang="en-US" sz="2000" dirty="0">
                <a:latin typeface="+mn-lt"/>
              </a:rPr>
              <a:t>SDC BE/FE modifications (warning message) – Done</a:t>
            </a:r>
          </a:p>
          <a:p>
            <a:r>
              <a:rPr lang="en-US" sz="2000" dirty="0" err="1">
                <a:latin typeface="+mn-lt"/>
              </a:rPr>
              <a:t>ves</a:t>
            </a:r>
            <a:r>
              <a:rPr lang="en-US" sz="2000" dirty="0">
                <a:latin typeface="+mn-lt"/>
              </a:rPr>
              <a:t>-</a:t>
            </a:r>
            <a:r>
              <a:rPr lang="en-US" sz="2000" dirty="0" err="1">
                <a:latin typeface="+mn-lt"/>
              </a:rPr>
              <a:t>openapi</a:t>
            </a:r>
            <a:r>
              <a:rPr lang="en-US" sz="2000" dirty="0">
                <a:latin typeface="+mn-lt"/>
              </a:rPr>
              <a:t>-manger – prototype exists</a:t>
            </a:r>
          </a:p>
          <a:p>
            <a:r>
              <a:rPr lang="en-US" sz="2000" dirty="0">
                <a:latin typeface="+mn-lt"/>
              </a:rPr>
              <a:t>DCAE Helm charts for </a:t>
            </a:r>
            <a:r>
              <a:rPr lang="en-US" sz="2000" dirty="0" err="1">
                <a:latin typeface="+mn-lt"/>
              </a:rPr>
              <a:t>ves</a:t>
            </a:r>
            <a:r>
              <a:rPr lang="en-US" sz="2000" dirty="0">
                <a:latin typeface="+mn-lt"/>
              </a:rPr>
              <a:t>-</a:t>
            </a:r>
            <a:r>
              <a:rPr lang="en-US" sz="2000" dirty="0" err="1">
                <a:latin typeface="+mn-lt"/>
              </a:rPr>
              <a:t>openapi</a:t>
            </a:r>
            <a:r>
              <a:rPr lang="en-US" sz="2000" dirty="0">
                <a:latin typeface="+mn-lt"/>
              </a:rPr>
              <a:t>-manager – prototype exists</a:t>
            </a:r>
          </a:p>
          <a:p>
            <a:r>
              <a:rPr lang="en-US" sz="2000" dirty="0">
                <a:latin typeface="+mn-lt"/>
              </a:rPr>
              <a:t>DCAE update to always use a </a:t>
            </a:r>
            <a:r>
              <a:rPr lang="en-US" sz="2000" dirty="0" err="1">
                <a:latin typeface="+mn-lt"/>
              </a:rPr>
              <a:t>configMap</a:t>
            </a:r>
            <a:r>
              <a:rPr lang="en-US" sz="2000" dirty="0">
                <a:latin typeface="+mn-lt"/>
              </a:rPr>
              <a:t> with external </a:t>
            </a:r>
            <a:r>
              <a:rPr lang="en-US" sz="2000" dirty="0" err="1">
                <a:latin typeface="+mn-lt"/>
              </a:rPr>
              <a:t>openAPI</a:t>
            </a:r>
            <a:r>
              <a:rPr lang="en-US" sz="2000" dirty="0">
                <a:latin typeface="+mn-lt"/>
              </a:rPr>
              <a:t> descriptions – to be done</a:t>
            </a:r>
          </a:p>
          <a:p>
            <a:r>
              <a:rPr lang="en-US" sz="2000" dirty="0">
                <a:latin typeface="+mn-lt"/>
              </a:rPr>
              <a:t>Further steps to migrate </a:t>
            </a:r>
            <a:r>
              <a:rPr lang="en-US" sz="2000" dirty="0" err="1">
                <a:latin typeface="+mn-lt"/>
              </a:rPr>
              <a:t>SchemaManager</a:t>
            </a:r>
            <a:r>
              <a:rPr lang="en-US" sz="2000" dirty="0">
                <a:latin typeface="+mn-lt"/>
              </a:rPr>
              <a:t> to become </a:t>
            </a:r>
            <a:r>
              <a:rPr lang="en-US" sz="2000" dirty="0" err="1">
                <a:latin typeface="+mn-lt"/>
              </a:rPr>
              <a:t>schemaBroker</a:t>
            </a:r>
            <a:r>
              <a:rPr lang="en-US" sz="2000" dirty="0">
                <a:latin typeface="+mn-lt"/>
              </a:rPr>
              <a:t> for </a:t>
            </a:r>
            <a:r>
              <a:rPr lang="en-US" sz="2000" dirty="0" err="1">
                <a:latin typeface="+mn-lt"/>
              </a:rPr>
              <a:t>openAPI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descrpitions</a:t>
            </a:r>
            <a:r>
              <a:rPr lang="en-US" sz="2000" dirty="0">
                <a:latin typeface="+mn-lt"/>
              </a:rPr>
              <a:t> – “I” release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D5B43D9-D517-4C5B-B1CE-2E17DE16B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566" y="1689463"/>
            <a:ext cx="5200496" cy="30106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2F3C1D-0CED-45BB-879B-C3BCD91F22BE}"/>
              </a:ext>
            </a:extLst>
          </p:cNvPr>
          <p:cNvSpPr txBox="1"/>
          <p:nvPr/>
        </p:nvSpPr>
        <p:spPr>
          <a:xfrm>
            <a:off x="803558" y="5168537"/>
            <a:ext cx="10529006" cy="64633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/>
              <a:t>Recommendation (DCAE weekly Jan 6</a:t>
            </a:r>
            <a:r>
              <a:rPr lang="en-US" baseline="30000" dirty="0"/>
              <a:t>th</a:t>
            </a:r>
            <a:r>
              <a:rPr lang="en-US" dirty="0"/>
              <a:t> 2021):</a:t>
            </a:r>
          </a:p>
          <a:p>
            <a:r>
              <a:rPr lang="en-US" dirty="0"/>
              <a:t>	Implement </a:t>
            </a:r>
            <a:r>
              <a:rPr lang="en-US" dirty="0" err="1"/>
              <a:t>ves</a:t>
            </a:r>
            <a:r>
              <a:rPr lang="en-US" dirty="0"/>
              <a:t>-</a:t>
            </a:r>
            <a:r>
              <a:rPr lang="en-US" dirty="0" err="1"/>
              <a:t>openapi</a:t>
            </a:r>
            <a:r>
              <a:rPr lang="en-US" dirty="0"/>
              <a:t>-manager, as DCAE platform component, optionally enabled in DCAE Helm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8793593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haredContentType xmlns="Microsoft.SharePoint.Taxonomy.ContentTypeSync" SourceId="34c87397-5fc1-491e-85e7-d6110dbe9cbd" ContentTypeId="0x0101" PreviousValue="false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deFromDelve xmlns="71c5aaf6-e6ce-465b-b873-5148d2a4c105">false</HideFromDelv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185B6FD968AC4F8244C98DADFCDDF2" ma:contentTypeVersion="12" ma:contentTypeDescription="Create a new document." ma:contentTypeScope="" ma:versionID="6bbf9dcba3b739f0235de22d0d59c153">
  <xsd:schema xmlns:xsd="http://www.w3.org/2001/XMLSchema" xmlns:xs="http://www.w3.org/2001/XMLSchema" xmlns:p="http://schemas.microsoft.com/office/2006/metadata/properties" xmlns:ns3="71c5aaf6-e6ce-465b-b873-5148d2a4c105" xmlns:ns4="687e87d0-d0a8-4c48-8f94-14f0c67212c5" xmlns:ns5="b4d06219-a142-4c5f-be55-53f74cb980c7" targetNamespace="http://schemas.microsoft.com/office/2006/metadata/properties" ma:root="true" ma:fieldsID="f23cab7a2ffe2cf3e1e4b27a0cbd56a8" ns3:_="" ns4:_="" ns5:_="">
    <xsd:import namespace="71c5aaf6-e6ce-465b-b873-5148d2a4c105"/>
    <xsd:import namespace="687e87d0-d0a8-4c48-8f94-14f0c67212c5"/>
    <xsd:import namespace="b4d06219-a142-4c5f-be55-53f74cb980c7"/>
    <xsd:element name="properties">
      <xsd:complexType>
        <xsd:sequence>
          <xsd:element name="documentManagement">
            <xsd:complexType>
              <xsd:all>
                <xsd:element ref="ns3:_dlc_DocId" minOccurs="0"/>
                <xsd:element ref="ns3:_dlc_DocIdUrl" minOccurs="0"/>
                <xsd:element ref="ns3:_dlc_DocIdPersistId" minOccurs="0"/>
                <xsd:element ref="ns3:HideFromDelve" minOccurs="0"/>
                <xsd:element ref="ns4:MediaServiceFastMetadata" minOccurs="0"/>
                <xsd:element ref="ns4:MediaServiceDateTaken" minOccurs="0"/>
                <xsd:element ref="ns5:SharedWithUsers" minOccurs="0"/>
                <xsd:element ref="ns5:SharedWithDetails" minOccurs="0"/>
                <xsd:element ref="ns5:SharingHintHash" minOccurs="0"/>
                <xsd:element ref="ns4:MediaService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7e87d0-d0a8-4c48-8f94-14f0c67212c5" elementFormDefault="qualified">
    <xsd:import namespace="http://schemas.microsoft.com/office/2006/documentManagement/types"/>
    <xsd:import namespace="http://schemas.microsoft.com/office/infopath/2007/PartnerControls"/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Metadata" ma:index="17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AutoTags" ma:index="18" nillable="true" ma:displayName="MediaServiceAutoTags" ma:internalName="MediaServiceAutoTag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d06219-a142-4c5f-be55-53f74cb980c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CA461966-D3DF-4184-9CAC-0E1C7F62DA2E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FEF1EE83-0879-409A-9B2E-2B34199DF468}">
  <ds:schemaRefs>
    <ds:schemaRef ds:uri="http://purl.org/dc/terms/"/>
    <ds:schemaRef ds:uri="http://schemas.openxmlformats.org/package/2006/metadata/core-properties"/>
    <ds:schemaRef ds:uri="687e87d0-d0a8-4c48-8f94-14f0c67212c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1c5aaf6-e6ce-465b-b873-5148d2a4c105"/>
    <ds:schemaRef ds:uri="b4d06219-a142-4c5f-be55-53f74cb980c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0537229-BBF0-44D6-952A-E818CE07A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c5aaf6-e6ce-465b-b873-5148d2a4c105"/>
    <ds:schemaRef ds:uri="687e87d0-d0a8-4c48-8f94-14f0c67212c5"/>
    <ds:schemaRef ds:uri="b4d06219-a142-4c5f-be55-53f74cb980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A958AE3A-12FD-4D35-A420-A48E82DD1D84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53B77A9A-7C41-4CD2-AFB3-C26404C97563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45561</TotalTime>
  <Words>1277</Words>
  <Application>Microsoft Office PowerPoint</Application>
  <PresentationFormat>Widescreen</PresentationFormat>
  <Paragraphs>166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.AppleSystemUIFont</vt:lpstr>
      <vt:lpstr>Arial</vt:lpstr>
      <vt:lpstr>Calibri</vt:lpstr>
      <vt:lpstr>Calibri (body)</vt:lpstr>
      <vt:lpstr>Office Theme</vt:lpstr>
      <vt:lpstr>VES openAPI Manager (continuation of VES stndDefined) (3GPP openAPI description presence validator)  Michal Banka, Edyta Krukowska, Damian Nowak, Bogumil Zebek</vt:lpstr>
      <vt:lpstr>DCAE – VES Collector – stndDefined 2-step event validation</vt:lpstr>
      <vt:lpstr>DCAE – VES Collector – stndDefined 2-step event validation</vt:lpstr>
      <vt:lpstr>DCAE – VES Collector – stndDefined 2-step event validation</vt:lpstr>
      <vt:lpstr>DCAE – VES Collector – stndDefined 2-step event validation</vt:lpstr>
      <vt:lpstr>DCAE – VES Collector – stndDefined 2-step event validation</vt:lpstr>
      <vt:lpstr>DCAE – VES Collector – stndDefined 2-step event validation</vt:lpstr>
      <vt:lpstr>DCAE – VES Collector – stndDefined 2-step event validation</vt:lpstr>
      <vt:lpstr>DCAE – VES Collector – stndDefined 2-step event validation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DCAE Data Files Collector  - Use Case 1:  Data file collection and feed publication  - Use Case 2:  3GPP PM counters for closed loops  Ericsson Proposal</dc:title>
  <dc:creator>Hillis, Marge (Nokia - US)</dc:creator>
  <cp:lastModifiedBy>Nowak, Damian (Nokia - PL/Wroclaw)</cp:lastModifiedBy>
  <cp:revision>403</cp:revision>
  <dcterms:modified xsi:type="dcterms:W3CDTF">2021-01-06T16:34:33Z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2017-12-11 20:52:38Z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  <property fmtid="{D5CDD505-2E9C-101B-9397-08002B2CF9AE}" pid="12" name="ContentTypeId">
    <vt:lpwstr>0x01010083185B6FD968AC4F8244C98DADFCDDF2</vt:lpwstr>
  </property>
</Properties>
</file>