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1964" r:id="rId2"/>
    <p:sldId id="307" r:id="rId3"/>
    <p:sldId id="303" r:id="rId4"/>
    <p:sldId id="1965" r:id="rId5"/>
    <p:sldId id="1967" r:id="rId6"/>
    <p:sldId id="1966" r:id="rId7"/>
    <p:sldId id="1968" r:id="rId8"/>
    <p:sldId id="1969" r:id="rId9"/>
    <p:sldId id="1970" r:id="rId10"/>
    <p:sldId id="1971" r:id="rId11"/>
    <p:sldId id="19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9"/>
    <p:restoredTop sz="96405"/>
  </p:normalViewPr>
  <p:slideViewPr>
    <p:cSldViewPr snapToGrid="0" snapToObjects="1">
      <p:cViewPr varScale="1">
        <p:scale>
          <a:sx n="160" d="100"/>
          <a:sy n="160" d="100"/>
        </p:scale>
        <p:origin x="22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5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6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31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esentatio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F069018-95E2-8A44-BCF0-7F26D2587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flipH="1">
            <a:off x="6061754" y="-1"/>
            <a:ext cx="3082246" cy="3008531"/>
          </a:xfrm>
          <a:prstGeom prst="rect">
            <a:avLst/>
          </a:prstGeom>
        </p:spPr>
      </p:pic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E4DD6EF6-17F3-45D8-A8D2-0568216B3B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4773" y="3695612"/>
            <a:ext cx="5550247" cy="506121"/>
          </a:xfrm>
        </p:spPr>
        <p:txBody>
          <a:bodyPr lIns="0">
            <a:noAutofit/>
          </a:bodyPr>
          <a:lstStyle>
            <a:lvl1pPr marL="0" indent="0">
              <a:spcAft>
                <a:spcPts val="0"/>
              </a:spcAft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AB4D047A-9F4D-4399-A857-F5677E988A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4773" y="5554039"/>
            <a:ext cx="5550247" cy="302523"/>
          </a:xfrm>
        </p:spPr>
        <p:txBody>
          <a:bodyPr lIns="0" anchor="b">
            <a:noAutofit/>
          </a:bodyPr>
          <a:lstStyle>
            <a:lvl1pPr marL="0" indent="0">
              <a:spcAft>
                <a:spcPts val="0"/>
              </a:spcAft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6F1E0606-FEB5-4D72-9765-20ABFEC69E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772" y="5947154"/>
            <a:ext cx="5550247" cy="302523"/>
          </a:xfrm>
        </p:spPr>
        <p:txBody>
          <a:bodyPr lIns="0">
            <a:noAutofit/>
          </a:bodyPr>
          <a:lstStyle>
            <a:lvl1pPr marL="0" indent="0">
              <a:spcAft>
                <a:spcPts val="0"/>
              </a:spcAft>
              <a:buNone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2020 / MM / DD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992A3655-A89B-404E-95A8-B74F01FE3E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4773" y="2931621"/>
            <a:ext cx="5550247" cy="746739"/>
          </a:xfrm>
        </p:spPr>
        <p:txBody>
          <a:bodyPr lIns="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2250" b="1">
                <a:latin typeface="+mn-lt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0AD4B96-8698-0C40-B0FB-50919CE156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9727" y="818556"/>
            <a:ext cx="1139529" cy="65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0261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7D4BB4A-5827-3349-ADA8-53502B4213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87691" y="-4166"/>
            <a:ext cx="3696019" cy="1145359"/>
          </a:xfrm>
          <a:prstGeom prst="rect">
            <a:avLst/>
          </a:prstGeom>
        </p:spPr>
      </p:pic>
      <p:sp>
        <p:nvSpPr>
          <p:cNvPr id="9" name="Titeltext">
            <a:extLst>
              <a:ext uri="{FF2B5EF4-FFF2-40B4-BE49-F238E27FC236}">
                <a16:creationId xmlns:a16="http://schemas.microsoft.com/office/drawing/2014/main" id="{C7085336-C273-2647-AE7D-F53152509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6" y="619460"/>
            <a:ext cx="8207378" cy="847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90000" anchor="b">
            <a:noAutofit/>
          </a:bodyPr>
          <a:lstStyle>
            <a:lvl1pPr algn="l">
              <a:defRPr sz="3000"/>
            </a:lvl1pPr>
          </a:lstStyle>
          <a:p>
            <a:r>
              <a:rPr lang="fr-CA" dirty="0"/>
              <a:t>Agenda</a:t>
            </a:r>
            <a:endParaRPr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E1AC031-3B2C-1647-9CCB-35C322536BDE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479427" y="2437648"/>
            <a:ext cx="8212943" cy="3359447"/>
          </a:xfrm>
        </p:spPr>
        <p:txBody>
          <a:bodyPr lIns="0" numCol="2" spcCol="360000">
            <a:noAutofit/>
          </a:bodyPr>
          <a:lstStyle>
            <a:lvl1pPr marL="609402" indent="-609402">
              <a:spcBef>
                <a:spcPts val="0"/>
              </a:spcBef>
              <a:spcAft>
                <a:spcPts val="2666"/>
              </a:spcAft>
              <a:buFont typeface="+mj-lt"/>
              <a:buAutoNum type="arabicPeriod"/>
              <a:defRPr sz="2400" b="1"/>
            </a:lvl1pPr>
            <a:lvl2pPr marL="713086" indent="-357601">
              <a:spcBef>
                <a:spcPts val="0"/>
              </a:spcBef>
              <a:spcAft>
                <a:spcPts val="2666"/>
              </a:spcAft>
              <a:buFont typeface="Arial" panose="020B0604020202020204" pitchFamily="34" charset="0"/>
              <a:buChar char="•"/>
              <a:tabLst/>
              <a:defRPr sz="2666"/>
            </a:lvl2pPr>
            <a:lvl3pPr marL="1070685" indent="-357601">
              <a:spcBef>
                <a:spcPts val="0"/>
              </a:spcBef>
              <a:spcAft>
                <a:spcPts val="1066"/>
              </a:spcAft>
              <a:buFont typeface="Courier New" panose="02070309020205020404" pitchFamily="49" charset="0"/>
              <a:buChar char="o"/>
              <a:tabLst/>
              <a:defRPr sz="2133"/>
            </a:lvl3pPr>
            <a:lvl4pPr marL="1070685" indent="0">
              <a:spcBef>
                <a:spcPts val="0"/>
              </a:spcBef>
              <a:spcAft>
                <a:spcPts val="1066"/>
              </a:spcAft>
              <a:buNone/>
              <a:tabLst/>
              <a:defRPr sz="1866"/>
            </a:lvl4pPr>
            <a:lvl5pPr marL="1669508" indent="-243338">
              <a:spcBef>
                <a:spcPts val="0"/>
              </a:spcBef>
              <a:spcAft>
                <a:spcPts val="1066"/>
              </a:spcAft>
              <a:tabLst/>
              <a:defRPr sz="1599"/>
            </a:lvl5pPr>
          </a:lstStyle>
          <a:p>
            <a:pPr lvl="0"/>
            <a:r>
              <a:rPr lang="en-CA" noProof="0" dirty="0"/>
              <a:t>Agenda item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D1AF2BC2-1454-AA44-BC40-57F8B8B2D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5657" y="6418321"/>
            <a:ext cx="7124700" cy="277894"/>
          </a:xfrm>
          <a:prstGeom prst="rect">
            <a:avLst/>
          </a:prstGeom>
        </p:spPr>
        <p:txBody>
          <a:bodyPr bIns="0" anchor="b" anchorCtr="0"/>
          <a:lstStyle>
            <a:lvl1pPr>
              <a:defRPr sz="80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2020 MM DD  |  CONFIDENTIAL</a:t>
            </a:r>
            <a:endParaRPr lang="en-CA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65893A01-7C0E-F242-B3CE-A9C9C1B8F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5991" y="6418321"/>
            <a:ext cx="400184" cy="277894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07AD9A54-35F8-422C-B0B5-6218E94B3D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A13EEF-8A7C-C74F-B356-2FE1099AF1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55129" y="6395820"/>
            <a:ext cx="482400" cy="27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5801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3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711EDFE-B764-DE4B-87B3-D875E753E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5657" y="6418321"/>
            <a:ext cx="7124700" cy="277894"/>
          </a:xfrm>
          <a:prstGeom prst="rect">
            <a:avLst/>
          </a:prstGeom>
        </p:spPr>
        <p:txBody>
          <a:bodyPr bIns="0" anchor="b" anchorCtr="0"/>
          <a:lstStyle>
            <a:lvl1pPr>
              <a:defRPr sz="80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2020 MM DD  |  CONFIDENTIAL</a:t>
            </a:r>
            <a:endParaRPr lang="en-CA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0D08B5A-B412-D340-8200-DA2F343E4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5991" y="6418321"/>
            <a:ext cx="400184" cy="277894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07AD9A54-35F8-422C-B0B5-6218E94B3D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54E9C212-89DC-B74C-9938-7F0695CE8B39}"/>
              </a:ext>
            </a:extLst>
          </p:cNvPr>
          <p:cNvSpPr>
            <a:spLocks noGrp="1"/>
          </p:cNvSpPr>
          <p:nvPr>
            <p:ph idx="28" hasCustomPrompt="1"/>
          </p:nvPr>
        </p:nvSpPr>
        <p:spPr>
          <a:xfrm>
            <a:off x="479427" y="1253085"/>
            <a:ext cx="8197667" cy="4687400"/>
          </a:xfrm>
          <a:prstGeom prst="roundRect">
            <a:avLst>
              <a:gd name="adj" fmla="val 206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180000" tIns="180000" rIns="274320" anchor="t" anchorCtr="0">
            <a:noAutofit/>
          </a:bodyPr>
          <a:lstStyle>
            <a:lvl1pPr marL="276225" indent="-276225">
              <a:buFont typeface="Arial" panose="020B0604020202020204" pitchFamily="34" charset="0"/>
              <a:buChar char="•"/>
              <a:tabLst/>
              <a:defRPr sz="2200"/>
            </a:lvl1pPr>
            <a:lvl2pPr marL="541338" indent="-265113" algn="l">
              <a:lnSpc>
                <a:spcPct val="100000"/>
              </a:lnSpc>
              <a:buFont typeface="System Font Regular"/>
              <a:buChar char="–"/>
              <a:tabLst/>
              <a:defRPr sz="1800"/>
            </a:lvl2pPr>
            <a:lvl3pPr marL="808038" indent="-266700">
              <a:spcBef>
                <a:spcPts val="0"/>
              </a:spcBef>
              <a:buFont typeface="Courier New" panose="02070309020205020404" pitchFamily="49" charset="0"/>
              <a:buChar char="o"/>
              <a:tabLst/>
              <a:defRPr sz="1600"/>
            </a:lvl3pPr>
            <a:lvl4pPr marL="1070685" indent="0">
              <a:buNone/>
              <a:defRPr sz="2399"/>
            </a:lvl4pPr>
            <a:lvl5pPr>
              <a:defRPr sz="2399"/>
            </a:lvl5pPr>
          </a:lstStyle>
          <a:p>
            <a:pPr lvl="0"/>
            <a:r>
              <a:rPr lang="en-CA" noProof="0" dirty="0"/>
              <a:t>Level 1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5C5738-9B89-0E4E-970A-944231065C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825143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8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0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47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1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0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3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0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7E1B-ABF0-5E4A-ADD5-0601176770C7}" type="datetimeFigureOut">
              <a:rPr lang="en-US" smtClean="0"/>
              <a:t>2/10/21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894EA-5DB4-0E4B-998B-A1098992F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4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onap.org/en/latest/guides/onap-user/instantiate/instantiation/virtual_link_instance/index.html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E1F7D-3706-3C41-9B48-282064727A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4825" y="5023248"/>
            <a:ext cx="5550694" cy="226219"/>
          </a:xfrm>
        </p:spPr>
        <p:txBody>
          <a:bodyPr/>
          <a:lstStyle/>
          <a:p>
            <a:r>
              <a:rPr lang="en-US" dirty="0"/>
              <a:t>Sébastien </a:t>
            </a:r>
            <a:r>
              <a:rPr lang="en-US" dirty="0" err="1"/>
              <a:t>Prémont-Tendland</a:t>
            </a:r>
            <a:r>
              <a:rPr lang="en-US" dirty="0"/>
              <a:t>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1C4CA-2EE7-9740-9899-841A4F9146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4825" y="5317332"/>
            <a:ext cx="5550694" cy="227410"/>
          </a:xfrm>
        </p:spPr>
        <p:txBody>
          <a:bodyPr/>
          <a:lstStyle/>
          <a:p>
            <a:r>
              <a:rPr lang="en-CA" dirty="0"/>
              <a:t>2021-02-09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E9FB74-3D0D-784F-9443-5617BDF68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825" y="3056335"/>
            <a:ext cx="5550694" cy="559594"/>
          </a:xfrm>
        </p:spPr>
        <p:txBody>
          <a:bodyPr/>
          <a:lstStyle/>
          <a:p>
            <a:r>
              <a:rPr lang="en-US" dirty="0"/>
              <a:t>Bell’s contributions to SO</a:t>
            </a:r>
          </a:p>
        </p:txBody>
      </p:sp>
    </p:spTree>
    <p:extLst>
      <p:ext uri="{BB962C8B-B14F-4D97-AF65-F5344CB8AC3E}">
        <p14:creationId xmlns:p14="http://schemas.microsoft.com/office/powerpoint/2010/main" val="15792141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 err="1"/>
              <a:t>RequestDb</a:t>
            </a:r>
            <a:r>
              <a:rPr lang="en-US" dirty="0"/>
              <a:t> publish to </a:t>
            </a:r>
            <a:r>
              <a:rPr lang="en-US" dirty="0" err="1"/>
              <a:t>DMaaP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479427" y="1361440"/>
            <a:ext cx="8197667" cy="4531360"/>
          </a:xfrm>
        </p:spPr>
        <p:txBody>
          <a:bodyPr/>
          <a:lstStyle/>
          <a:p>
            <a:r>
              <a:rPr lang="en-US" dirty="0"/>
              <a:t>We have teams internally ask to publish request </a:t>
            </a:r>
            <a:r>
              <a:rPr lang="en-US" dirty="0" err="1"/>
              <a:t>db</a:t>
            </a:r>
            <a:r>
              <a:rPr lang="en-US" dirty="0"/>
              <a:t> changes to </a:t>
            </a:r>
            <a:r>
              <a:rPr lang="en-US" dirty="0" err="1"/>
              <a:t>DMaaP</a:t>
            </a:r>
            <a:r>
              <a:rPr lang="en-US" dirty="0"/>
              <a:t> so they can track request progress</a:t>
            </a:r>
          </a:p>
          <a:p>
            <a:r>
              <a:rPr lang="en-US" dirty="0"/>
              <a:t>We have systems internally that need to know about the progress of a request without been the initiator</a:t>
            </a:r>
          </a:p>
          <a:p>
            <a:r>
              <a:rPr lang="en-US" dirty="0"/>
              <a:t>We would like to avoid polling </a:t>
            </a:r>
            <a:r>
              <a:rPr lang="en-US" dirty="0" err="1"/>
              <a:t>RequestDb</a:t>
            </a:r>
            <a:r>
              <a:rPr lang="en-US" dirty="0"/>
              <a:t> REST API every so often to get progress</a:t>
            </a:r>
          </a:p>
        </p:txBody>
      </p:sp>
    </p:spTree>
    <p:extLst>
      <p:ext uri="{BB962C8B-B14F-4D97-AF65-F5344CB8AC3E}">
        <p14:creationId xmlns:p14="http://schemas.microsoft.com/office/powerpoint/2010/main" val="267569600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7" y="0"/>
            <a:ext cx="8207378" cy="847210"/>
          </a:xfrm>
        </p:spPr>
        <p:txBody>
          <a:bodyPr/>
          <a:lstStyle/>
          <a:p>
            <a:r>
              <a:rPr lang="en-US" dirty="0" err="1"/>
              <a:t>RequestDb</a:t>
            </a:r>
            <a:r>
              <a:rPr lang="en-US" dirty="0"/>
              <a:t> publish to </a:t>
            </a:r>
            <a:r>
              <a:rPr lang="en-US" dirty="0" err="1"/>
              <a:t>DMaaP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489138" y="1327386"/>
            <a:ext cx="8197667" cy="4287520"/>
          </a:xfrm>
        </p:spPr>
        <p:txBody>
          <a:bodyPr/>
          <a:lstStyle/>
          <a:p>
            <a:r>
              <a:rPr lang="en-CA" dirty="0"/>
              <a:t>Implement a "</a:t>
            </a:r>
            <a:r>
              <a:rPr lang="en-CA" dirty="0" err="1"/>
              <a:t>DmaapPublisher</a:t>
            </a:r>
            <a:r>
              <a:rPr lang="en-CA" dirty="0"/>
              <a:t>" (rest-client) in </a:t>
            </a:r>
            <a:r>
              <a:rPr lang="en-CA" dirty="0" err="1"/>
              <a:t>mso</a:t>
            </a:r>
            <a:r>
              <a:rPr lang="en-CA" dirty="0"/>
              <a:t>-requests-</a:t>
            </a:r>
            <a:r>
              <a:rPr lang="en-CA" dirty="0" err="1"/>
              <a:t>db</a:t>
            </a:r>
            <a:r>
              <a:rPr lang="en-CA" dirty="0"/>
              <a:t>-adapter with externalized configuration in OOM</a:t>
            </a:r>
          </a:p>
          <a:p>
            <a:r>
              <a:rPr lang="en-CA" dirty="0"/>
              <a:t>Create an annotated </a:t>
            </a:r>
            <a:r>
              <a:rPr lang="en-CA" dirty="0" err="1"/>
              <a:t>RepositoryEventHandler</a:t>
            </a:r>
            <a:r>
              <a:rPr lang="en-CA" dirty="0"/>
              <a:t> with a </a:t>
            </a:r>
            <a:r>
              <a:rPr lang="en-CA" dirty="0" err="1"/>
              <a:t>HandleAfterSave</a:t>
            </a:r>
            <a:r>
              <a:rPr lang="en-CA" dirty="0"/>
              <a:t> method for </a:t>
            </a:r>
            <a:r>
              <a:rPr lang="en-CA" dirty="0" err="1"/>
              <a:t>InfraActiveRequest</a:t>
            </a:r>
            <a:endParaRPr lang="en-CA" dirty="0"/>
          </a:p>
          <a:p>
            <a:r>
              <a:rPr lang="en-CA" dirty="0"/>
              <a:t>Invoke the </a:t>
            </a:r>
            <a:r>
              <a:rPr lang="en-CA" dirty="0" err="1"/>
              <a:t>DmaapPublisher</a:t>
            </a:r>
            <a:r>
              <a:rPr lang="en-CA" dirty="0"/>
              <a:t> in a separate thread (fire and forget)</a:t>
            </a:r>
          </a:p>
          <a:p>
            <a:r>
              <a:rPr lang="en-CA" dirty="0"/>
              <a:t>SO common library (common/</a:t>
            </a:r>
            <a:r>
              <a:rPr lang="en-CA" dirty="0" err="1"/>
              <a:t>src</a:t>
            </a:r>
            <a:r>
              <a:rPr lang="en-CA" dirty="0"/>
              <a:t>/main/java/org/</a:t>
            </a:r>
            <a:r>
              <a:rPr lang="en-CA" dirty="0" err="1"/>
              <a:t>onap</a:t>
            </a:r>
            <a:r>
              <a:rPr lang="en-CA" dirty="0"/>
              <a:t>/so/client/</a:t>
            </a:r>
            <a:r>
              <a:rPr lang="en-CA" dirty="0" err="1"/>
              <a:t>dmaap</a:t>
            </a:r>
            <a:r>
              <a:rPr lang="en-CA" dirty="0"/>
              <a:t>) offers interfaces and abstract classes for implementing a Publisher rest-client targeting </a:t>
            </a:r>
            <a:r>
              <a:rPr lang="en-CA" dirty="0" err="1"/>
              <a:t>Dmaap</a:t>
            </a:r>
            <a:r>
              <a:rPr lang="en-CA" dirty="0"/>
              <a:t>.</a:t>
            </a:r>
          </a:p>
          <a:p>
            <a:r>
              <a:rPr lang="en-CA" dirty="0"/>
              <a:t>The new Publisher should be configured externally via Helm Charts.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0815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D19E-E1C8-D247-8C0E-1730A3B24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A1DEA-57B5-BA40-9C2E-250B9ADB4A9E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479427" y="2437649"/>
            <a:ext cx="8212943" cy="2159752"/>
          </a:xfrm>
        </p:spPr>
        <p:txBody>
          <a:bodyPr/>
          <a:lstStyle/>
          <a:p>
            <a:r>
              <a:rPr lang="en-US" dirty="0"/>
              <a:t>Instantiate PNF Overlay</a:t>
            </a:r>
          </a:p>
          <a:p>
            <a:r>
              <a:rPr lang="en-US" dirty="0"/>
              <a:t>CDS NO-OP using </a:t>
            </a:r>
            <a:r>
              <a:rPr lang="en-US" dirty="0" err="1"/>
              <a:t>ControllerExecutionBB</a:t>
            </a:r>
            <a:endParaRPr lang="en-US" dirty="0"/>
          </a:p>
          <a:p>
            <a:r>
              <a:rPr lang="en-US" dirty="0" err="1"/>
              <a:t>RequestDb</a:t>
            </a:r>
            <a:r>
              <a:rPr lang="en-US" dirty="0"/>
              <a:t> to </a:t>
            </a:r>
            <a:r>
              <a:rPr lang="en-US" dirty="0" err="1"/>
              <a:t>DMaaP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88DDB-D2CF-6144-B3F7-1B217F75B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C7DA9-52B4-1F49-BB3B-9F196312E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33594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Instantiate PNF Overlay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/>
        <p:txBody>
          <a:bodyPr/>
          <a:lstStyle/>
          <a:p>
            <a:r>
              <a:rPr lang="en-US" dirty="0"/>
              <a:t>Purpose is to be able to instantiate a Service representing an overlay (P2P session BGP/ISIS) between two provisioned PNF</a:t>
            </a:r>
          </a:p>
          <a:p>
            <a:r>
              <a:rPr lang="en-US" dirty="0"/>
              <a:t>Model would be in SDC (2x PNFs + virtual link)</a:t>
            </a:r>
          </a:p>
          <a:p>
            <a:r>
              <a:rPr lang="en-US" dirty="0"/>
              <a:t>Would be represented in AAI using a logical-link between the two PNFs and associated with a Service Instance.</a:t>
            </a:r>
          </a:p>
          <a:p>
            <a:r>
              <a:rPr lang="en-US" dirty="0"/>
              <a:t>For Bell we would be using CDS as the controller to interface with PNF or vendor software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5052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Instantiate PNF Overlay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C6EEA375-9539-ED48-A70D-F31883A7EF06}"/>
              </a:ext>
            </a:extLst>
          </p:cNvPr>
          <p:cNvPicPr>
            <a:picLocks noGrp="1" noChangeAspect="1"/>
          </p:cNvPicPr>
          <p:nvPr>
            <p:ph idx="28"/>
          </p:nvPr>
        </p:nvPicPr>
        <p:blipFill>
          <a:blip r:embed="rId2"/>
          <a:stretch>
            <a:fillRect/>
          </a:stretch>
        </p:blipFill>
        <p:spPr>
          <a:xfrm>
            <a:off x="1366102" y="1663002"/>
            <a:ext cx="6354255" cy="408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94129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Instantiate PNF Overlay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A464EC3-365E-4949-99D3-2F542E2CEC9D}"/>
              </a:ext>
            </a:extLst>
          </p:cNvPr>
          <p:cNvPicPr>
            <a:picLocks noGrp="1" noChangeAspect="1"/>
          </p:cNvPicPr>
          <p:nvPr>
            <p:ph idx="28"/>
          </p:nvPr>
        </p:nvPicPr>
        <p:blipFill>
          <a:blip r:embed="rId2"/>
          <a:stretch>
            <a:fillRect/>
          </a:stretch>
        </p:blipFill>
        <p:spPr>
          <a:xfrm>
            <a:off x="1372348" y="1191578"/>
            <a:ext cx="5571318" cy="468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502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Instantiate PNF Overlay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479427" y="1361440"/>
            <a:ext cx="8197667" cy="4531360"/>
          </a:xfrm>
        </p:spPr>
        <p:txBody>
          <a:bodyPr/>
          <a:lstStyle/>
          <a:p>
            <a:r>
              <a:rPr lang="en-US" dirty="0"/>
              <a:t>Should this be integrated in Service-Macro-* or new macro should be created?</a:t>
            </a:r>
          </a:p>
          <a:p>
            <a:r>
              <a:rPr lang="en-US" dirty="0" err="1"/>
              <a:t>Readthedocs</a:t>
            </a:r>
            <a:r>
              <a:rPr lang="en-US" dirty="0"/>
              <a:t> documentation seems to imply you can instantiate a virtual link. Is it the same purpose ? The documentation is lacking. (</a:t>
            </a:r>
            <a:r>
              <a:rPr lang="en-US" dirty="0">
                <a:hlinkClick r:id="rId2"/>
              </a:rPr>
              <a:t>https://docs.onap.org/en/latest/guides/onap-user/instantiate/instantiation/virtual_link_instance/index.html#</a:t>
            </a:r>
            <a:r>
              <a:rPr lang="en-US" dirty="0"/>
              <a:t>)</a:t>
            </a:r>
          </a:p>
          <a:p>
            <a:r>
              <a:rPr lang="en-US" dirty="0"/>
              <a:t>Anyone else looking for this feature or thought about it?</a:t>
            </a:r>
          </a:p>
          <a:p>
            <a:r>
              <a:rPr lang="en-US" dirty="0"/>
              <a:t>Feedback welcome</a:t>
            </a:r>
          </a:p>
        </p:txBody>
      </p:sp>
    </p:spTree>
    <p:extLst>
      <p:ext uri="{BB962C8B-B14F-4D97-AF65-F5344CB8AC3E}">
        <p14:creationId xmlns:p14="http://schemas.microsoft.com/office/powerpoint/2010/main" val="33293843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CDS NO-OP support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479427" y="1361440"/>
            <a:ext cx="8197667" cy="4531360"/>
          </a:xfrm>
        </p:spPr>
        <p:txBody>
          <a:bodyPr/>
          <a:lstStyle/>
          <a:p>
            <a:r>
              <a:rPr lang="en-US" dirty="0"/>
              <a:t>We need to extend ”hooks” to CDS within the macro flows</a:t>
            </a:r>
          </a:p>
          <a:p>
            <a:r>
              <a:rPr lang="en-US" dirty="0"/>
              <a:t>At the moment we only have config-assign and config-deploy at VNF scope</a:t>
            </a:r>
          </a:p>
          <a:p>
            <a:r>
              <a:rPr lang="en-US" dirty="0"/>
              <a:t>We need to add those at Service, PNF and also </a:t>
            </a:r>
            <a:r>
              <a:rPr lang="en-US" dirty="0" err="1"/>
              <a:t>vf</a:t>
            </a:r>
            <a:r>
              <a:rPr lang="en-US" dirty="0"/>
              <a:t>-module scope</a:t>
            </a:r>
          </a:p>
          <a:p>
            <a:r>
              <a:rPr lang="en-US" dirty="0"/>
              <a:t>Problem with adding this is that it will fail if the action is not implemented in the CBA during the instantiation</a:t>
            </a:r>
          </a:p>
          <a:p>
            <a:r>
              <a:rPr lang="en-US" dirty="0"/>
              <a:t>We would need to revisit ALL CBAs deployed and add those actions (costly process and it doesn’t scale)</a:t>
            </a:r>
          </a:p>
          <a:p>
            <a:r>
              <a:rPr lang="en-US" dirty="0"/>
              <a:t>We need a way to be backward compatible but also support adding new ”hooks” based on business need</a:t>
            </a:r>
          </a:p>
        </p:txBody>
      </p:sp>
    </p:spTree>
    <p:extLst>
      <p:ext uri="{BB962C8B-B14F-4D97-AF65-F5344CB8AC3E}">
        <p14:creationId xmlns:p14="http://schemas.microsoft.com/office/powerpoint/2010/main" val="31104830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1" y="161785"/>
            <a:ext cx="8207378" cy="847210"/>
          </a:xfrm>
        </p:spPr>
        <p:txBody>
          <a:bodyPr/>
          <a:lstStyle/>
          <a:p>
            <a:r>
              <a:rPr lang="en-US" dirty="0"/>
              <a:t>CDS NO-OP support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69FF59D3-7459-AC40-8C22-D0E39041B31D}"/>
              </a:ext>
            </a:extLst>
          </p:cNvPr>
          <p:cNvGraphicFramePr>
            <a:graphicFrameLocks noGrp="1"/>
          </p:cNvGraphicFramePr>
          <p:nvPr>
            <p:ph idx="28"/>
            <p:extLst>
              <p:ext uri="{D42A27DB-BD31-4B8C-83A1-F6EECF244321}">
                <p14:modId xmlns:p14="http://schemas.microsoft.com/office/powerpoint/2010/main" val="31388544"/>
              </p:ext>
            </p:extLst>
          </p:nvPr>
        </p:nvGraphicFramePr>
        <p:xfrm>
          <a:off x="1315688" y="1595120"/>
          <a:ext cx="6512624" cy="4530725"/>
        </p:xfrm>
        <a:graphic>
          <a:graphicData uri="http://schemas.openxmlformats.org/drawingml/2006/table">
            <a:tbl>
              <a:tblPr/>
              <a:tblGrid>
                <a:gridCol w="6512624">
                  <a:extLst>
                    <a:ext uri="{9D8B030D-6E8A-4147-A177-3AD203B41FA5}">
                      <a16:colId xmlns:a16="http://schemas.microsoft.com/office/drawing/2014/main" val="1829041194"/>
                    </a:ext>
                  </a:extLst>
                </a:gridCol>
              </a:tblGrid>
              <a:tr h="4530725">
                <a:tc>
                  <a:txBody>
                    <a:bodyPr/>
                    <a:lstStyle/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+-----------------------------+------------+-------------------------+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FLOW_NAME                   | SCOPE      | ACTION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+-----------------------------+------------+-------------------------+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AssignServiceInstanceBB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service    | service-config-assign 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CreateNetworkCollectionBB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AssignNetworkBB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AssignVnfBB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AssignVolumeGroupBB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AssignVfModuleBB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  | config-assign 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 |  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-module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-module-config-assign 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AssignPnfBB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pnf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pnf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-config-assign       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WaitForPnfReadyBB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ControllerExeuctionBB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pnf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pnf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-config-deploy 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ActivatePnfBB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CreateNetworkBB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ActivateNetworkBB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CreateVolumeGroupBB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ActivateVolumeGroupBB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CreateVfModuleBB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-module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-module-config-deploy 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ActivateVfModuleBB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vnf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  | config-deploy           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ActivateVnfBB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          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ActivateNetworkCollectionBB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1" i="0" dirty="0" err="1">
                          <a:effectLst/>
                          <a:latin typeface="Consolas" panose="020B0609020204030204" pitchFamily="49" charset="0"/>
                        </a:rPr>
                        <a:t>ControllerExecutionBB</a:t>
                      </a:r>
                      <a:r>
                        <a:rPr lang="en-CA" sz="900" b="1" i="0" dirty="0">
                          <a:effectLst/>
                          <a:latin typeface="Consolas" panose="020B0609020204030204" pitchFamily="49" charset="0"/>
                        </a:rPr>
                        <a:t>       | service    | service-config-deploy   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| </a:t>
                      </a:r>
                      <a:r>
                        <a:rPr lang="en-CA" sz="900" b="0" i="0" dirty="0" err="1">
                          <a:effectLst/>
                          <a:latin typeface="Consolas" panose="020B0609020204030204" pitchFamily="49" charset="0"/>
                        </a:rPr>
                        <a:t>ActivateServiceInstanceBB</a:t>
                      </a:r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   | NULL       | NULL                    |</a:t>
                      </a:r>
                    </a:p>
                    <a:p>
                      <a:pPr algn="l" fontAlgn="base"/>
                      <a:r>
                        <a:rPr lang="en-CA" sz="900" b="0" i="0" dirty="0">
                          <a:effectLst/>
                          <a:latin typeface="Consolas" panose="020B0609020204030204" pitchFamily="49" charset="0"/>
                        </a:rPr>
                        <a:t>+-----------------------------+------------+-------------------------+</a:t>
                      </a:r>
                    </a:p>
                  </a:txBody>
                  <a:tcPr marL="69404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65776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A845499-B5C0-6A41-B299-C0E32D9E9C2A}"/>
              </a:ext>
            </a:extLst>
          </p:cNvPr>
          <p:cNvSpPr txBox="1"/>
          <p:nvPr/>
        </p:nvSpPr>
        <p:spPr>
          <a:xfrm>
            <a:off x="792480" y="1239520"/>
            <a:ext cx="499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Service-Macro-Create changes</a:t>
            </a:r>
          </a:p>
        </p:txBody>
      </p:sp>
    </p:spTree>
    <p:extLst>
      <p:ext uri="{BB962C8B-B14F-4D97-AF65-F5344CB8AC3E}">
        <p14:creationId xmlns:p14="http://schemas.microsoft.com/office/powerpoint/2010/main" val="373637084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518D19-A40E-E547-A1FA-C8E6890B6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6" y="143391"/>
            <a:ext cx="8207378" cy="847210"/>
          </a:xfrm>
        </p:spPr>
        <p:txBody>
          <a:bodyPr/>
          <a:lstStyle/>
          <a:p>
            <a:r>
              <a:rPr lang="en-US" dirty="0"/>
              <a:t>CDS NO-OP support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D3DF4-73F0-2D48-988B-A5712363C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2020 MM DD  |  CONFIDENTIAL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AF68-0A65-5740-8B1D-AC8955A74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7AD9A54-35F8-422C-B0B5-6218E94B3D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CA6424-AA24-B44A-AB76-12AD3E80C7EC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479427" y="1361440"/>
            <a:ext cx="8197667" cy="4531360"/>
          </a:xfrm>
        </p:spPr>
        <p:txBody>
          <a:bodyPr/>
          <a:lstStyle/>
          <a:p>
            <a:r>
              <a:rPr lang="en-US" dirty="0"/>
              <a:t>We added support in CDS to list available workflows for a specific blueprint</a:t>
            </a:r>
          </a:p>
          <a:p>
            <a:r>
              <a:rPr lang="en-US" dirty="0"/>
              <a:t>Before calling CDS SO could list the available workflow for the blueprint and silently continue if action is not in the CBA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911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724</Words>
  <Application>Microsoft Macintosh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Consolas</vt:lpstr>
      <vt:lpstr>Courier New</vt:lpstr>
      <vt:lpstr>System Font Regular</vt:lpstr>
      <vt:lpstr>Office Theme</vt:lpstr>
      <vt:lpstr>PowerPoint Presentation</vt:lpstr>
      <vt:lpstr>Agenda</vt:lpstr>
      <vt:lpstr>Instantiate PNF Overlay</vt:lpstr>
      <vt:lpstr>Instantiate PNF Overlay</vt:lpstr>
      <vt:lpstr>Instantiate PNF Overlay</vt:lpstr>
      <vt:lpstr>Instantiate PNF Overlay</vt:lpstr>
      <vt:lpstr>CDS NO-OP support</vt:lpstr>
      <vt:lpstr>CDS NO-OP support</vt:lpstr>
      <vt:lpstr>CDS NO-OP support</vt:lpstr>
      <vt:lpstr>RequestDb publish to DMaaP</vt:lpstr>
      <vt:lpstr>RequestDb publish to DMaaP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2021-02-09T19:03:05Z</dcterms:created>
  <dcterms:modified xsi:type="dcterms:W3CDTF">2021-02-10T17:00:53Z</dcterms:modified>
</cp:coreProperties>
</file>